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07" r:id="rId3"/>
    <p:sldId id="274" r:id="rId4"/>
    <p:sldId id="277" r:id="rId5"/>
    <p:sldId id="288" r:id="rId6"/>
    <p:sldId id="275" r:id="rId7"/>
    <p:sldId id="308" r:id="rId8"/>
    <p:sldId id="276" r:id="rId9"/>
    <p:sldId id="265" r:id="rId10"/>
    <p:sldId id="284" r:id="rId11"/>
    <p:sldId id="299" r:id="rId12"/>
    <p:sldId id="285" r:id="rId13"/>
    <p:sldId id="309" r:id="rId14"/>
    <p:sldId id="306" r:id="rId15"/>
    <p:sldId id="311" r:id="rId16"/>
    <p:sldId id="314" r:id="rId17"/>
    <p:sldId id="312" r:id="rId18"/>
    <p:sldId id="313" r:id="rId19"/>
    <p:sldId id="304" r:id="rId20"/>
    <p:sldId id="268" r:id="rId21"/>
    <p:sldId id="2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A58"/>
    <a:srgbClr val="003466"/>
    <a:srgbClr val="F8B7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9" autoAdjust="0"/>
    <p:restoredTop sz="81998" autoAdjust="0"/>
  </p:normalViewPr>
  <p:slideViewPr>
    <p:cSldViewPr snapToGrid="0">
      <p:cViewPr varScale="1">
        <p:scale>
          <a:sx n="68" d="100"/>
          <a:sy n="68" d="100"/>
        </p:scale>
        <p:origin x="11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F1B0A-E9D6-4729-8B83-A482FAF7EDC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022865C-B370-4458-9A4D-067949DE184E}">
      <dgm:prSet phldrT="[Text]" custT="1"/>
      <dgm:spPr/>
      <dgm:t>
        <a:bodyPr/>
        <a:lstStyle/>
        <a:p>
          <a:r>
            <a:rPr lang="en-US" sz="1800" dirty="0" smtClean="0">
              <a:latin typeface="Arial" panose="020B0604020202020204" pitchFamily="34" charset="0"/>
              <a:cs typeface="Arial" panose="020B0604020202020204" pitchFamily="34" charset="0"/>
            </a:rPr>
            <a:t>Send email to TC and MT 5 days in advance to confirm</a:t>
          </a:r>
          <a:endParaRPr lang="en-US" sz="1800" dirty="0">
            <a:latin typeface="Arial" panose="020B0604020202020204" pitchFamily="34" charset="0"/>
            <a:cs typeface="Arial" panose="020B0604020202020204" pitchFamily="34" charset="0"/>
          </a:endParaRPr>
        </a:p>
      </dgm:t>
    </dgm:pt>
    <dgm:pt modelId="{4E8EEC80-4E67-454C-BA74-D0D9E39A9D7F}" type="parTrans" cxnId="{749395F3-EE94-4C15-9284-31663A55AD33}">
      <dgm:prSet/>
      <dgm:spPr/>
      <dgm:t>
        <a:bodyPr/>
        <a:lstStyle/>
        <a:p>
          <a:endParaRPr lang="en-US"/>
        </a:p>
      </dgm:t>
    </dgm:pt>
    <dgm:pt modelId="{101B7780-440E-43FF-A8DB-85EDDFE63450}" type="sibTrans" cxnId="{749395F3-EE94-4C15-9284-31663A55AD33}">
      <dgm:prSet/>
      <dgm:spPr/>
      <dgm:t>
        <a:bodyPr/>
        <a:lstStyle/>
        <a:p>
          <a:endParaRPr lang="en-US"/>
        </a:p>
      </dgm:t>
    </dgm:pt>
    <dgm:pt modelId="{A3F37F8F-AF58-4446-9FBC-BD1BB68E05DF}">
      <dgm:prSet phldrT="[Text]" custT="1"/>
      <dgm:spPr/>
      <dgm:t>
        <a:bodyPr/>
        <a:lstStyle/>
        <a:p>
          <a:r>
            <a:rPr lang="en-US" sz="1800" dirty="0" smtClean="0">
              <a:latin typeface="Arial" panose="020B0604020202020204" pitchFamily="34" charset="0"/>
              <a:cs typeface="Arial" panose="020B0604020202020204" pitchFamily="34" charset="0"/>
            </a:rPr>
            <a:t>Require lesson plan 3 days in advance from TC and pre-conference prior to the lesson</a:t>
          </a:r>
          <a:endParaRPr lang="en-US" sz="1800" dirty="0">
            <a:latin typeface="Arial" panose="020B0604020202020204" pitchFamily="34" charset="0"/>
            <a:cs typeface="Arial" panose="020B0604020202020204" pitchFamily="34" charset="0"/>
          </a:endParaRPr>
        </a:p>
      </dgm:t>
    </dgm:pt>
    <dgm:pt modelId="{5B897534-8E33-4AC9-A187-09F0C6E6C1C7}" type="parTrans" cxnId="{881C1FEA-1BF6-4B30-BE53-B40F466B0E87}">
      <dgm:prSet/>
      <dgm:spPr/>
      <dgm:t>
        <a:bodyPr/>
        <a:lstStyle/>
        <a:p>
          <a:endParaRPr lang="en-US"/>
        </a:p>
      </dgm:t>
    </dgm:pt>
    <dgm:pt modelId="{C90CABE4-6A28-44BD-99AD-C54DFE3815F4}" type="sibTrans" cxnId="{881C1FEA-1BF6-4B30-BE53-B40F466B0E87}">
      <dgm:prSet/>
      <dgm:spPr/>
      <dgm:t>
        <a:bodyPr/>
        <a:lstStyle/>
        <a:p>
          <a:endParaRPr lang="en-US"/>
        </a:p>
      </dgm:t>
    </dgm:pt>
    <dgm:pt modelId="{061BACBB-247F-4957-948E-36B37114D91E}">
      <dgm:prSet phldrT="[Text]" custT="1"/>
      <dgm:spPr/>
      <dgm:t>
        <a:bodyPr/>
        <a:lstStyle/>
        <a:p>
          <a:r>
            <a:rPr lang="en-US" sz="1800" dirty="0" smtClean="0">
              <a:latin typeface="Arial" panose="020B0604020202020204" pitchFamily="34" charset="0"/>
              <a:cs typeface="Arial" panose="020B0604020202020204" pitchFamily="34" charset="0"/>
            </a:rPr>
            <a:t>Post conference after the lesson</a:t>
          </a:r>
          <a:endParaRPr lang="en-US" sz="1800" dirty="0">
            <a:latin typeface="Arial" panose="020B0604020202020204" pitchFamily="34" charset="0"/>
            <a:cs typeface="Arial" panose="020B0604020202020204" pitchFamily="34" charset="0"/>
          </a:endParaRPr>
        </a:p>
      </dgm:t>
    </dgm:pt>
    <dgm:pt modelId="{95B30DB5-1871-41B1-B12B-632EE4BC5113}" type="parTrans" cxnId="{CC903286-6823-45A5-8A58-7EA504A8370C}">
      <dgm:prSet/>
      <dgm:spPr/>
      <dgm:t>
        <a:bodyPr/>
        <a:lstStyle/>
        <a:p>
          <a:endParaRPr lang="en-US"/>
        </a:p>
      </dgm:t>
    </dgm:pt>
    <dgm:pt modelId="{C5A9B3BC-627A-44A9-A3DE-FAC46CD38310}" type="sibTrans" cxnId="{CC903286-6823-45A5-8A58-7EA504A8370C}">
      <dgm:prSet/>
      <dgm:spPr/>
      <dgm:t>
        <a:bodyPr/>
        <a:lstStyle/>
        <a:p>
          <a:endParaRPr lang="en-US"/>
        </a:p>
      </dgm:t>
    </dgm:pt>
    <dgm:pt modelId="{C922EDC6-B12D-440E-9BCE-176C61DE9686}">
      <dgm:prSet phldrT="[Text]" custT="1"/>
      <dgm:spPr/>
      <dgm:t>
        <a:bodyPr/>
        <a:lstStyle/>
        <a:p>
          <a:r>
            <a:rPr lang="en-US" sz="1800" dirty="0" smtClean="0">
              <a:latin typeface="Arial" panose="020B0604020202020204" pitchFamily="34" charset="0"/>
              <a:cs typeface="Arial" panose="020B0604020202020204" pitchFamily="34" charset="0"/>
            </a:rPr>
            <a:t>Observe TC</a:t>
          </a:r>
          <a:endParaRPr lang="en-US" sz="1800" dirty="0">
            <a:latin typeface="Arial" panose="020B0604020202020204" pitchFamily="34" charset="0"/>
            <a:cs typeface="Arial" panose="020B0604020202020204" pitchFamily="34" charset="0"/>
          </a:endParaRPr>
        </a:p>
      </dgm:t>
    </dgm:pt>
    <dgm:pt modelId="{37698913-1345-4187-BE89-6EDAE9720624}" type="parTrans" cxnId="{3F66CCED-9ED4-4A72-9C11-BE582251FE83}">
      <dgm:prSet/>
      <dgm:spPr/>
      <dgm:t>
        <a:bodyPr/>
        <a:lstStyle/>
        <a:p>
          <a:endParaRPr lang="en-US"/>
        </a:p>
      </dgm:t>
    </dgm:pt>
    <dgm:pt modelId="{D8BD32B4-C267-4244-AD52-C3079294DF13}" type="sibTrans" cxnId="{3F66CCED-9ED4-4A72-9C11-BE582251FE83}">
      <dgm:prSet/>
      <dgm:spPr/>
      <dgm:t>
        <a:bodyPr/>
        <a:lstStyle/>
        <a:p>
          <a:endParaRPr lang="en-US"/>
        </a:p>
      </dgm:t>
    </dgm:pt>
    <dgm:pt modelId="{266E3B1D-763E-4682-A06E-2F0D0FF9A101}">
      <dgm:prSet phldrT="[Text]" custT="1"/>
      <dgm:spPr/>
      <dgm:t>
        <a:bodyPr/>
        <a:lstStyle/>
        <a:p>
          <a:r>
            <a:rPr lang="en-US" sz="1800" dirty="0" smtClean="0">
              <a:latin typeface="Arial" panose="020B0604020202020204" pitchFamily="34" charset="0"/>
              <a:cs typeface="Arial" panose="020B0604020202020204" pitchFamily="34" charset="0"/>
            </a:rPr>
            <a:t>Send both the MT and TC  a written summary of the post conference notes (within 1 week)</a:t>
          </a:r>
          <a:endParaRPr lang="en-US" sz="1800" dirty="0">
            <a:latin typeface="Arial" panose="020B0604020202020204" pitchFamily="34" charset="0"/>
            <a:cs typeface="Arial" panose="020B0604020202020204" pitchFamily="34" charset="0"/>
          </a:endParaRPr>
        </a:p>
      </dgm:t>
    </dgm:pt>
    <dgm:pt modelId="{BC8350B1-68E4-4D48-BA4D-3234BFC2E649}" type="parTrans" cxnId="{1E66E1EB-525B-44E9-AAE4-B00B7F67A199}">
      <dgm:prSet/>
      <dgm:spPr/>
      <dgm:t>
        <a:bodyPr/>
        <a:lstStyle/>
        <a:p>
          <a:endParaRPr lang="en-US"/>
        </a:p>
      </dgm:t>
    </dgm:pt>
    <dgm:pt modelId="{F72AEE71-CED6-4A6A-9859-E887B60E2032}" type="sibTrans" cxnId="{1E66E1EB-525B-44E9-AAE4-B00B7F67A199}">
      <dgm:prSet/>
      <dgm:spPr/>
      <dgm:t>
        <a:bodyPr/>
        <a:lstStyle/>
        <a:p>
          <a:endParaRPr lang="en-US"/>
        </a:p>
      </dgm:t>
    </dgm:pt>
    <dgm:pt modelId="{3254D63F-C15E-4AD4-9F25-DAF0AC640472}">
      <dgm:prSet phldrT="[Text]" custT="1"/>
      <dgm:spPr/>
      <dgm:t>
        <a:bodyPr/>
        <a:lstStyle/>
        <a:p>
          <a:r>
            <a:rPr lang="en-US" sz="1800" dirty="0" smtClean="0">
              <a:latin typeface="Arial" panose="020B0604020202020204" pitchFamily="34" charset="0"/>
              <a:cs typeface="Arial" panose="020B0604020202020204" pitchFamily="34" charset="0"/>
            </a:rPr>
            <a:t>TC will write a reflection and submit to </a:t>
          </a:r>
          <a:r>
            <a:rPr lang="en-US" sz="1800" dirty="0" err="1" smtClean="0">
              <a:latin typeface="Arial" panose="020B0604020202020204" pitchFamily="34" charset="0"/>
              <a:cs typeface="Arial" panose="020B0604020202020204" pitchFamily="34" charset="0"/>
            </a:rPr>
            <a:t>BbLearn</a:t>
          </a:r>
          <a:endParaRPr lang="en-US" sz="1800" dirty="0">
            <a:latin typeface="Arial" panose="020B0604020202020204" pitchFamily="34" charset="0"/>
            <a:cs typeface="Arial" panose="020B0604020202020204" pitchFamily="34" charset="0"/>
          </a:endParaRPr>
        </a:p>
      </dgm:t>
    </dgm:pt>
    <dgm:pt modelId="{527F6D37-67E2-4F11-949C-59AAC64DB9CC}" type="parTrans" cxnId="{BE0AEAF0-31E2-4C10-9734-0471BF018E77}">
      <dgm:prSet/>
      <dgm:spPr/>
      <dgm:t>
        <a:bodyPr/>
        <a:lstStyle/>
        <a:p>
          <a:endParaRPr lang="en-US"/>
        </a:p>
      </dgm:t>
    </dgm:pt>
    <dgm:pt modelId="{206CB69A-4FCD-4BCF-9003-B46981EE04A8}" type="sibTrans" cxnId="{BE0AEAF0-31E2-4C10-9734-0471BF018E77}">
      <dgm:prSet/>
      <dgm:spPr/>
      <dgm:t>
        <a:bodyPr/>
        <a:lstStyle/>
        <a:p>
          <a:endParaRPr lang="en-US"/>
        </a:p>
      </dgm:t>
    </dgm:pt>
    <dgm:pt modelId="{B7084250-85AC-4AFC-B0E9-63E346DF01B4}" type="pres">
      <dgm:prSet presAssocID="{E44F1B0A-E9D6-4729-8B83-A482FAF7EDC3}" presName="linear" presStyleCnt="0">
        <dgm:presLayoutVars>
          <dgm:dir/>
          <dgm:animLvl val="lvl"/>
          <dgm:resizeHandles val="exact"/>
        </dgm:presLayoutVars>
      </dgm:prSet>
      <dgm:spPr/>
      <dgm:t>
        <a:bodyPr/>
        <a:lstStyle/>
        <a:p>
          <a:endParaRPr lang="en-US"/>
        </a:p>
      </dgm:t>
    </dgm:pt>
    <dgm:pt modelId="{B829A963-5679-45D3-9990-36FF465B4B8F}" type="pres">
      <dgm:prSet presAssocID="{2022865C-B370-4458-9A4D-067949DE184E}" presName="parentLin" presStyleCnt="0"/>
      <dgm:spPr/>
    </dgm:pt>
    <dgm:pt modelId="{75AF786C-F619-4441-B932-BD2532D5B204}" type="pres">
      <dgm:prSet presAssocID="{2022865C-B370-4458-9A4D-067949DE184E}" presName="parentLeftMargin" presStyleLbl="node1" presStyleIdx="0" presStyleCnt="6"/>
      <dgm:spPr/>
      <dgm:t>
        <a:bodyPr/>
        <a:lstStyle/>
        <a:p>
          <a:endParaRPr lang="en-US"/>
        </a:p>
      </dgm:t>
    </dgm:pt>
    <dgm:pt modelId="{B2747F62-14FF-4B67-AC04-EEB6D5750028}" type="pres">
      <dgm:prSet presAssocID="{2022865C-B370-4458-9A4D-067949DE184E}" presName="parentText" presStyleLbl="node1" presStyleIdx="0" presStyleCnt="6" custScaleY="165917">
        <dgm:presLayoutVars>
          <dgm:chMax val="0"/>
          <dgm:bulletEnabled val="1"/>
        </dgm:presLayoutVars>
      </dgm:prSet>
      <dgm:spPr/>
      <dgm:t>
        <a:bodyPr/>
        <a:lstStyle/>
        <a:p>
          <a:endParaRPr lang="en-US"/>
        </a:p>
      </dgm:t>
    </dgm:pt>
    <dgm:pt modelId="{76AC1622-C29E-4A85-9CEC-72DEC673F9FD}" type="pres">
      <dgm:prSet presAssocID="{2022865C-B370-4458-9A4D-067949DE184E}" presName="negativeSpace" presStyleCnt="0"/>
      <dgm:spPr/>
    </dgm:pt>
    <dgm:pt modelId="{A7B57833-12D4-49CC-954A-C326D9E2BC44}" type="pres">
      <dgm:prSet presAssocID="{2022865C-B370-4458-9A4D-067949DE184E}" presName="childText" presStyleLbl="conFgAcc1" presStyleIdx="0" presStyleCnt="6">
        <dgm:presLayoutVars>
          <dgm:bulletEnabled val="1"/>
        </dgm:presLayoutVars>
      </dgm:prSet>
      <dgm:spPr/>
    </dgm:pt>
    <dgm:pt modelId="{8970FACD-8179-4318-9CD1-3DD663AB14CF}" type="pres">
      <dgm:prSet presAssocID="{101B7780-440E-43FF-A8DB-85EDDFE63450}" presName="spaceBetweenRectangles" presStyleCnt="0"/>
      <dgm:spPr/>
    </dgm:pt>
    <dgm:pt modelId="{4DE83A15-4707-4341-8F5D-C083811CA908}" type="pres">
      <dgm:prSet presAssocID="{A3F37F8F-AF58-4446-9FBC-BD1BB68E05DF}" presName="parentLin" presStyleCnt="0"/>
      <dgm:spPr/>
    </dgm:pt>
    <dgm:pt modelId="{AA216360-166B-4831-83DB-E3CA8BD63D5E}" type="pres">
      <dgm:prSet presAssocID="{A3F37F8F-AF58-4446-9FBC-BD1BB68E05DF}" presName="parentLeftMargin" presStyleLbl="node1" presStyleIdx="0" presStyleCnt="6"/>
      <dgm:spPr/>
      <dgm:t>
        <a:bodyPr/>
        <a:lstStyle/>
        <a:p>
          <a:endParaRPr lang="en-US"/>
        </a:p>
      </dgm:t>
    </dgm:pt>
    <dgm:pt modelId="{2BBE67FB-0F51-425A-B875-A2F5A028A96F}" type="pres">
      <dgm:prSet presAssocID="{A3F37F8F-AF58-4446-9FBC-BD1BB68E05DF}" presName="parentText" presStyleLbl="node1" presStyleIdx="1" presStyleCnt="6" custScaleY="219227">
        <dgm:presLayoutVars>
          <dgm:chMax val="0"/>
          <dgm:bulletEnabled val="1"/>
        </dgm:presLayoutVars>
      </dgm:prSet>
      <dgm:spPr/>
      <dgm:t>
        <a:bodyPr/>
        <a:lstStyle/>
        <a:p>
          <a:endParaRPr lang="en-US"/>
        </a:p>
      </dgm:t>
    </dgm:pt>
    <dgm:pt modelId="{8EF3F58E-B4D8-4E8A-9FCA-F4F71C92F358}" type="pres">
      <dgm:prSet presAssocID="{A3F37F8F-AF58-4446-9FBC-BD1BB68E05DF}" presName="negativeSpace" presStyleCnt="0"/>
      <dgm:spPr/>
    </dgm:pt>
    <dgm:pt modelId="{5AEAC658-235D-4F07-828E-A28E5783F014}" type="pres">
      <dgm:prSet presAssocID="{A3F37F8F-AF58-4446-9FBC-BD1BB68E05DF}" presName="childText" presStyleLbl="conFgAcc1" presStyleIdx="1" presStyleCnt="6">
        <dgm:presLayoutVars>
          <dgm:bulletEnabled val="1"/>
        </dgm:presLayoutVars>
      </dgm:prSet>
      <dgm:spPr/>
    </dgm:pt>
    <dgm:pt modelId="{EF1D9736-1DAB-4159-A7DC-05F7BE7FD631}" type="pres">
      <dgm:prSet presAssocID="{C90CABE4-6A28-44BD-99AD-C54DFE3815F4}" presName="spaceBetweenRectangles" presStyleCnt="0"/>
      <dgm:spPr/>
    </dgm:pt>
    <dgm:pt modelId="{BBDB34F4-3C22-4788-8EEC-65FEFBDE8777}" type="pres">
      <dgm:prSet presAssocID="{C922EDC6-B12D-440E-9BCE-176C61DE9686}" presName="parentLin" presStyleCnt="0"/>
      <dgm:spPr/>
    </dgm:pt>
    <dgm:pt modelId="{28900BA1-21F2-4A2B-A185-E6A2D61BF93B}" type="pres">
      <dgm:prSet presAssocID="{C922EDC6-B12D-440E-9BCE-176C61DE9686}" presName="parentLeftMargin" presStyleLbl="node1" presStyleIdx="1" presStyleCnt="6"/>
      <dgm:spPr/>
      <dgm:t>
        <a:bodyPr/>
        <a:lstStyle/>
        <a:p>
          <a:endParaRPr lang="en-US"/>
        </a:p>
      </dgm:t>
    </dgm:pt>
    <dgm:pt modelId="{A4E02F7E-67B1-4438-8106-5D8453E1C734}" type="pres">
      <dgm:prSet presAssocID="{C922EDC6-B12D-440E-9BCE-176C61DE9686}" presName="parentText" presStyleLbl="node1" presStyleIdx="2" presStyleCnt="6" custScaleY="167458">
        <dgm:presLayoutVars>
          <dgm:chMax val="0"/>
          <dgm:bulletEnabled val="1"/>
        </dgm:presLayoutVars>
      </dgm:prSet>
      <dgm:spPr/>
      <dgm:t>
        <a:bodyPr/>
        <a:lstStyle/>
        <a:p>
          <a:endParaRPr lang="en-US"/>
        </a:p>
      </dgm:t>
    </dgm:pt>
    <dgm:pt modelId="{F86BC6BE-7A72-4A26-88E5-D9DDF8783A67}" type="pres">
      <dgm:prSet presAssocID="{C922EDC6-B12D-440E-9BCE-176C61DE9686}" presName="negativeSpace" presStyleCnt="0"/>
      <dgm:spPr/>
    </dgm:pt>
    <dgm:pt modelId="{E6D50268-9B4D-40DD-AFC0-AF1059C08F6A}" type="pres">
      <dgm:prSet presAssocID="{C922EDC6-B12D-440E-9BCE-176C61DE9686}" presName="childText" presStyleLbl="conFgAcc1" presStyleIdx="2" presStyleCnt="6">
        <dgm:presLayoutVars>
          <dgm:bulletEnabled val="1"/>
        </dgm:presLayoutVars>
      </dgm:prSet>
      <dgm:spPr/>
    </dgm:pt>
    <dgm:pt modelId="{E75FD3F2-BC2B-4D3E-B12F-676AF7271F35}" type="pres">
      <dgm:prSet presAssocID="{D8BD32B4-C267-4244-AD52-C3079294DF13}" presName="spaceBetweenRectangles" presStyleCnt="0"/>
      <dgm:spPr/>
    </dgm:pt>
    <dgm:pt modelId="{9124A1FA-B683-4897-A1C8-887D5AF8FD75}" type="pres">
      <dgm:prSet presAssocID="{061BACBB-247F-4957-948E-36B37114D91E}" presName="parentLin" presStyleCnt="0"/>
      <dgm:spPr/>
    </dgm:pt>
    <dgm:pt modelId="{6DC05672-5574-4709-A63A-282F81427E1D}" type="pres">
      <dgm:prSet presAssocID="{061BACBB-247F-4957-948E-36B37114D91E}" presName="parentLeftMargin" presStyleLbl="node1" presStyleIdx="2" presStyleCnt="6"/>
      <dgm:spPr/>
      <dgm:t>
        <a:bodyPr/>
        <a:lstStyle/>
        <a:p>
          <a:endParaRPr lang="en-US"/>
        </a:p>
      </dgm:t>
    </dgm:pt>
    <dgm:pt modelId="{FB574417-E7E4-436F-80E0-763A93197A44}" type="pres">
      <dgm:prSet presAssocID="{061BACBB-247F-4957-948E-36B37114D91E}" presName="parentText" presStyleLbl="node1" presStyleIdx="3" presStyleCnt="6" custScaleY="174870">
        <dgm:presLayoutVars>
          <dgm:chMax val="0"/>
          <dgm:bulletEnabled val="1"/>
        </dgm:presLayoutVars>
      </dgm:prSet>
      <dgm:spPr/>
      <dgm:t>
        <a:bodyPr/>
        <a:lstStyle/>
        <a:p>
          <a:endParaRPr lang="en-US"/>
        </a:p>
      </dgm:t>
    </dgm:pt>
    <dgm:pt modelId="{A52EADBD-7575-49FB-9713-E5B3D3539398}" type="pres">
      <dgm:prSet presAssocID="{061BACBB-247F-4957-948E-36B37114D91E}" presName="negativeSpace" presStyleCnt="0"/>
      <dgm:spPr/>
    </dgm:pt>
    <dgm:pt modelId="{631A16BF-0DE1-4AA0-8863-FA83F5A18582}" type="pres">
      <dgm:prSet presAssocID="{061BACBB-247F-4957-948E-36B37114D91E}" presName="childText" presStyleLbl="conFgAcc1" presStyleIdx="3" presStyleCnt="6">
        <dgm:presLayoutVars>
          <dgm:bulletEnabled val="1"/>
        </dgm:presLayoutVars>
      </dgm:prSet>
      <dgm:spPr/>
    </dgm:pt>
    <dgm:pt modelId="{8C4E1966-9471-423C-8456-8D645987264C}" type="pres">
      <dgm:prSet presAssocID="{C5A9B3BC-627A-44A9-A3DE-FAC46CD38310}" presName="spaceBetweenRectangles" presStyleCnt="0"/>
      <dgm:spPr/>
    </dgm:pt>
    <dgm:pt modelId="{740E3A5B-2768-4195-860E-F2E0EB322BBE}" type="pres">
      <dgm:prSet presAssocID="{266E3B1D-763E-4682-A06E-2F0D0FF9A101}" presName="parentLin" presStyleCnt="0"/>
      <dgm:spPr/>
    </dgm:pt>
    <dgm:pt modelId="{75FF2AF6-9FC5-41AA-B673-C69D5D8F1702}" type="pres">
      <dgm:prSet presAssocID="{266E3B1D-763E-4682-A06E-2F0D0FF9A101}" presName="parentLeftMargin" presStyleLbl="node1" presStyleIdx="3" presStyleCnt="6"/>
      <dgm:spPr/>
      <dgm:t>
        <a:bodyPr/>
        <a:lstStyle/>
        <a:p>
          <a:endParaRPr lang="en-US"/>
        </a:p>
      </dgm:t>
    </dgm:pt>
    <dgm:pt modelId="{F0FF7D43-5365-44A8-92CA-E0316C5D70C4}" type="pres">
      <dgm:prSet presAssocID="{266E3B1D-763E-4682-A06E-2F0D0FF9A101}" presName="parentText" presStyleLbl="node1" presStyleIdx="4" presStyleCnt="6" custScaleY="211599">
        <dgm:presLayoutVars>
          <dgm:chMax val="0"/>
          <dgm:bulletEnabled val="1"/>
        </dgm:presLayoutVars>
      </dgm:prSet>
      <dgm:spPr/>
      <dgm:t>
        <a:bodyPr/>
        <a:lstStyle/>
        <a:p>
          <a:endParaRPr lang="en-US"/>
        </a:p>
      </dgm:t>
    </dgm:pt>
    <dgm:pt modelId="{4849F9C6-7841-4B31-A0B3-EF21F1605BC8}" type="pres">
      <dgm:prSet presAssocID="{266E3B1D-763E-4682-A06E-2F0D0FF9A101}" presName="negativeSpace" presStyleCnt="0"/>
      <dgm:spPr/>
    </dgm:pt>
    <dgm:pt modelId="{802D0EA1-76F4-4D42-8BB5-D67DEF545E0C}" type="pres">
      <dgm:prSet presAssocID="{266E3B1D-763E-4682-A06E-2F0D0FF9A101}" presName="childText" presStyleLbl="conFgAcc1" presStyleIdx="4" presStyleCnt="6">
        <dgm:presLayoutVars>
          <dgm:bulletEnabled val="1"/>
        </dgm:presLayoutVars>
      </dgm:prSet>
      <dgm:spPr/>
    </dgm:pt>
    <dgm:pt modelId="{09233ACC-C958-4A32-9949-9102B2742677}" type="pres">
      <dgm:prSet presAssocID="{F72AEE71-CED6-4A6A-9859-E887B60E2032}" presName="spaceBetweenRectangles" presStyleCnt="0"/>
      <dgm:spPr/>
    </dgm:pt>
    <dgm:pt modelId="{A234A800-0957-49D2-A92D-508B0979CC2C}" type="pres">
      <dgm:prSet presAssocID="{3254D63F-C15E-4AD4-9F25-DAF0AC640472}" presName="parentLin" presStyleCnt="0"/>
      <dgm:spPr/>
    </dgm:pt>
    <dgm:pt modelId="{A84DE9C3-CA31-43FA-A2A7-A4127CF6F77E}" type="pres">
      <dgm:prSet presAssocID="{3254D63F-C15E-4AD4-9F25-DAF0AC640472}" presName="parentLeftMargin" presStyleLbl="node1" presStyleIdx="4" presStyleCnt="6"/>
      <dgm:spPr/>
      <dgm:t>
        <a:bodyPr/>
        <a:lstStyle/>
        <a:p>
          <a:endParaRPr lang="en-US"/>
        </a:p>
      </dgm:t>
    </dgm:pt>
    <dgm:pt modelId="{F515A40D-7689-4E11-BE74-080DBA808821}" type="pres">
      <dgm:prSet presAssocID="{3254D63F-C15E-4AD4-9F25-DAF0AC640472}" presName="parentText" presStyleLbl="node1" presStyleIdx="5" presStyleCnt="6" custScaleY="175514">
        <dgm:presLayoutVars>
          <dgm:chMax val="0"/>
          <dgm:bulletEnabled val="1"/>
        </dgm:presLayoutVars>
      </dgm:prSet>
      <dgm:spPr/>
      <dgm:t>
        <a:bodyPr/>
        <a:lstStyle/>
        <a:p>
          <a:endParaRPr lang="en-US"/>
        </a:p>
      </dgm:t>
    </dgm:pt>
    <dgm:pt modelId="{EA8F0F23-4AA9-404D-93EB-02367BAF165D}" type="pres">
      <dgm:prSet presAssocID="{3254D63F-C15E-4AD4-9F25-DAF0AC640472}" presName="negativeSpace" presStyleCnt="0"/>
      <dgm:spPr/>
    </dgm:pt>
    <dgm:pt modelId="{02DF226F-DF92-4A01-A310-EB58ACD4AC0A}" type="pres">
      <dgm:prSet presAssocID="{3254D63F-C15E-4AD4-9F25-DAF0AC640472}" presName="childText" presStyleLbl="conFgAcc1" presStyleIdx="5" presStyleCnt="6">
        <dgm:presLayoutVars>
          <dgm:bulletEnabled val="1"/>
        </dgm:presLayoutVars>
      </dgm:prSet>
      <dgm:spPr/>
    </dgm:pt>
  </dgm:ptLst>
  <dgm:cxnLst>
    <dgm:cxn modelId="{ECD23E40-7B91-4B76-B830-F60DFB53AC44}" type="presOf" srcId="{266E3B1D-763E-4682-A06E-2F0D0FF9A101}" destId="{F0FF7D43-5365-44A8-92CA-E0316C5D70C4}" srcOrd="1" destOrd="0" presId="urn:microsoft.com/office/officeart/2005/8/layout/list1"/>
    <dgm:cxn modelId="{BF5B0864-B4A7-4A1C-86F3-8839CEF8BF7F}" type="presOf" srcId="{C922EDC6-B12D-440E-9BCE-176C61DE9686}" destId="{A4E02F7E-67B1-4438-8106-5D8453E1C734}" srcOrd="1" destOrd="0" presId="urn:microsoft.com/office/officeart/2005/8/layout/list1"/>
    <dgm:cxn modelId="{4A99CE2C-B369-4269-8CC8-74F1B64F61C9}" type="presOf" srcId="{266E3B1D-763E-4682-A06E-2F0D0FF9A101}" destId="{75FF2AF6-9FC5-41AA-B673-C69D5D8F1702}" srcOrd="0" destOrd="0" presId="urn:microsoft.com/office/officeart/2005/8/layout/list1"/>
    <dgm:cxn modelId="{5FEED385-6518-4C6A-AEB4-85174750F487}" type="presOf" srcId="{061BACBB-247F-4957-948E-36B37114D91E}" destId="{FB574417-E7E4-436F-80E0-763A93197A44}" srcOrd="1" destOrd="0" presId="urn:microsoft.com/office/officeart/2005/8/layout/list1"/>
    <dgm:cxn modelId="{881C1FEA-1BF6-4B30-BE53-B40F466B0E87}" srcId="{E44F1B0A-E9D6-4729-8B83-A482FAF7EDC3}" destId="{A3F37F8F-AF58-4446-9FBC-BD1BB68E05DF}" srcOrd="1" destOrd="0" parTransId="{5B897534-8E33-4AC9-A187-09F0C6E6C1C7}" sibTransId="{C90CABE4-6A28-44BD-99AD-C54DFE3815F4}"/>
    <dgm:cxn modelId="{1E66E1EB-525B-44E9-AAE4-B00B7F67A199}" srcId="{E44F1B0A-E9D6-4729-8B83-A482FAF7EDC3}" destId="{266E3B1D-763E-4682-A06E-2F0D0FF9A101}" srcOrd="4" destOrd="0" parTransId="{BC8350B1-68E4-4D48-BA4D-3234BFC2E649}" sibTransId="{F72AEE71-CED6-4A6A-9859-E887B60E2032}"/>
    <dgm:cxn modelId="{F3B5051A-567B-44F4-A696-FD6B9054B093}" type="presOf" srcId="{3254D63F-C15E-4AD4-9F25-DAF0AC640472}" destId="{F515A40D-7689-4E11-BE74-080DBA808821}" srcOrd="1" destOrd="0" presId="urn:microsoft.com/office/officeart/2005/8/layout/list1"/>
    <dgm:cxn modelId="{EE9F4C1D-89E0-480C-A80C-971BE71802EA}" type="presOf" srcId="{2022865C-B370-4458-9A4D-067949DE184E}" destId="{75AF786C-F619-4441-B932-BD2532D5B204}" srcOrd="0" destOrd="0" presId="urn:microsoft.com/office/officeart/2005/8/layout/list1"/>
    <dgm:cxn modelId="{A53F0DE7-2267-4172-A718-0DDAA31E6405}" type="presOf" srcId="{3254D63F-C15E-4AD4-9F25-DAF0AC640472}" destId="{A84DE9C3-CA31-43FA-A2A7-A4127CF6F77E}" srcOrd="0" destOrd="0" presId="urn:microsoft.com/office/officeart/2005/8/layout/list1"/>
    <dgm:cxn modelId="{39EC01AE-F9C5-4670-899F-2B77E4DFE930}" type="presOf" srcId="{E44F1B0A-E9D6-4729-8B83-A482FAF7EDC3}" destId="{B7084250-85AC-4AFC-B0E9-63E346DF01B4}" srcOrd="0" destOrd="0" presId="urn:microsoft.com/office/officeart/2005/8/layout/list1"/>
    <dgm:cxn modelId="{0291DBE4-254F-48BB-8BEF-8CF1FD6C28FB}" type="presOf" srcId="{2022865C-B370-4458-9A4D-067949DE184E}" destId="{B2747F62-14FF-4B67-AC04-EEB6D5750028}" srcOrd="1" destOrd="0" presId="urn:microsoft.com/office/officeart/2005/8/layout/list1"/>
    <dgm:cxn modelId="{749395F3-EE94-4C15-9284-31663A55AD33}" srcId="{E44F1B0A-E9D6-4729-8B83-A482FAF7EDC3}" destId="{2022865C-B370-4458-9A4D-067949DE184E}" srcOrd="0" destOrd="0" parTransId="{4E8EEC80-4E67-454C-BA74-D0D9E39A9D7F}" sibTransId="{101B7780-440E-43FF-A8DB-85EDDFE63450}"/>
    <dgm:cxn modelId="{3F66CCED-9ED4-4A72-9C11-BE582251FE83}" srcId="{E44F1B0A-E9D6-4729-8B83-A482FAF7EDC3}" destId="{C922EDC6-B12D-440E-9BCE-176C61DE9686}" srcOrd="2" destOrd="0" parTransId="{37698913-1345-4187-BE89-6EDAE9720624}" sibTransId="{D8BD32B4-C267-4244-AD52-C3079294DF13}"/>
    <dgm:cxn modelId="{BE0AEAF0-31E2-4C10-9734-0471BF018E77}" srcId="{E44F1B0A-E9D6-4729-8B83-A482FAF7EDC3}" destId="{3254D63F-C15E-4AD4-9F25-DAF0AC640472}" srcOrd="5" destOrd="0" parTransId="{527F6D37-67E2-4F11-949C-59AAC64DB9CC}" sibTransId="{206CB69A-4FCD-4BCF-9003-B46981EE04A8}"/>
    <dgm:cxn modelId="{AD9D2064-10EB-4002-A58C-227746E468FE}" type="presOf" srcId="{C922EDC6-B12D-440E-9BCE-176C61DE9686}" destId="{28900BA1-21F2-4A2B-A185-E6A2D61BF93B}" srcOrd="0" destOrd="0" presId="urn:microsoft.com/office/officeart/2005/8/layout/list1"/>
    <dgm:cxn modelId="{CCF92FDE-4A85-4425-B647-B91EF1EC1B62}" type="presOf" srcId="{A3F37F8F-AF58-4446-9FBC-BD1BB68E05DF}" destId="{AA216360-166B-4831-83DB-E3CA8BD63D5E}" srcOrd="0" destOrd="0" presId="urn:microsoft.com/office/officeart/2005/8/layout/list1"/>
    <dgm:cxn modelId="{144317BF-7870-449D-B584-23523F486487}" type="presOf" srcId="{A3F37F8F-AF58-4446-9FBC-BD1BB68E05DF}" destId="{2BBE67FB-0F51-425A-B875-A2F5A028A96F}" srcOrd="1" destOrd="0" presId="urn:microsoft.com/office/officeart/2005/8/layout/list1"/>
    <dgm:cxn modelId="{87E41C90-3704-4728-95BD-CD2946031F5B}" type="presOf" srcId="{061BACBB-247F-4957-948E-36B37114D91E}" destId="{6DC05672-5574-4709-A63A-282F81427E1D}" srcOrd="0" destOrd="0" presId="urn:microsoft.com/office/officeart/2005/8/layout/list1"/>
    <dgm:cxn modelId="{CC903286-6823-45A5-8A58-7EA504A8370C}" srcId="{E44F1B0A-E9D6-4729-8B83-A482FAF7EDC3}" destId="{061BACBB-247F-4957-948E-36B37114D91E}" srcOrd="3" destOrd="0" parTransId="{95B30DB5-1871-41B1-B12B-632EE4BC5113}" sibTransId="{C5A9B3BC-627A-44A9-A3DE-FAC46CD38310}"/>
    <dgm:cxn modelId="{BCDC3267-F879-413B-BD50-33E8F3C8E906}" type="presParOf" srcId="{B7084250-85AC-4AFC-B0E9-63E346DF01B4}" destId="{B829A963-5679-45D3-9990-36FF465B4B8F}" srcOrd="0" destOrd="0" presId="urn:microsoft.com/office/officeart/2005/8/layout/list1"/>
    <dgm:cxn modelId="{808D2A6A-31FF-4C1D-8C98-AE73101D71D7}" type="presParOf" srcId="{B829A963-5679-45D3-9990-36FF465B4B8F}" destId="{75AF786C-F619-4441-B932-BD2532D5B204}" srcOrd="0" destOrd="0" presId="urn:microsoft.com/office/officeart/2005/8/layout/list1"/>
    <dgm:cxn modelId="{9472D57A-9D53-41E2-81C8-C5FD74AD1DDA}" type="presParOf" srcId="{B829A963-5679-45D3-9990-36FF465B4B8F}" destId="{B2747F62-14FF-4B67-AC04-EEB6D5750028}" srcOrd="1" destOrd="0" presId="urn:microsoft.com/office/officeart/2005/8/layout/list1"/>
    <dgm:cxn modelId="{FFA4E8FA-3854-4806-87CB-F1924F1B4C02}" type="presParOf" srcId="{B7084250-85AC-4AFC-B0E9-63E346DF01B4}" destId="{76AC1622-C29E-4A85-9CEC-72DEC673F9FD}" srcOrd="1" destOrd="0" presId="urn:microsoft.com/office/officeart/2005/8/layout/list1"/>
    <dgm:cxn modelId="{A757B67D-0D05-4FCC-BD5E-1DB5FA423770}" type="presParOf" srcId="{B7084250-85AC-4AFC-B0E9-63E346DF01B4}" destId="{A7B57833-12D4-49CC-954A-C326D9E2BC44}" srcOrd="2" destOrd="0" presId="urn:microsoft.com/office/officeart/2005/8/layout/list1"/>
    <dgm:cxn modelId="{B169CE17-0755-468B-BF7D-F43E26E191D9}" type="presParOf" srcId="{B7084250-85AC-4AFC-B0E9-63E346DF01B4}" destId="{8970FACD-8179-4318-9CD1-3DD663AB14CF}" srcOrd="3" destOrd="0" presId="urn:microsoft.com/office/officeart/2005/8/layout/list1"/>
    <dgm:cxn modelId="{AEE3F3EE-A971-4605-985F-4F363E1589B8}" type="presParOf" srcId="{B7084250-85AC-4AFC-B0E9-63E346DF01B4}" destId="{4DE83A15-4707-4341-8F5D-C083811CA908}" srcOrd="4" destOrd="0" presId="urn:microsoft.com/office/officeart/2005/8/layout/list1"/>
    <dgm:cxn modelId="{9F88974E-E7D0-496A-8257-CA958066E58D}" type="presParOf" srcId="{4DE83A15-4707-4341-8F5D-C083811CA908}" destId="{AA216360-166B-4831-83DB-E3CA8BD63D5E}" srcOrd="0" destOrd="0" presId="urn:microsoft.com/office/officeart/2005/8/layout/list1"/>
    <dgm:cxn modelId="{DD781482-0CDA-4705-971C-7F019F175CC4}" type="presParOf" srcId="{4DE83A15-4707-4341-8F5D-C083811CA908}" destId="{2BBE67FB-0F51-425A-B875-A2F5A028A96F}" srcOrd="1" destOrd="0" presId="urn:microsoft.com/office/officeart/2005/8/layout/list1"/>
    <dgm:cxn modelId="{EFC94441-3C27-46F5-8A93-F12661BB574F}" type="presParOf" srcId="{B7084250-85AC-4AFC-B0E9-63E346DF01B4}" destId="{8EF3F58E-B4D8-4E8A-9FCA-F4F71C92F358}" srcOrd="5" destOrd="0" presId="urn:microsoft.com/office/officeart/2005/8/layout/list1"/>
    <dgm:cxn modelId="{FE6075A6-B84B-4141-9202-42025A3B85BA}" type="presParOf" srcId="{B7084250-85AC-4AFC-B0E9-63E346DF01B4}" destId="{5AEAC658-235D-4F07-828E-A28E5783F014}" srcOrd="6" destOrd="0" presId="urn:microsoft.com/office/officeart/2005/8/layout/list1"/>
    <dgm:cxn modelId="{3FCFEA59-6C95-445F-9036-FBB4B78BB470}" type="presParOf" srcId="{B7084250-85AC-4AFC-B0E9-63E346DF01B4}" destId="{EF1D9736-1DAB-4159-A7DC-05F7BE7FD631}" srcOrd="7" destOrd="0" presId="urn:microsoft.com/office/officeart/2005/8/layout/list1"/>
    <dgm:cxn modelId="{7CE63C11-85EC-4141-BBEA-FD621F4A6FE5}" type="presParOf" srcId="{B7084250-85AC-4AFC-B0E9-63E346DF01B4}" destId="{BBDB34F4-3C22-4788-8EEC-65FEFBDE8777}" srcOrd="8" destOrd="0" presId="urn:microsoft.com/office/officeart/2005/8/layout/list1"/>
    <dgm:cxn modelId="{9AC402B3-FF9A-4539-A711-532A9C119F04}" type="presParOf" srcId="{BBDB34F4-3C22-4788-8EEC-65FEFBDE8777}" destId="{28900BA1-21F2-4A2B-A185-E6A2D61BF93B}" srcOrd="0" destOrd="0" presId="urn:microsoft.com/office/officeart/2005/8/layout/list1"/>
    <dgm:cxn modelId="{58BD54D1-AF03-49CF-8B68-25E60C2A1C6D}" type="presParOf" srcId="{BBDB34F4-3C22-4788-8EEC-65FEFBDE8777}" destId="{A4E02F7E-67B1-4438-8106-5D8453E1C734}" srcOrd="1" destOrd="0" presId="urn:microsoft.com/office/officeart/2005/8/layout/list1"/>
    <dgm:cxn modelId="{2723AB53-469C-4378-818B-8B998D0FFB65}" type="presParOf" srcId="{B7084250-85AC-4AFC-B0E9-63E346DF01B4}" destId="{F86BC6BE-7A72-4A26-88E5-D9DDF8783A67}" srcOrd="9" destOrd="0" presId="urn:microsoft.com/office/officeart/2005/8/layout/list1"/>
    <dgm:cxn modelId="{B1E09A71-B0C2-4674-84E8-764926E4E6CF}" type="presParOf" srcId="{B7084250-85AC-4AFC-B0E9-63E346DF01B4}" destId="{E6D50268-9B4D-40DD-AFC0-AF1059C08F6A}" srcOrd="10" destOrd="0" presId="urn:microsoft.com/office/officeart/2005/8/layout/list1"/>
    <dgm:cxn modelId="{DD7DA823-D8A2-4600-8678-346C913F9678}" type="presParOf" srcId="{B7084250-85AC-4AFC-B0E9-63E346DF01B4}" destId="{E75FD3F2-BC2B-4D3E-B12F-676AF7271F35}" srcOrd="11" destOrd="0" presId="urn:microsoft.com/office/officeart/2005/8/layout/list1"/>
    <dgm:cxn modelId="{BBF28623-9D4C-4C16-B098-2ED088B4DD12}" type="presParOf" srcId="{B7084250-85AC-4AFC-B0E9-63E346DF01B4}" destId="{9124A1FA-B683-4897-A1C8-887D5AF8FD75}" srcOrd="12" destOrd="0" presId="urn:microsoft.com/office/officeart/2005/8/layout/list1"/>
    <dgm:cxn modelId="{10282756-B795-45E6-BAD5-9DEDBD68AAE8}" type="presParOf" srcId="{9124A1FA-B683-4897-A1C8-887D5AF8FD75}" destId="{6DC05672-5574-4709-A63A-282F81427E1D}" srcOrd="0" destOrd="0" presId="urn:microsoft.com/office/officeart/2005/8/layout/list1"/>
    <dgm:cxn modelId="{B813B6C8-0F59-4D48-A9A8-BFA7A5673FC7}" type="presParOf" srcId="{9124A1FA-B683-4897-A1C8-887D5AF8FD75}" destId="{FB574417-E7E4-436F-80E0-763A93197A44}" srcOrd="1" destOrd="0" presId="urn:microsoft.com/office/officeart/2005/8/layout/list1"/>
    <dgm:cxn modelId="{7FCE00CD-96F9-4ACD-9D7F-CABBACB397F2}" type="presParOf" srcId="{B7084250-85AC-4AFC-B0E9-63E346DF01B4}" destId="{A52EADBD-7575-49FB-9713-E5B3D3539398}" srcOrd="13" destOrd="0" presId="urn:microsoft.com/office/officeart/2005/8/layout/list1"/>
    <dgm:cxn modelId="{85AF31D9-0BBE-4A32-8F1A-237467324426}" type="presParOf" srcId="{B7084250-85AC-4AFC-B0E9-63E346DF01B4}" destId="{631A16BF-0DE1-4AA0-8863-FA83F5A18582}" srcOrd="14" destOrd="0" presId="urn:microsoft.com/office/officeart/2005/8/layout/list1"/>
    <dgm:cxn modelId="{B870C070-3DEC-4F38-B0D3-8B2EEA788A52}" type="presParOf" srcId="{B7084250-85AC-4AFC-B0E9-63E346DF01B4}" destId="{8C4E1966-9471-423C-8456-8D645987264C}" srcOrd="15" destOrd="0" presId="urn:microsoft.com/office/officeart/2005/8/layout/list1"/>
    <dgm:cxn modelId="{361A0973-95C1-4353-9B2D-CAB2A0668285}" type="presParOf" srcId="{B7084250-85AC-4AFC-B0E9-63E346DF01B4}" destId="{740E3A5B-2768-4195-860E-F2E0EB322BBE}" srcOrd="16" destOrd="0" presId="urn:microsoft.com/office/officeart/2005/8/layout/list1"/>
    <dgm:cxn modelId="{8B3ECF3F-DD3C-4967-8D0C-613D304AEFFD}" type="presParOf" srcId="{740E3A5B-2768-4195-860E-F2E0EB322BBE}" destId="{75FF2AF6-9FC5-41AA-B673-C69D5D8F1702}" srcOrd="0" destOrd="0" presId="urn:microsoft.com/office/officeart/2005/8/layout/list1"/>
    <dgm:cxn modelId="{B1784E02-D8AF-42AC-87F6-FE2AA1ACB721}" type="presParOf" srcId="{740E3A5B-2768-4195-860E-F2E0EB322BBE}" destId="{F0FF7D43-5365-44A8-92CA-E0316C5D70C4}" srcOrd="1" destOrd="0" presId="urn:microsoft.com/office/officeart/2005/8/layout/list1"/>
    <dgm:cxn modelId="{6FAD0222-4C34-41FC-BA32-386FB7D2DAEC}" type="presParOf" srcId="{B7084250-85AC-4AFC-B0E9-63E346DF01B4}" destId="{4849F9C6-7841-4B31-A0B3-EF21F1605BC8}" srcOrd="17" destOrd="0" presId="urn:microsoft.com/office/officeart/2005/8/layout/list1"/>
    <dgm:cxn modelId="{A37EC62E-5704-4670-9A1D-22A82EDECCF6}" type="presParOf" srcId="{B7084250-85AC-4AFC-B0E9-63E346DF01B4}" destId="{802D0EA1-76F4-4D42-8BB5-D67DEF545E0C}" srcOrd="18" destOrd="0" presId="urn:microsoft.com/office/officeart/2005/8/layout/list1"/>
    <dgm:cxn modelId="{3833473D-04B6-41AA-A87A-7093DCAE6C9D}" type="presParOf" srcId="{B7084250-85AC-4AFC-B0E9-63E346DF01B4}" destId="{09233ACC-C958-4A32-9949-9102B2742677}" srcOrd="19" destOrd="0" presId="urn:microsoft.com/office/officeart/2005/8/layout/list1"/>
    <dgm:cxn modelId="{E7869B5F-75D1-4476-93EF-CCFBD9BC297E}" type="presParOf" srcId="{B7084250-85AC-4AFC-B0E9-63E346DF01B4}" destId="{A234A800-0957-49D2-A92D-508B0979CC2C}" srcOrd="20" destOrd="0" presId="urn:microsoft.com/office/officeart/2005/8/layout/list1"/>
    <dgm:cxn modelId="{FF5D47EA-7562-4190-8584-A44C03FA22CD}" type="presParOf" srcId="{A234A800-0957-49D2-A92D-508B0979CC2C}" destId="{A84DE9C3-CA31-43FA-A2A7-A4127CF6F77E}" srcOrd="0" destOrd="0" presId="urn:microsoft.com/office/officeart/2005/8/layout/list1"/>
    <dgm:cxn modelId="{3224EF64-92C2-413A-957E-8D76C40657EA}" type="presParOf" srcId="{A234A800-0957-49D2-A92D-508B0979CC2C}" destId="{F515A40D-7689-4E11-BE74-080DBA808821}" srcOrd="1" destOrd="0" presId="urn:microsoft.com/office/officeart/2005/8/layout/list1"/>
    <dgm:cxn modelId="{0B23E7B5-0ECB-4466-A2DE-F7E35DDAA33D}" type="presParOf" srcId="{B7084250-85AC-4AFC-B0E9-63E346DF01B4}" destId="{EA8F0F23-4AA9-404D-93EB-02367BAF165D}" srcOrd="21" destOrd="0" presId="urn:microsoft.com/office/officeart/2005/8/layout/list1"/>
    <dgm:cxn modelId="{32D39FF1-2EF4-4217-8FB5-C02D9D53E85D}" type="presParOf" srcId="{B7084250-85AC-4AFC-B0E9-63E346DF01B4}" destId="{02DF226F-DF92-4A01-A310-EB58ACD4AC0A}"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57833-12D4-49CC-954A-C326D9E2BC44}">
      <dsp:nvSpPr>
        <dsp:cNvPr id="0" name=""/>
        <dsp:cNvSpPr/>
      </dsp:nvSpPr>
      <dsp:spPr>
        <a:xfrm>
          <a:off x="0" y="507000"/>
          <a:ext cx="9758147"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747F62-14FF-4B67-AC04-EEB6D5750028}">
      <dsp:nvSpPr>
        <dsp:cNvPr id="0" name=""/>
        <dsp:cNvSpPr/>
      </dsp:nvSpPr>
      <dsp:spPr>
        <a:xfrm>
          <a:off x="487907" y="96376"/>
          <a:ext cx="6830702" cy="58774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184" tIns="0" rIns="258184" bIns="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Send email to TC and MT 5 days in advance to confirm</a:t>
          </a:r>
          <a:endParaRPr lang="en-US" sz="1800" kern="1200" dirty="0">
            <a:latin typeface="Arial" panose="020B0604020202020204" pitchFamily="34" charset="0"/>
            <a:cs typeface="Arial" panose="020B0604020202020204" pitchFamily="34" charset="0"/>
          </a:endParaRPr>
        </a:p>
      </dsp:txBody>
      <dsp:txXfrm>
        <a:off x="516598" y="125067"/>
        <a:ext cx="6773320" cy="530362"/>
      </dsp:txXfrm>
    </dsp:sp>
    <dsp:sp modelId="{5AEAC658-235D-4F07-828E-A28E5783F014}">
      <dsp:nvSpPr>
        <dsp:cNvPr id="0" name=""/>
        <dsp:cNvSpPr/>
      </dsp:nvSpPr>
      <dsp:spPr>
        <a:xfrm>
          <a:off x="0" y="1473670"/>
          <a:ext cx="9758147" cy="302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BE67FB-0F51-425A-B875-A2F5A028A96F}">
      <dsp:nvSpPr>
        <dsp:cNvPr id="0" name=""/>
        <dsp:cNvSpPr/>
      </dsp:nvSpPr>
      <dsp:spPr>
        <a:xfrm>
          <a:off x="487907" y="874200"/>
          <a:ext cx="6830702" cy="77658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184" tIns="0" rIns="258184" bIns="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Require lesson plan 3 days in advance from TC and pre-conference prior to the lesson</a:t>
          </a:r>
          <a:endParaRPr lang="en-US" sz="1800" kern="1200" dirty="0">
            <a:latin typeface="Arial" panose="020B0604020202020204" pitchFamily="34" charset="0"/>
            <a:cs typeface="Arial" panose="020B0604020202020204" pitchFamily="34" charset="0"/>
          </a:endParaRPr>
        </a:p>
      </dsp:txBody>
      <dsp:txXfrm>
        <a:off x="525817" y="912110"/>
        <a:ext cx="6754882" cy="700769"/>
      </dsp:txXfrm>
    </dsp:sp>
    <dsp:sp modelId="{E6D50268-9B4D-40DD-AFC0-AF1059C08F6A}">
      <dsp:nvSpPr>
        <dsp:cNvPr id="0" name=""/>
        <dsp:cNvSpPr/>
      </dsp:nvSpPr>
      <dsp:spPr>
        <a:xfrm>
          <a:off x="0" y="2256953"/>
          <a:ext cx="9758147" cy="3024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E02F7E-67B1-4438-8106-5D8453E1C734}">
      <dsp:nvSpPr>
        <dsp:cNvPr id="0" name=""/>
        <dsp:cNvSpPr/>
      </dsp:nvSpPr>
      <dsp:spPr>
        <a:xfrm>
          <a:off x="487907" y="1840870"/>
          <a:ext cx="6830702" cy="5932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184" tIns="0" rIns="258184" bIns="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Observe TC</a:t>
          </a:r>
          <a:endParaRPr lang="en-US" sz="1800" kern="1200" dirty="0">
            <a:latin typeface="Arial" panose="020B0604020202020204" pitchFamily="34" charset="0"/>
            <a:cs typeface="Arial" panose="020B0604020202020204" pitchFamily="34" charset="0"/>
          </a:endParaRPr>
        </a:p>
      </dsp:txBody>
      <dsp:txXfrm>
        <a:off x="516865" y="1869828"/>
        <a:ext cx="6772786" cy="535287"/>
      </dsp:txXfrm>
    </dsp:sp>
    <dsp:sp modelId="{631A16BF-0DE1-4AA0-8863-FA83F5A18582}">
      <dsp:nvSpPr>
        <dsp:cNvPr id="0" name=""/>
        <dsp:cNvSpPr/>
      </dsp:nvSpPr>
      <dsp:spPr>
        <a:xfrm>
          <a:off x="0" y="3066492"/>
          <a:ext cx="9758147" cy="302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74417-E7E4-436F-80E0-763A93197A44}">
      <dsp:nvSpPr>
        <dsp:cNvPr id="0" name=""/>
        <dsp:cNvSpPr/>
      </dsp:nvSpPr>
      <dsp:spPr>
        <a:xfrm>
          <a:off x="487907" y="2624153"/>
          <a:ext cx="6830702" cy="6194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184" tIns="0" rIns="258184" bIns="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Post conference after the lesson</a:t>
          </a:r>
          <a:endParaRPr lang="en-US" sz="1800" kern="1200" dirty="0">
            <a:latin typeface="Arial" panose="020B0604020202020204" pitchFamily="34" charset="0"/>
            <a:cs typeface="Arial" panose="020B0604020202020204" pitchFamily="34" charset="0"/>
          </a:endParaRPr>
        </a:p>
      </dsp:txBody>
      <dsp:txXfrm>
        <a:off x="518146" y="2654392"/>
        <a:ext cx="6770224" cy="558981"/>
      </dsp:txXfrm>
    </dsp:sp>
    <dsp:sp modelId="{802D0EA1-76F4-4D42-8BB5-D67DEF545E0C}">
      <dsp:nvSpPr>
        <dsp:cNvPr id="0" name=""/>
        <dsp:cNvSpPr/>
      </dsp:nvSpPr>
      <dsp:spPr>
        <a:xfrm>
          <a:off x="0" y="4006141"/>
          <a:ext cx="9758147" cy="3024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FF7D43-5365-44A8-92CA-E0316C5D70C4}">
      <dsp:nvSpPr>
        <dsp:cNvPr id="0" name=""/>
        <dsp:cNvSpPr/>
      </dsp:nvSpPr>
      <dsp:spPr>
        <a:xfrm>
          <a:off x="487907" y="3433692"/>
          <a:ext cx="6830702" cy="749568"/>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184" tIns="0" rIns="258184" bIns="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Send both the MT and TC  a written summary of the post conference notes (within 1 week)</a:t>
          </a:r>
          <a:endParaRPr lang="en-US" sz="1800" kern="1200" dirty="0">
            <a:latin typeface="Arial" panose="020B0604020202020204" pitchFamily="34" charset="0"/>
            <a:cs typeface="Arial" panose="020B0604020202020204" pitchFamily="34" charset="0"/>
          </a:endParaRPr>
        </a:p>
      </dsp:txBody>
      <dsp:txXfrm>
        <a:off x="524498" y="3470283"/>
        <a:ext cx="6757520" cy="676386"/>
      </dsp:txXfrm>
    </dsp:sp>
    <dsp:sp modelId="{02DF226F-DF92-4A01-A310-EB58ACD4AC0A}">
      <dsp:nvSpPr>
        <dsp:cNvPr id="0" name=""/>
        <dsp:cNvSpPr/>
      </dsp:nvSpPr>
      <dsp:spPr>
        <a:xfrm>
          <a:off x="0" y="4817961"/>
          <a:ext cx="9758147" cy="3024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15A40D-7689-4E11-BE74-080DBA808821}">
      <dsp:nvSpPr>
        <dsp:cNvPr id="0" name=""/>
        <dsp:cNvSpPr/>
      </dsp:nvSpPr>
      <dsp:spPr>
        <a:xfrm>
          <a:off x="487907" y="4373341"/>
          <a:ext cx="6830702" cy="6217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8184" tIns="0" rIns="258184" bIns="0" numCol="1" spcCol="1270" anchor="ctr" anchorCtr="0">
          <a:noAutofit/>
        </a:bodyPr>
        <a:lstStyle/>
        <a:p>
          <a:pPr lvl="0" algn="l"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TC will write a reflection and submit to </a:t>
          </a:r>
          <a:r>
            <a:rPr lang="en-US" sz="1800" kern="1200" dirty="0" err="1" smtClean="0">
              <a:latin typeface="Arial" panose="020B0604020202020204" pitchFamily="34" charset="0"/>
              <a:cs typeface="Arial" panose="020B0604020202020204" pitchFamily="34" charset="0"/>
            </a:rPr>
            <a:t>BbLearn</a:t>
          </a:r>
          <a:endParaRPr lang="en-US" sz="1800" kern="1200" dirty="0">
            <a:latin typeface="Arial" panose="020B0604020202020204" pitchFamily="34" charset="0"/>
            <a:cs typeface="Arial" panose="020B0604020202020204" pitchFamily="34" charset="0"/>
          </a:endParaRPr>
        </a:p>
      </dsp:txBody>
      <dsp:txXfrm>
        <a:off x="518258" y="4403692"/>
        <a:ext cx="6770000" cy="5610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4A543-4632-4DE4-ACC0-001EF93EA4CC}"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FD09C-CA76-41E5-89C8-E0D967D64944}" type="slidenum">
              <a:rPr lang="en-US" smtClean="0"/>
              <a:t>‹#›</a:t>
            </a:fld>
            <a:endParaRPr lang="en-US"/>
          </a:p>
        </p:txBody>
      </p:sp>
    </p:spTree>
    <p:extLst>
      <p:ext uri="{BB962C8B-B14F-4D97-AF65-F5344CB8AC3E}">
        <p14:creationId xmlns:p14="http://schemas.microsoft.com/office/powerpoint/2010/main" val="1884558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a:t>
            </a:fld>
            <a:endParaRPr lang="en-US"/>
          </a:p>
        </p:txBody>
      </p:sp>
    </p:spTree>
    <p:extLst>
      <p:ext uri="{BB962C8B-B14F-4D97-AF65-F5344CB8AC3E}">
        <p14:creationId xmlns:p14="http://schemas.microsoft.com/office/powerpoint/2010/main" val="2549190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serves as a guide on</a:t>
            </a:r>
            <a:r>
              <a:rPr lang="en-US" baseline="0" dirty="0" smtClean="0"/>
              <a:t> what should take place before, during, and after an observation.</a:t>
            </a:r>
          </a:p>
          <a:p>
            <a:r>
              <a:rPr lang="en-US" dirty="0" smtClean="0"/>
              <a:t>Suggested observation timeline:</a:t>
            </a:r>
          </a:p>
          <a:p>
            <a:r>
              <a:rPr lang="en-US" dirty="0" smtClean="0"/>
              <a:t>1st observation within 7th - 8th week</a:t>
            </a:r>
          </a:p>
          <a:p>
            <a:r>
              <a:rPr lang="en-US" dirty="0" smtClean="0"/>
              <a:t>2nd observation within 13th -14th week</a:t>
            </a:r>
          </a:p>
          <a:p>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11</a:t>
            </a:fld>
            <a:endParaRPr lang="en-US"/>
          </a:p>
        </p:txBody>
      </p:sp>
    </p:spTree>
    <p:extLst>
      <p:ext uri="{BB962C8B-B14F-4D97-AF65-F5344CB8AC3E}">
        <p14:creationId xmlns:p14="http://schemas.microsoft.com/office/powerpoint/2010/main" val="1164558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beginning of the semester, the Teacher Candidate should ask the mentor to sign their Contract and Statement of Understanding.  This form should</a:t>
            </a:r>
            <a:r>
              <a:rPr lang="en-US" baseline="0" dirty="0" smtClean="0"/>
              <a:t> also be signed by the Teacher Candidate and the Practicum Supervisor (preferably during the 1</a:t>
            </a:r>
            <a:r>
              <a:rPr lang="en-US" baseline="30000" dirty="0" smtClean="0"/>
              <a:t>st</a:t>
            </a:r>
            <a:r>
              <a:rPr lang="en-US" baseline="0" dirty="0" smtClean="0"/>
              <a:t> initial meeting).  </a:t>
            </a:r>
            <a:r>
              <a:rPr lang="en-US" dirty="0" smtClean="0"/>
              <a:t>This form is their acknowledgement to fulfill all requirements of the practicum course and to adhere to the highest ethical standards.  </a:t>
            </a:r>
          </a:p>
          <a:p>
            <a:endParaRPr lang="en-US" dirty="0" smtClean="0"/>
          </a:p>
          <a:p>
            <a:r>
              <a:rPr lang="en-US" dirty="0" smtClean="0"/>
              <a:t>During the semester, the</a:t>
            </a:r>
            <a:r>
              <a:rPr lang="en-US" baseline="0" dirty="0" smtClean="0"/>
              <a:t> Teacher Candidate should fill out the Fieldwork Log and have their mentor</a:t>
            </a:r>
            <a:r>
              <a:rPr lang="en-US" dirty="0" smtClean="0"/>
              <a:t> sign it, preferably weekly, to help document their completion of hours and activities performed.</a:t>
            </a:r>
          </a:p>
          <a:p>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12</a:t>
            </a:fld>
            <a:endParaRPr lang="en-US"/>
          </a:p>
        </p:txBody>
      </p:sp>
    </p:spTree>
    <p:extLst>
      <p:ext uri="{BB962C8B-B14F-4D97-AF65-F5344CB8AC3E}">
        <p14:creationId xmlns:p14="http://schemas.microsoft.com/office/powerpoint/2010/main" val="368721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13</a:t>
            </a:fld>
            <a:endParaRPr lang="en-US"/>
          </a:p>
        </p:txBody>
      </p:sp>
    </p:spTree>
    <p:extLst>
      <p:ext uri="{BB962C8B-B14F-4D97-AF65-F5344CB8AC3E}">
        <p14:creationId xmlns:p14="http://schemas.microsoft.com/office/powerpoint/2010/main" val="272639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information on the Practicum Fieldwork requirements can be found in the handbook on pg. 6.</a:t>
            </a:r>
          </a:p>
          <a:p>
            <a:r>
              <a:rPr lang="en-US" dirty="0" smtClean="0"/>
              <a:t>The Digital Portfolio Template is to be used as a guide only.</a:t>
            </a:r>
            <a:r>
              <a:rPr lang="en-US" baseline="0" dirty="0" smtClean="0"/>
              <a:t>  The students can be creative in how they develop their own portfolio.  You can require specific elements as well, but please refer to the handbook for the minimum requirements.</a:t>
            </a:r>
          </a:p>
          <a:p>
            <a:endParaRPr lang="en-US" baseline="0" dirty="0" smtClean="0"/>
          </a:p>
          <a:p>
            <a:r>
              <a:rPr lang="en-US" dirty="0" smtClean="0"/>
              <a:t>Thank you to Dr. Ali Conant for providing the Google Slides Template, and example portfolio from one of her Teacher Candidates!</a:t>
            </a:r>
          </a:p>
          <a:p>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14</a:t>
            </a:fld>
            <a:endParaRPr lang="en-US"/>
          </a:p>
        </p:txBody>
      </p:sp>
    </p:spTree>
    <p:extLst>
      <p:ext uri="{BB962C8B-B14F-4D97-AF65-F5344CB8AC3E}">
        <p14:creationId xmlns:p14="http://schemas.microsoft.com/office/powerpoint/2010/main" val="330129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latin typeface="Arial" panose="020B0604020202020204" pitchFamily="34" charset="0"/>
                <a:cs typeface="Arial" panose="020B0604020202020204" pitchFamily="34" charset="0"/>
              </a:rPr>
              <a:t>Microsoft</a:t>
            </a:r>
            <a:r>
              <a:rPr lang="en-US" baseline="0" dirty="0" smtClean="0">
                <a:latin typeface="Arial" panose="020B0604020202020204" pitchFamily="34" charset="0"/>
                <a:cs typeface="Arial" panose="020B0604020202020204" pitchFamily="34" charset="0"/>
              </a:rPr>
              <a:t> TEAMS is </a:t>
            </a:r>
            <a:r>
              <a:rPr lang="en-US" dirty="0" smtClean="0">
                <a:latin typeface="Arial" panose="020B0604020202020204" pitchFamily="34" charset="0"/>
                <a:cs typeface="Arial" panose="020B0604020202020204" pitchFamily="34" charset="0"/>
              </a:rPr>
              <a:t>Microsoft Office application that you may already have on your computer as part of the Microsoft Office Suite, or it can be easily installed.</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You will also need Microsoft Excel on your computer</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Prior</a:t>
            </a:r>
            <a:r>
              <a:rPr lang="en-US" baseline="0" dirty="0" smtClean="0">
                <a:latin typeface="Arial" panose="020B0604020202020204" pitchFamily="34" charset="0"/>
                <a:cs typeface="Arial" panose="020B0604020202020204" pitchFamily="34" charset="0"/>
              </a:rPr>
              <a:t> to the request for placement data, which will occur sometime in September or early October, please make sure you have Microsoft Teams and Excel installed on your computer</a:t>
            </a:r>
            <a:endParaRPr lang="en-US" dirty="0" smtClean="0">
              <a:latin typeface="Arial" panose="020B0604020202020204" pitchFamily="34" charset="0"/>
              <a:cs typeface="Arial" panose="020B0604020202020204" pitchFamily="34" charset="0"/>
            </a:endParaRPr>
          </a:p>
          <a:p>
            <a:r>
              <a:rPr lang="en-US" dirty="0" smtClean="0"/>
              <a:t>The email invite to the Team will be from Microsoft Teams (see above).  You should receive this email the same day you</a:t>
            </a:r>
            <a:r>
              <a:rPr lang="en-US" baseline="0" dirty="0" smtClean="0"/>
              <a:t> receive</a:t>
            </a:r>
            <a:r>
              <a:rPr lang="en-US" dirty="0" smtClean="0"/>
              <a:t> the request for placement data from the Practicum Coordinator.  </a:t>
            </a:r>
            <a:r>
              <a:rPr lang="en-US" b="1" dirty="0" smtClean="0"/>
              <a:t>If you do not receive this email, check your Spam folder, or simply login</a:t>
            </a:r>
            <a:r>
              <a:rPr lang="en-US" b="1" baseline="0" dirty="0" smtClean="0"/>
              <a:t> to Teams using your NAU credentials and the Practicum – Fall 2022 will be in your account.  You will not see this Team until the request for placement data is sent in September or early October.</a:t>
            </a:r>
            <a:endParaRPr lang="en-US" b="1" dirty="0"/>
          </a:p>
        </p:txBody>
      </p:sp>
      <p:sp>
        <p:nvSpPr>
          <p:cNvPr id="4" name="Slide Number Placeholder 3"/>
          <p:cNvSpPr>
            <a:spLocks noGrp="1"/>
          </p:cNvSpPr>
          <p:nvPr>
            <p:ph type="sldNum" sz="quarter" idx="10"/>
          </p:nvPr>
        </p:nvSpPr>
        <p:spPr/>
        <p:txBody>
          <a:bodyPr/>
          <a:lstStyle/>
          <a:p>
            <a:fld id="{C4FFD09C-CA76-41E5-89C8-E0D967D64944}" type="slidenum">
              <a:rPr lang="en-US" smtClean="0"/>
              <a:t>15</a:t>
            </a:fld>
            <a:endParaRPr lang="en-US"/>
          </a:p>
        </p:txBody>
      </p:sp>
    </p:spTree>
    <p:extLst>
      <p:ext uri="{BB962C8B-B14F-4D97-AF65-F5344CB8AC3E}">
        <p14:creationId xmlns:p14="http://schemas.microsoft.com/office/powerpoint/2010/main" val="326070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The revised Travel Funding Request form and </a:t>
            </a:r>
            <a:r>
              <a:rPr lang="en-US" baseline="0" smtClean="0"/>
              <a:t>the 2023 Mileage </a:t>
            </a:r>
            <a:r>
              <a:rPr lang="en-US" baseline="0" dirty="0" smtClean="0"/>
              <a:t>Log are also in BbLearn.  Don’t utilize the mileage log on the COE website as we have one specifically for practicum.</a:t>
            </a:r>
            <a:endParaRPr lang="en-US" dirty="0" smtClean="0"/>
          </a:p>
          <a:p>
            <a:pPr marL="171450" indent="-171450">
              <a:buFont typeface="Arial" panose="020B0604020202020204" pitchFamily="34" charset="0"/>
              <a:buChar char="•"/>
            </a:pPr>
            <a:r>
              <a:rPr lang="en-US" dirty="0" smtClean="0"/>
              <a:t>To access the Annual Travel Certification Form:  https://in.nau.edu/comptroller/forms/</a:t>
            </a:r>
          </a:p>
          <a:p>
            <a:pPr marL="171450" indent="-171450">
              <a:buFont typeface="Arial" panose="020B0604020202020204" pitchFamily="34" charset="0"/>
              <a:buChar char="•"/>
            </a:pPr>
            <a:r>
              <a:rPr lang="en-US" dirty="0" smtClean="0"/>
              <a:t>To access the Authorized Driver Training:  For those with NAU credentials, submit your Authorized Driver Requests online.  Copy and paste this URL into your</a:t>
            </a:r>
            <a:r>
              <a:rPr lang="en-US" baseline="0" dirty="0" smtClean="0"/>
              <a:t> browser for driver information:  https://news.nau.edu/nau-authorized-driver/?utm_medium=email&amp;utm_source=7-13-22%20edition&amp;utm_campaign=NAUNews&amp;utm_term=internal&amp;utm_content=authorized_driver</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4FFD09C-CA76-41E5-89C8-E0D967D64944}" type="slidenum">
              <a:rPr lang="en-US" smtClean="0"/>
              <a:t>16</a:t>
            </a:fld>
            <a:endParaRPr lang="en-US"/>
          </a:p>
        </p:txBody>
      </p:sp>
    </p:spTree>
    <p:extLst>
      <p:ext uri="{BB962C8B-B14F-4D97-AF65-F5344CB8AC3E}">
        <p14:creationId xmlns:p14="http://schemas.microsoft.com/office/powerpoint/2010/main" val="4228629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4FFD09C-CA76-41E5-89C8-E0D967D64944}" type="slidenum">
              <a:rPr lang="en-US" smtClean="0"/>
              <a:t>17</a:t>
            </a:fld>
            <a:endParaRPr lang="en-US"/>
          </a:p>
        </p:txBody>
      </p:sp>
    </p:spTree>
    <p:extLst>
      <p:ext uri="{BB962C8B-B14F-4D97-AF65-F5344CB8AC3E}">
        <p14:creationId xmlns:p14="http://schemas.microsoft.com/office/powerpoint/2010/main" val="1966397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practicum students should wear NAU</a:t>
            </a:r>
            <a:r>
              <a:rPr lang="en-US" baseline="0" dirty="0" smtClean="0"/>
              <a:t> name badges while in the field.</a:t>
            </a:r>
          </a:p>
          <a:p>
            <a:r>
              <a:rPr lang="en-US" baseline="0" dirty="0" smtClean="0"/>
              <a:t>For remote students, the badges will be sent to the supervisor, who will provide them to each student during their first observation.</a:t>
            </a:r>
          </a:p>
          <a:p>
            <a:r>
              <a:rPr lang="en-US" baseline="0" dirty="0" smtClean="0"/>
              <a:t>Yuma monies do not come to the COE, so they have a different process.</a:t>
            </a:r>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18</a:t>
            </a:fld>
            <a:endParaRPr lang="en-US"/>
          </a:p>
        </p:txBody>
      </p:sp>
    </p:spTree>
    <p:extLst>
      <p:ext uri="{BB962C8B-B14F-4D97-AF65-F5344CB8AC3E}">
        <p14:creationId xmlns:p14="http://schemas.microsoft.com/office/powerpoint/2010/main" val="14413674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NIET PREP is a subscription-based interactive web tool that provides access to professional development, training, and certification resources to enhance instruction and observation of aspiring teachers. NIET PREP houses resources to extend aspiring teachers' understanding of effective instruction, as well as models of providing impactful instructional feedback to support supervisors and cooperating mentor teachers with their role in developing aspiring teachers. NIET PREP a wonderful repository of resources that support building a teacher’s capacity to execute best practices that will grow teachers and their students towards excellence. Should you have any questions related to the technology, access,  or content within NIET PREP, please feel free to contact our support team at support@niet.org or call us at 1(800)575-NIET. Our support team responds to user requests Monday – Friday 8:30 am CST – 5:30 pm CST.</a:t>
            </a:r>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19</a:t>
            </a:fld>
            <a:endParaRPr lang="en-US"/>
          </a:p>
        </p:txBody>
      </p:sp>
    </p:spTree>
    <p:extLst>
      <p:ext uri="{BB962C8B-B14F-4D97-AF65-F5344CB8AC3E}">
        <p14:creationId xmlns:p14="http://schemas.microsoft.com/office/powerpoint/2010/main" val="124340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DOCUMENT IS ALSO</a:t>
            </a:r>
            <a:r>
              <a:rPr lang="en-US" baseline="0" dirty="0" smtClean="0"/>
              <a:t> FOUND IN THE BBLEARN PRACTICUM RESOURCE COURSE.  IT CAN BE DOWNLOADED FROM THERE FOR A MORE VIEWABLE AND CLEAR VERSION (this is only a screenshot and difficult to see).</a:t>
            </a:r>
            <a:endParaRPr lang="en-US" dirty="0" smtClean="0"/>
          </a:p>
          <a:p>
            <a:pPr marL="171450" indent="-171450">
              <a:buFont typeface="Arial" panose="020B0604020202020204" pitchFamily="34" charset="0"/>
              <a:buChar char="•"/>
            </a:pPr>
            <a:r>
              <a:rPr lang="en-US" dirty="0" smtClean="0"/>
              <a:t>This organizational chart identifies those involved in practicum working together to support Teacher Candidates.  If you have questions or concerns, first contact the faculty member in your partnership or service area, noted above in the green</a:t>
            </a:r>
            <a:r>
              <a:rPr lang="en-US" baseline="0" dirty="0" smtClean="0"/>
              <a:t> and yellow boxes.  If you need additional assistance, please contact the Program Coordinator, Jennifer Lee.  Unresolved issues should be addressed with the appropriate department chair.</a:t>
            </a:r>
          </a:p>
          <a:p>
            <a:pPr marL="171450" indent="-171450">
              <a:buFont typeface="Arial" panose="020B0604020202020204" pitchFamily="34" charset="0"/>
              <a:buChar char="•"/>
            </a:pPr>
            <a:r>
              <a:rPr lang="en-US" b="0" baseline="0" dirty="0" smtClean="0"/>
              <a:t>This is not meant to be hierarchal, but to demonstrate proper channels for questions and concerns, and to highlight all involved that support our Teacher Candidates. </a:t>
            </a:r>
            <a:r>
              <a:rPr lang="en-US" baseline="0" dirty="0" smtClean="0"/>
              <a:t>Statewide faculty that oversee Practicum Supervisors in a particular area are referred to as Anchor Faculty.  Faculty on the mountain campus that coordinate a partnership are referred to as Partnership Leads or Lead Faculty.  </a:t>
            </a:r>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2</a:t>
            </a:fld>
            <a:endParaRPr lang="en-US"/>
          </a:p>
        </p:txBody>
      </p:sp>
    </p:spTree>
    <p:extLst>
      <p:ext uri="{BB962C8B-B14F-4D97-AF65-F5344CB8AC3E}">
        <p14:creationId xmlns:p14="http://schemas.microsoft.com/office/powerpoint/2010/main" val="640515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guiding documents utilized during practicum.</a:t>
            </a:r>
            <a:r>
              <a:rPr lang="en-US" baseline="0" dirty="0" smtClean="0"/>
              <a:t>  Each are explained in further detail in this presentation and/or in the handbook.</a:t>
            </a:r>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3</a:t>
            </a:fld>
            <a:endParaRPr lang="en-US"/>
          </a:p>
        </p:txBody>
      </p:sp>
    </p:spTree>
    <p:extLst>
      <p:ext uri="{BB962C8B-B14F-4D97-AF65-F5344CB8AC3E}">
        <p14:creationId xmlns:p14="http://schemas.microsoft.com/office/powerpoint/2010/main" val="4104825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 is a separate handbook for ECI 608.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Please provide the handbook to all </a:t>
            </a:r>
            <a:r>
              <a:rPr lang="en-US" baseline="0" dirty="0" smtClean="0"/>
              <a:t>Teacher Candidates and their Mentors.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Practicum Supervisors may augment and expand upon the handbook by adding assignments and information which support the minimum course objectives and outcomes.  </a:t>
            </a:r>
            <a:r>
              <a:rPr lang="en-US" b="0" baseline="0" dirty="0" smtClean="0"/>
              <a:t>Content should not be removed from the syllabus and handbook. </a:t>
            </a:r>
            <a:r>
              <a:rPr lang="en-US" b="1" baseline="0" dirty="0" smtClean="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items in </a:t>
            </a:r>
            <a:r>
              <a:rPr lang="en-US" b="0" baseline="0" dirty="0" smtClean="0">
                <a:solidFill>
                  <a:srgbClr val="FF0000"/>
                </a:solidFill>
              </a:rPr>
              <a:t>red print </a:t>
            </a:r>
            <a:r>
              <a:rPr lang="en-US" b="0" baseline="0" dirty="0" smtClean="0"/>
              <a:t>in the syllabus should be populated with your information.</a:t>
            </a:r>
            <a:endParaRPr lang="en-US" b="1"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C4FFD09C-CA76-41E5-89C8-E0D967D64944}" type="slidenum">
              <a:rPr lang="en-US" smtClean="0"/>
              <a:t>4</a:t>
            </a:fld>
            <a:endParaRPr lang="en-US"/>
          </a:p>
        </p:txBody>
      </p:sp>
    </p:spTree>
    <p:extLst>
      <p:ext uri="{BB962C8B-B14F-4D97-AF65-F5344CB8AC3E}">
        <p14:creationId xmlns:p14="http://schemas.microsoft.com/office/powerpoint/2010/main" val="299918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NAU Dispositions Tool (found in the handbook) details the dispositions that Teacher Candidates are expected to demonstrate during practicum, and should be used during observations.  Teacher Candidates are required to self-assess their performance on the NAU Dispositions at the beginning of each practicum experience.  At the end of the term, Practicum Supervisors and Mentor Teachers complete a summative evaluation, so proper documentation should be completed throughout the term to assist in this evaluation.</a:t>
            </a:r>
          </a:p>
          <a:p>
            <a:endParaRPr lang="en-US" baseline="0" dirty="0" smtClean="0"/>
          </a:p>
        </p:txBody>
      </p:sp>
      <p:sp>
        <p:nvSpPr>
          <p:cNvPr id="4" name="Slide Number Placeholder 3"/>
          <p:cNvSpPr>
            <a:spLocks noGrp="1"/>
          </p:cNvSpPr>
          <p:nvPr>
            <p:ph type="sldNum" sz="quarter" idx="10"/>
          </p:nvPr>
        </p:nvSpPr>
        <p:spPr/>
        <p:txBody>
          <a:bodyPr/>
          <a:lstStyle/>
          <a:p>
            <a:fld id="{C4FFD09C-CA76-41E5-89C8-E0D967D64944}" type="slidenum">
              <a:rPr lang="en-US" smtClean="0"/>
              <a:t>5</a:t>
            </a:fld>
            <a:endParaRPr lang="en-US"/>
          </a:p>
        </p:txBody>
      </p:sp>
    </p:spTree>
    <p:extLst>
      <p:ext uri="{BB962C8B-B14F-4D97-AF65-F5344CB8AC3E}">
        <p14:creationId xmlns:p14="http://schemas.microsoft.com/office/powerpoint/2010/main" val="2011794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NIET Aspiring Teacher Rubric (ATR)</a:t>
            </a:r>
            <a:r>
              <a:rPr lang="en-US" baseline="0" dirty="0" smtClean="0"/>
              <a:t> </a:t>
            </a:r>
            <a:r>
              <a:rPr lang="en-US" dirty="0" smtClean="0"/>
              <a:t>provides a streamlined set of performance indicators to be used with teacher candidates to define effective instruction. These 12 indicators, which are based on and aligned to NIET’s research-based Teaching Standards Rubric, describe the key skills and abilities that aspiring teachers must have to be prepared for the classroom. The descriptions within NIET’s Aspiring Teacher Rubric create common language for observation, feedback, and support as well as foster collaboration between an aspiring teacher and peers or faculty around instructional practices. The vision represented within the rubric maximizes instructional excellence and correlates with student achievement.  Since the rubric is a proprietary tool, it cannot be provided in the handbook.  You will receive a copy through email and </a:t>
            </a:r>
            <a:r>
              <a:rPr lang="en-US" dirty="0" err="1" smtClean="0"/>
              <a:t>BbLearn</a:t>
            </a:r>
            <a:r>
              <a:rPr lang="en-US" dirty="0" smtClean="0"/>
              <a:t> prior to the beginning of the semester.  As a Practicum Supervisor, </a:t>
            </a:r>
            <a:r>
              <a:rPr lang="en-US" b="1" dirty="0" smtClean="0">
                <a:solidFill>
                  <a:srgbClr val="FF0000"/>
                </a:solidFill>
              </a:rPr>
              <a:t>you also have access to the NIET PREP portal, where you can find the rubric and supporting materials</a:t>
            </a:r>
            <a:r>
              <a:rPr lang="en-US" dirty="0" smtClean="0"/>
              <a:t>.</a:t>
            </a:r>
          </a:p>
          <a:p>
            <a:endParaRPr lang="en-US" dirty="0" smtClean="0"/>
          </a:p>
          <a:p>
            <a:r>
              <a:rPr lang="en-US" dirty="0" smtClean="0"/>
              <a:t>We have created a set of progressions</a:t>
            </a:r>
            <a:r>
              <a:rPr lang="en-US" baseline="0" dirty="0" smtClean="0"/>
              <a:t> (shown above) for the ATR that are developmentally sequenced teaching skills that Teacher Candidates are expected to demonstrate throughout the 3 terms of practicum.  </a:t>
            </a:r>
            <a:r>
              <a:rPr lang="en-US" baseline="0" dirty="0" smtClean="0">
                <a:solidFill>
                  <a:srgbClr val="FF0000"/>
                </a:solidFill>
              </a:rPr>
              <a:t>Practicum Supervisors will work with Teacher Candidates to identify specific indicators to focus on as they progress through each practicum fieldwork experience</a:t>
            </a:r>
            <a:r>
              <a:rPr lang="en-US" baseline="0" dirty="0" smtClean="0"/>
              <a:t>. Practicum Supervisors of Terms 4 and 5 should also use the ATR, and select indicators their Teacher Candidates need to develop further.</a:t>
            </a:r>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6</a:t>
            </a:fld>
            <a:endParaRPr lang="en-US"/>
          </a:p>
        </p:txBody>
      </p:sp>
    </p:spTree>
    <p:extLst>
      <p:ext uri="{BB962C8B-B14F-4D97-AF65-F5344CB8AC3E}">
        <p14:creationId xmlns:p14="http://schemas.microsoft.com/office/powerpoint/2010/main" val="2168100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PEP Alert system is based on the MCEE.</a:t>
            </a:r>
            <a:r>
              <a:rPr lang="en-US" baseline="0" dirty="0" smtClean="0"/>
              <a:t>  Prior to student teaching, all Teacher Candidates must complete the following course in BbLearn: “Professional Dispositions Module: “Introducing the Model Code of Ethics for Educators”.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dispositional concern</a:t>
            </a:r>
            <a:r>
              <a:rPr lang="en-US" dirty="0" smtClean="0"/>
              <a:t> process can be found on pg. 9 of the handbook, and the dispositional</a:t>
            </a:r>
            <a:r>
              <a:rPr lang="en-US" baseline="0" dirty="0" smtClean="0"/>
              <a:t> concern form on pg. 36.  Step 2 of this process requires that a PEP Alert be completed. IF YOU NEED TO COMPLETE AN ALERT, PLEASE CONSULT WITH THE LEAD/ANCHOR FACULTY FIRST AND COMPLETE THE PROCESS TOGETHER.</a:t>
            </a:r>
            <a:endParaRPr lang="en-US" dirty="0" smtClean="0"/>
          </a:p>
          <a:p>
            <a:r>
              <a:rPr lang="en-US" baseline="0" dirty="0" smtClean="0"/>
              <a:t>Since our TC’s are evaluated on the NAU Dispositions, the alert form crosswalks the MCEE Principles with the NAU Dispositions.  If you have concerns regarding content knowledge and teaching skills, follow the same process as found on pg. 9.  </a:t>
            </a:r>
            <a:endParaRPr lang="en-US" dirty="0" smtClean="0"/>
          </a:p>
        </p:txBody>
      </p:sp>
      <p:sp>
        <p:nvSpPr>
          <p:cNvPr id="4" name="Slide Number Placeholder 3"/>
          <p:cNvSpPr>
            <a:spLocks noGrp="1"/>
          </p:cNvSpPr>
          <p:nvPr>
            <p:ph type="sldNum" sz="quarter" idx="10"/>
          </p:nvPr>
        </p:nvSpPr>
        <p:spPr/>
        <p:txBody>
          <a:bodyPr/>
          <a:lstStyle/>
          <a:p>
            <a:fld id="{C4FFD09C-CA76-41E5-89C8-E0D967D64944}" type="slidenum">
              <a:rPr lang="en-US" smtClean="0"/>
              <a:t>7</a:t>
            </a:fld>
            <a:endParaRPr lang="en-US"/>
          </a:p>
        </p:txBody>
      </p:sp>
    </p:spTree>
    <p:extLst>
      <p:ext uri="{BB962C8B-B14F-4D97-AF65-F5344CB8AC3E}">
        <p14:creationId xmlns:p14="http://schemas.microsoft.com/office/powerpoint/2010/main" val="426275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might be changed to Microsoft</a:t>
            </a:r>
            <a:r>
              <a:rPr lang="en-US" baseline="0" dirty="0" smtClean="0"/>
              <a:t> TEAMS for fall 2023 because of the conversion to Canvas.  Non-credit courses might not be transferred to Canvas.</a:t>
            </a:r>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8</a:t>
            </a:fld>
            <a:endParaRPr lang="en-US"/>
          </a:p>
        </p:txBody>
      </p:sp>
    </p:spTree>
    <p:extLst>
      <p:ext uri="{BB962C8B-B14F-4D97-AF65-F5344CB8AC3E}">
        <p14:creationId xmlns:p14="http://schemas.microsoft.com/office/powerpoint/2010/main" val="1986102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Expectations of Practicum Supervisors:  The Practicum Supervisor will schedule a meeting during the first few weeks of the semester with the</a:t>
            </a:r>
            <a:r>
              <a:rPr lang="en-US" baseline="0" dirty="0" smtClean="0"/>
              <a:t> Mentor Teacher</a:t>
            </a:r>
            <a:r>
              <a:rPr lang="en-US" dirty="0" smtClean="0"/>
              <a:t> and the Teacher Candidate.  This may be in-person or virtually through Zoom or similar application.  The purpose of this meeting is to review practicum expectations, forms, the end of term summative evaluation, and to answer any questions.  It is suggested that you also</a:t>
            </a:r>
            <a:r>
              <a:rPr lang="en-US" baseline="0" dirty="0" smtClean="0"/>
              <a:t> have a meeting with your entire class at the beginning of the term to discuss the practicum course, expectations, etc.</a:t>
            </a:r>
            <a:endParaRPr lang="en-US" dirty="0" smtClean="0"/>
          </a:p>
          <a:p>
            <a:endParaRPr lang="en-US" dirty="0" smtClean="0"/>
          </a:p>
          <a:p>
            <a:r>
              <a:rPr lang="en-US" dirty="0" smtClean="0"/>
              <a:t>The Practicum Supervisor should check in with the</a:t>
            </a:r>
            <a:r>
              <a:rPr lang="en-US" baseline="0" dirty="0" smtClean="0"/>
              <a:t> Mentor Teacher</a:t>
            </a:r>
            <a:r>
              <a:rPr lang="en-US" dirty="0" smtClean="0"/>
              <a:t> periodically (at least once monthly) to discuss the Teacher Candidate’s knowledge, skills, and dispositions, and to address any concerns.  He or she will serve as a contact between the placement school and the University.  Communicate at least monthly with the Anchor Faculty/Partnership Lead regarding the Teacher Candidate and the</a:t>
            </a:r>
            <a:r>
              <a:rPr lang="en-US" baseline="0" dirty="0" smtClean="0"/>
              <a:t> opportunities provided to them in the classroom.</a:t>
            </a:r>
            <a:endParaRPr lang="en-US" dirty="0" smtClean="0"/>
          </a:p>
          <a:p>
            <a:endParaRPr lang="en-US" dirty="0" smtClean="0"/>
          </a:p>
          <a:p>
            <a:r>
              <a:rPr lang="en-US" dirty="0" smtClean="0"/>
              <a:t>Each Teacher Candidate will have at least two formal observations. The timing of the observations should fit the</a:t>
            </a:r>
            <a:r>
              <a:rPr lang="en-US" baseline="0" dirty="0" smtClean="0"/>
              <a:t> Mentor Teacher’s</a:t>
            </a:r>
            <a:r>
              <a:rPr lang="en-US" dirty="0" smtClean="0"/>
              <a:t> needs, and they should have the opportunity to approve the lesson plan according to their curricular goals and learning needs of their students.  </a:t>
            </a:r>
          </a:p>
          <a:p>
            <a:endParaRPr lang="en-US" dirty="0" smtClean="0"/>
          </a:p>
          <a:p>
            <a:r>
              <a:rPr lang="en-US" dirty="0" smtClean="0"/>
              <a:t>Practicum Supervisors are responsible for completing a summative evaluation and assigning a final grade, based on the Mentor Teacher’s feedback and successful completion of other course assignments outside of the in-person hours in the</a:t>
            </a:r>
            <a:r>
              <a:rPr lang="en-US" baseline="0" dirty="0" smtClean="0"/>
              <a:t> placement</a:t>
            </a:r>
            <a:r>
              <a:rPr lang="en-US" dirty="0" smtClean="0"/>
              <a:t> classroom.</a:t>
            </a:r>
          </a:p>
          <a:p>
            <a:endParaRPr lang="en-US" dirty="0"/>
          </a:p>
        </p:txBody>
      </p:sp>
      <p:sp>
        <p:nvSpPr>
          <p:cNvPr id="4" name="Slide Number Placeholder 3"/>
          <p:cNvSpPr>
            <a:spLocks noGrp="1"/>
          </p:cNvSpPr>
          <p:nvPr>
            <p:ph type="sldNum" sz="quarter" idx="10"/>
          </p:nvPr>
        </p:nvSpPr>
        <p:spPr/>
        <p:txBody>
          <a:bodyPr/>
          <a:lstStyle/>
          <a:p>
            <a:fld id="{C4FFD09C-CA76-41E5-89C8-E0D967D64944}" type="slidenum">
              <a:rPr lang="en-US" smtClean="0"/>
              <a:t>9</a:t>
            </a:fld>
            <a:endParaRPr lang="en-US"/>
          </a:p>
        </p:txBody>
      </p:sp>
    </p:spTree>
    <p:extLst>
      <p:ext uri="{BB962C8B-B14F-4D97-AF65-F5344CB8AC3E}">
        <p14:creationId xmlns:p14="http://schemas.microsoft.com/office/powerpoint/2010/main" val="18205205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3D58AA-EB78-7A4A-AA34-C0122A6D8EF0}"/>
              </a:ext>
            </a:extLst>
          </p:cNvPr>
          <p:cNvSpPr/>
          <p:nvPr userDrawn="1"/>
        </p:nvSpPr>
        <p:spPr>
          <a:xfrm>
            <a:off x="-101204" y="-55564"/>
            <a:ext cx="12345591" cy="7122319"/>
          </a:xfrm>
          <a:prstGeom prst="rect">
            <a:avLst/>
          </a:prstGeom>
          <a:solidFill>
            <a:srgbClr val="182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466"/>
              </a:highlight>
            </a:endParaRPr>
          </a:p>
        </p:txBody>
      </p:sp>
      <p:sp>
        <p:nvSpPr>
          <p:cNvPr id="2" name="Title 1"/>
          <p:cNvSpPr>
            <a:spLocks noGrp="1"/>
          </p:cNvSpPr>
          <p:nvPr>
            <p:ph type="ctrTitle" hasCustomPrompt="1"/>
          </p:nvPr>
        </p:nvSpPr>
        <p:spPr>
          <a:xfrm>
            <a:off x="1523999" y="1563290"/>
            <a:ext cx="9144000" cy="1835150"/>
          </a:xfrm>
        </p:spPr>
        <p:txBody>
          <a:bodyPr anchor="t" anchorCtr="0"/>
          <a:lstStyle>
            <a:lvl1pPr algn="ctr">
              <a:defRPr sz="6000" b="1">
                <a:solidFill>
                  <a:srgbClr val="F8B700"/>
                </a:solidFill>
                <a:latin typeface="Arial" panose="020B0604020202020204" pitchFamily="34" charset="0"/>
                <a:cs typeface="Arial" panose="020B0604020202020204" pitchFamily="34" charset="0"/>
              </a:defRPr>
            </a:lvl1pPr>
          </a:lstStyle>
          <a:p>
            <a:r>
              <a:rPr lang="en-US" dirty="0"/>
              <a:t>HEADER</a:t>
            </a:r>
          </a:p>
        </p:txBody>
      </p:sp>
      <p:sp>
        <p:nvSpPr>
          <p:cNvPr id="3" name="Subtitle 2"/>
          <p:cNvSpPr>
            <a:spLocks noGrp="1"/>
          </p:cNvSpPr>
          <p:nvPr>
            <p:ph type="subTitle" idx="1" hasCustomPrompt="1"/>
          </p:nvPr>
        </p:nvSpPr>
        <p:spPr>
          <a:xfrm>
            <a:off x="1523999" y="3410347"/>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Subheader</a:t>
            </a:r>
            <a:endParaRPr lang="en-US" dirty="0"/>
          </a:p>
        </p:txBody>
      </p:sp>
      <p:pic>
        <p:nvPicPr>
          <p:cNvPr id="7" name="Picture 6">
            <a:extLst>
              <a:ext uri="{FF2B5EF4-FFF2-40B4-BE49-F238E27FC236}">
                <a16:creationId xmlns:a16="http://schemas.microsoft.com/office/drawing/2014/main" id="{E52CAF0F-C2A0-6040-8FE1-E6BCB779BB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EEAE2518-40DD-564C-9620-AEF456CF03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802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EF1B7540-0581-5648-ACE8-9AAA3DC81B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14" name="Picture 13" descr="A close up of a logo&#10;&#10;Description automatically generated">
            <a:extLst>
              <a:ext uri="{FF2B5EF4-FFF2-40B4-BE49-F238E27FC236}">
                <a16:creationId xmlns:a16="http://schemas.microsoft.com/office/drawing/2014/main" id="{873C09CF-1956-034E-8141-A58186FD2E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8" y="0"/>
            <a:ext cx="11353800" cy="393700"/>
          </a:xfrm>
          <a:prstGeom prst="rect">
            <a:avLst/>
          </a:prstGeom>
        </p:spPr>
      </p:pic>
    </p:spTree>
    <p:extLst>
      <p:ext uri="{BB962C8B-B14F-4D97-AF65-F5344CB8AC3E}">
        <p14:creationId xmlns:p14="http://schemas.microsoft.com/office/powerpoint/2010/main" val="2929851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lvl1pPr>
              <a:defRPr>
                <a:solidFill>
                  <a:srgbClr val="003466"/>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141B2A74-2816-7F4F-81D1-3A7F516966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8200" y="365125"/>
            <a:ext cx="9667461" cy="97901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506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550406"/>
            <a:ext cx="10515600" cy="2852737"/>
          </a:xfrm>
        </p:spPr>
        <p:txBody>
          <a:bodyPr anchor="t" anchorCtr="0"/>
          <a:lstStyle>
            <a:lvl1pPr>
              <a:defRPr sz="600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343013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a:extLst>
              <a:ext uri="{FF2B5EF4-FFF2-40B4-BE49-F238E27FC236}">
                <a16:creationId xmlns:a16="http://schemas.microsoft.com/office/drawing/2014/main" id="{7FE1812C-53FF-8542-A0C1-D61518344E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F1BD08-DEC5-E045-8D33-E4DE184399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56656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4C54FA4-D324-2644-97E1-46597FF6AD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4"/>
            <a:ext cx="5181600" cy="4262941"/>
          </a:xfrm>
        </p:spPr>
        <p:txBody>
          <a:bodyPr/>
          <a:lstStyle>
            <a:lvl1pPr>
              <a:defRPr>
                <a:solidFill>
                  <a:srgbClr val="003466"/>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4"/>
            <a:ext cx="5181600" cy="4262941"/>
          </a:xfrm>
        </p:spPr>
        <p:txBody>
          <a:bodyPr/>
          <a:lstStyle>
            <a:lvl1pPr>
              <a:defRPr>
                <a:solidFill>
                  <a:srgbClr val="003466"/>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AE8DF8F-D3EB-304B-8F1F-AFAA1F5ECF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1850" y="6464300"/>
            <a:ext cx="11353800" cy="393700"/>
          </a:xfrm>
          <a:prstGeom prst="rect">
            <a:avLst/>
          </a:prstGeom>
        </p:spPr>
      </p:pic>
    </p:spTree>
    <p:extLst>
      <p:ext uri="{BB962C8B-B14F-4D97-AF65-F5344CB8AC3E}">
        <p14:creationId xmlns:p14="http://schemas.microsoft.com/office/powerpoint/2010/main" val="132040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DBEA452-4C37-2A4C-A60D-04B290157C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a:xfrm>
            <a:off x="839788" y="2635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579563"/>
            <a:ext cx="5157787"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403474"/>
            <a:ext cx="5157787"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579563"/>
            <a:ext cx="5183188" cy="823912"/>
          </a:xfr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03474"/>
            <a:ext cx="5183188" cy="38189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900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76151C51-513F-244F-8DFE-F822FB7D24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8" name="Chart Placeholder 7">
            <a:extLst>
              <a:ext uri="{FF2B5EF4-FFF2-40B4-BE49-F238E27FC236}">
                <a16:creationId xmlns:a16="http://schemas.microsoft.com/office/drawing/2014/main" id="{D8E345AA-D6A0-F84F-B7CE-51DC932BDDA0}"/>
              </a:ext>
            </a:extLst>
          </p:cNvPr>
          <p:cNvSpPr>
            <a:spLocks noGrp="1"/>
          </p:cNvSpPr>
          <p:nvPr>
            <p:ph type="chart" sz="quarter" idx="10"/>
          </p:nvPr>
        </p:nvSpPr>
        <p:spPr>
          <a:xfrm>
            <a:off x="838200" y="1673225"/>
            <a:ext cx="10515600" cy="4819650"/>
          </a:xfrm>
        </p:spPr>
        <p:txBody>
          <a:bodyPr/>
          <a:lstStyle/>
          <a:p>
            <a:endParaRPr lang="en-US"/>
          </a:p>
        </p:txBody>
      </p:sp>
    </p:spTree>
    <p:extLst>
      <p:ext uri="{BB962C8B-B14F-4D97-AF65-F5344CB8AC3E}">
        <p14:creationId xmlns:p14="http://schemas.microsoft.com/office/powerpoint/2010/main" val="3137637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B9DECEAD-AC18-5343-A96F-F2AA0E2746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38125"/>
            <a:ext cx="11353800" cy="1244600"/>
          </a:xfrm>
          <a:prstGeom prst="rect">
            <a:avLst/>
          </a:prstGeom>
        </p:spPr>
      </p:pic>
      <p:sp>
        <p:nvSpPr>
          <p:cNvPr id="2" name="Title 1">
            <a:extLst>
              <a:ext uri="{FF2B5EF4-FFF2-40B4-BE49-F238E27FC236}">
                <a16:creationId xmlns:a16="http://schemas.microsoft.com/office/drawing/2014/main" id="{CD548632-27BE-C548-9919-5269670158A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A754727A-0604-6C48-9EF4-09B741C2C5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838200" y="5613400"/>
            <a:ext cx="11353800" cy="1244600"/>
          </a:xfrm>
          <a:prstGeom prst="rect">
            <a:avLst/>
          </a:prstGeom>
        </p:spPr>
      </p:pic>
      <p:pic>
        <p:nvPicPr>
          <p:cNvPr id="7" name="Picture 6" descr="A close up of a sign&#10;&#10;Description automatically generated">
            <a:extLst>
              <a:ext uri="{FF2B5EF4-FFF2-40B4-BE49-F238E27FC236}">
                <a16:creationId xmlns:a16="http://schemas.microsoft.com/office/drawing/2014/main" id="{745203F1-3836-6C47-823F-36242DE683C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69502" y="6054090"/>
            <a:ext cx="7452995" cy="363220"/>
          </a:xfrm>
          <a:prstGeom prst="rect">
            <a:avLst/>
          </a:prstGeom>
        </p:spPr>
      </p:pic>
    </p:spTree>
    <p:extLst>
      <p:ext uri="{BB962C8B-B14F-4D97-AF65-F5344CB8AC3E}">
        <p14:creationId xmlns:p14="http://schemas.microsoft.com/office/powerpoint/2010/main" val="3984506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8" name="Text Placeholder 2"/>
          <p:cNvSpPr>
            <a:spLocks noGrp="1"/>
          </p:cNvSpPr>
          <p:nvPr>
            <p:ph type="body" idx="1"/>
          </p:nvPr>
        </p:nvSpPr>
        <p:spPr>
          <a:xfrm>
            <a:off x="1465762" y="627866"/>
            <a:ext cx="4548529"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2"/>
          <p:cNvSpPr>
            <a:spLocks noGrp="1"/>
          </p:cNvSpPr>
          <p:nvPr>
            <p:ph type="body" idx="10"/>
          </p:nvPr>
        </p:nvSpPr>
        <p:spPr>
          <a:xfrm>
            <a:off x="6299724" y="635486"/>
            <a:ext cx="4546577" cy="823912"/>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30"/>
          <p:cNvSpPr>
            <a:spLocks noGrp="1"/>
          </p:cNvSpPr>
          <p:nvPr>
            <p:ph type="pic" sz="quarter" idx="11"/>
          </p:nvPr>
        </p:nvSpPr>
        <p:spPr>
          <a:xfrm>
            <a:off x="1465762" y="1566484"/>
            <a:ext cx="4548529" cy="3021397"/>
          </a:xfrm>
        </p:spPr>
        <p:txBody>
          <a:bodyPr/>
          <a:lstStyle/>
          <a:p>
            <a:r>
              <a:rPr lang="en-US"/>
              <a:t>Click icon to add picture</a:t>
            </a:r>
          </a:p>
        </p:txBody>
      </p:sp>
      <p:sp>
        <p:nvSpPr>
          <p:cNvPr id="32" name="Picture Placeholder 30"/>
          <p:cNvSpPr>
            <a:spLocks noGrp="1"/>
          </p:cNvSpPr>
          <p:nvPr>
            <p:ph type="pic" sz="quarter" idx="12"/>
          </p:nvPr>
        </p:nvSpPr>
        <p:spPr>
          <a:xfrm>
            <a:off x="6299723" y="1566484"/>
            <a:ext cx="4548529" cy="3021397"/>
          </a:xfrm>
        </p:spPr>
        <p:txBody>
          <a:bodyPr/>
          <a:lstStyle/>
          <a:p>
            <a:r>
              <a:rPr lang="en-US"/>
              <a:t>Click icon to add picture</a:t>
            </a:r>
          </a:p>
        </p:txBody>
      </p:sp>
      <p:sp>
        <p:nvSpPr>
          <p:cNvPr id="34" name="Picture Placeholder 33"/>
          <p:cNvSpPr>
            <a:spLocks noGrp="1"/>
          </p:cNvSpPr>
          <p:nvPr>
            <p:ph type="pic" sz="quarter" idx="13"/>
          </p:nvPr>
        </p:nvSpPr>
        <p:spPr>
          <a:xfrm>
            <a:off x="1465762" y="4702587"/>
            <a:ext cx="2208167" cy="1493837"/>
          </a:xfrm>
        </p:spPr>
        <p:txBody>
          <a:bodyPr/>
          <a:lstStyle/>
          <a:p>
            <a:r>
              <a:rPr lang="en-US"/>
              <a:t>Click icon to add picture</a:t>
            </a:r>
          </a:p>
        </p:txBody>
      </p:sp>
      <p:sp>
        <p:nvSpPr>
          <p:cNvPr id="36" name="Picture Placeholder 33"/>
          <p:cNvSpPr>
            <a:spLocks noGrp="1"/>
          </p:cNvSpPr>
          <p:nvPr>
            <p:ph type="pic" sz="quarter" idx="14"/>
          </p:nvPr>
        </p:nvSpPr>
        <p:spPr>
          <a:xfrm>
            <a:off x="3806124" y="4702587"/>
            <a:ext cx="2208167" cy="1493837"/>
          </a:xfrm>
        </p:spPr>
        <p:txBody>
          <a:bodyPr/>
          <a:lstStyle/>
          <a:p>
            <a:r>
              <a:rPr lang="en-US"/>
              <a:t>Click icon to add picture</a:t>
            </a:r>
          </a:p>
        </p:txBody>
      </p:sp>
      <p:sp>
        <p:nvSpPr>
          <p:cNvPr id="37" name="Picture Placeholder 33"/>
          <p:cNvSpPr>
            <a:spLocks noGrp="1"/>
          </p:cNvSpPr>
          <p:nvPr>
            <p:ph type="pic" sz="quarter" idx="15"/>
          </p:nvPr>
        </p:nvSpPr>
        <p:spPr>
          <a:xfrm>
            <a:off x="6297772" y="4702587"/>
            <a:ext cx="2208167" cy="1493837"/>
          </a:xfrm>
        </p:spPr>
        <p:txBody>
          <a:bodyPr/>
          <a:lstStyle/>
          <a:p>
            <a:r>
              <a:rPr lang="en-US"/>
              <a:t>Click icon to add picture</a:t>
            </a:r>
          </a:p>
        </p:txBody>
      </p:sp>
      <p:sp>
        <p:nvSpPr>
          <p:cNvPr id="38" name="Picture Placeholder 33"/>
          <p:cNvSpPr>
            <a:spLocks noGrp="1"/>
          </p:cNvSpPr>
          <p:nvPr>
            <p:ph type="pic" sz="quarter" idx="16"/>
          </p:nvPr>
        </p:nvSpPr>
        <p:spPr>
          <a:xfrm>
            <a:off x="8638134" y="4702587"/>
            <a:ext cx="2208167" cy="1493837"/>
          </a:xfrm>
        </p:spPr>
        <p:txBody>
          <a:bodyPr/>
          <a:lstStyle/>
          <a:p>
            <a:r>
              <a:rPr lang="en-US"/>
              <a:t>Click icon to add picture</a:t>
            </a:r>
          </a:p>
        </p:txBody>
      </p:sp>
      <p:pic>
        <p:nvPicPr>
          <p:cNvPr id="22" name="Picture 21">
            <a:extLst>
              <a:ext uri="{FF2B5EF4-FFF2-40B4-BE49-F238E27FC236}">
                <a16:creationId xmlns:a16="http://schemas.microsoft.com/office/drawing/2014/main" id="{4D61E93F-0B51-8A47-B1D4-0BE346EB86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6197600" y="6464300"/>
            <a:ext cx="5994400" cy="393700"/>
          </a:xfrm>
          <a:prstGeom prst="rect">
            <a:avLst/>
          </a:prstGeom>
        </p:spPr>
      </p:pic>
      <p:pic>
        <p:nvPicPr>
          <p:cNvPr id="23" name="Picture 22" descr="A close up of a logo&#10;&#10;Description automatically generated">
            <a:extLst>
              <a:ext uri="{FF2B5EF4-FFF2-40B4-BE49-F238E27FC236}">
                <a16:creationId xmlns:a16="http://schemas.microsoft.com/office/drawing/2014/main" id="{D4B85887-6933-9C41-9EF1-116BEB1F4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spTree>
    <p:extLst>
      <p:ext uri="{BB962C8B-B14F-4D97-AF65-F5344CB8AC3E}">
        <p14:creationId xmlns:p14="http://schemas.microsoft.com/office/powerpoint/2010/main" val="12250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9673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973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descr="A close up of a logo&#10;&#10;Description automatically generated">
            <a:extLst>
              <a:ext uri="{FF2B5EF4-FFF2-40B4-BE49-F238E27FC236}">
                <a16:creationId xmlns:a16="http://schemas.microsoft.com/office/drawing/2014/main" id="{D7AB5277-A3E9-2A46-9BFD-861956ADE7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994400" cy="393700"/>
          </a:xfrm>
          <a:prstGeom prst="rect">
            <a:avLst/>
          </a:prstGeom>
        </p:spPr>
      </p:pic>
      <p:pic>
        <p:nvPicPr>
          <p:cNvPr id="14" name="Picture 13">
            <a:extLst>
              <a:ext uri="{FF2B5EF4-FFF2-40B4-BE49-F238E27FC236}">
                <a16:creationId xmlns:a16="http://schemas.microsoft.com/office/drawing/2014/main" id="{553C02C7-1F70-F944-9841-D4C78F4F6C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12" y="6464300"/>
            <a:ext cx="11353800" cy="393700"/>
          </a:xfrm>
          <a:prstGeom prst="rect">
            <a:avLst/>
          </a:prstGeom>
        </p:spPr>
      </p:pic>
    </p:spTree>
    <p:extLst>
      <p:ext uri="{BB962C8B-B14F-4D97-AF65-F5344CB8AC3E}">
        <p14:creationId xmlns:p14="http://schemas.microsoft.com/office/powerpoint/2010/main" val="3696209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7901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8893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19545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92" r:id="rId7"/>
    <p:sldLayoutId id="2147483658" r:id="rId8"/>
    <p:sldLayoutId id="2147483656" r:id="rId9"/>
    <p:sldLayoutId id="2147483657" r:id="rId10"/>
  </p:sldLayoutIdLst>
  <p:txStyles>
    <p:titleStyle>
      <a:lvl1pPr algn="ctr" defTabSz="914400" rtl="0" eaLnBrk="1" latinLnBrk="0" hangingPunct="1">
        <a:lnSpc>
          <a:spcPct val="90000"/>
        </a:lnSpc>
        <a:spcBef>
          <a:spcPct val="0"/>
        </a:spcBef>
        <a:buNone/>
        <a:defRPr sz="4400" b="1" kern="1200">
          <a:solidFill>
            <a:srgbClr val="F8B700"/>
          </a:solidFill>
          <a:latin typeface="Arial MT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4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hyperlink" Target="https://in.nau.edu/environmental-health-and-safety/occupational-safety/" TargetMode="External"/><Relationship Id="rId3" Type="http://schemas.openxmlformats.org/officeDocument/2006/relationships/hyperlink" Target="https://in.nau.edu/rpsu/nau-travel-training/" TargetMode="External"/><Relationship Id="rId7" Type="http://schemas.openxmlformats.org/officeDocument/2006/relationships/hyperlink" Target="https://in.nau.edu/comptroller/forms/"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Mileage%20Information/Copy%20of%20NEW!Travel.MileageMIE.Log_1.9.2023%20(002).xlsx" TargetMode="External"/><Relationship Id="rId5" Type="http://schemas.openxmlformats.org/officeDocument/2006/relationships/hyperlink" Target="mailto:Julie.Ellsworth@nau.edu" TargetMode="External"/><Relationship Id="rId4" Type="http://schemas.openxmlformats.org/officeDocument/2006/relationships/hyperlink" Target="file:///\\bonsai.ucc.nau.edu\J\jl3469\Mileage%20Information\COE-Travel-Funding-Request%20Practicum.do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nau.edu/jacks-are-bac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ichele.Benedict@nau.edu"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s://awardstudio.com/" TargetMode="External"/><Relationship Id="rId4" Type="http://schemas.openxmlformats.org/officeDocument/2006/relationships/hyperlink" Target="mailto:Jude.Fulkerson@nau.ed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au.edu/coe/practicum-resources/"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www.nietpre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mailto:Jennifer.Lee@nau.edu"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1960400"/>
            <a:ext cx="9144000" cy="1023960"/>
          </a:xfrm>
        </p:spPr>
        <p:txBody>
          <a:bodyPr>
            <a:normAutofit fontScale="90000"/>
          </a:bodyPr>
          <a:lstStyle/>
          <a:p>
            <a:r>
              <a:rPr lang="en-US" dirty="0" smtClean="0"/>
              <a:t>2022/2023</a:t>
            </a:r>
            <a:br>
              <a:rPr lang="en-US" dirty="0" smtClean="0"/>
            </a:br>
            <a:r>
              <a:rPr lang="en-US" dirty="0" smtClean="0"/>
              <a:t>Practicum Supervisor Overview</a:t>
            </a:r>
            <a:endParaRPr lang="en-US" b="1" dirty="0">
              <a:solidFill>
                <a:srgbClr val="F8B700"/>
              </a:solidFill>
              <a:latin typeface="Arial" panose="020B0604020202020204" pitchFamily="34" charset="0"/>
            </a:endParaRPr>
          </a:p>
        </p:txBody>
      </p:sp>
    </p:spTree>
    <p:extLst>
      <p:ext uri="{BB962C8B-B14F-4D97-AF65-F5344CB8AC3E}">
        <p14:creationId xmlns:p14="http://schemas.microsoft.com/office/powerpoint/2010/main" val="2150756159"/>
      </p:ext>
    </p:extLst>
  </p:cSld>
  <p:clrMapOvr>
    <a:masterClrMapping/>
  </p:clrMapOvr>
  <mc:AlternateContent xmlns:mc="http://schemas.openxmlformats.org/markup-compatibility/2006" xmlns:p14="http://schemas.microsoft.com/office/powerpoint/2010/main">
    <mc:Choice Requires="p14">
      <p:transition spd="slow" p14:dur="2000" advTm="4096"/>
    </mc:Choice>
    <mc:Fallback xmlns="">
      <p:transition spd="slow" advTm="409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5D0AF3-89CB-43D6-B5A7-179651D0469A}"/>
              </a:ext>
            </a:extLst>
          </p:cNvPr>
          <p:cNvSpPr>
            <a:spLocks noGrp="1"/>
          </p:cNvSpPr>
          <p:nvPr>
            <p:ph idx="1"/>
          </p:nvPr>
        </p:nvSpPr>
        <p:spPr>
          <a:xfrm>
            <a:off x="486267" y="1771140"/>
            <a:ext cx="11428699" cy="4892550"/>
          </a:xfrm>
        </p:spPr>
        <p:txBody>
          <a:bodyPr>
            <a:normAutofit/>
          </a:bodyPr>
          <a:lstStyle/>
          <a:p>
            <a:r>
              <a:rPr lang="en-US" sz="1800" dirty="0" smtClean="0"/>
              <a:t>Finalize your syllabus (you may augment the syllabus, but not remove content or assignments in the syllabus as these are minimum expectations).</a:t>
            </a:r>
          </a:p>
          <a:p>
            <a:r>
              <a:rPr lang="en-US" sz="1800" dirty="0" smtClean="0"/>
              <a:t>Contact TC’s in your practicum course through Louie.</a:t>
            </a:r>
          </a:p>
          <a:p>
            <a:r>
              <a:rPr lang="en-US" sz="1800" dirty="0" smtClean="0"/>
              <a:t>TC’s should send an introductory email to their MT’s, and copy you.</a:t>
            </a:r>
            <a:endParaRPr lang="en-US" sz="1800" dirty="0"/>
          </a:p>
          <a:p>
            <a:r>
              <a:rPr lang="en-US" sz="1800" dirty="0" smtClean="0"/>
              <a:t>Schedule the Initial Meeting between you, the MT, and the TC, preferably before </a:t>
            </a:r>
            <a:r>
              <a:rPr lang="en-US" sz="1800" dirty="0"/>
              <a:t>TC enters </a:t>
            </a:r>
            <a:r>
              <a:rPr lang="en-US" sz="1800" dirty="0" smtClean="0"/>
              <a:t>classroom.  Please distribute the handbook and observation materials to the MT and TC prior to the meeting.</a:t>
            </a:r>
            <a:endParaRPr lang="en-US" sz="1800" dirty="0"/>
          </a:p>
          <a:p>
            <a:pPr lvl="1"/>
            <a:r>
              <a:rPr lang="en-US" sz="1800" dirty="0"/>
              <a:t>Discuss </a:t>
            </a:r>
            <a:r>
              <a:rPr lang="en-US" sz="1800" dirty="0" smtClean="0"/>
              <a:t>expectations</a:t>
            </a:r>
            <a:endParaRPr lang="en-US" sz="1800" dirty="0"/>
          </a:p>
          <a:p>
            <a:pPr lvl="1"/>
            <a:r>
              <a:rPr lang="en-US" sz="1800" dirty="0" smtClean="0"/>
              <a:t>Finalize TC </a:t>
            </a:r>
            <a:r>
              <a:rPr lang="en-US" sz="1800" dirty="0"/>
              <a:t>s</a:t>
            </a:r>
            <a:r>
              <a:rPr lang="en-US" sz="1800" dirty="0" smtClean="0"/>
              <a:t>chedule</a:t>
            </a:r>
            <a:endParaRPr lang="en-US" sz="1800" dirty="0"/>
          </a:p>
          <a:p>
            <a:pPr lvl="1"/>
            <a:r>
              <a:rPr lang="en-US" sz="1800" dirty="0"/>
              <a:t>Discuss observations</a:t>
            </a:r>
          </a:p>
          <a:p>
            <a:pPr lvl="1"/>
            <a:r>
              <a:rPr lang="en-US" sz="1800" dirty="0"/>
              <a:t>Answer </a:t>
            </a:r>
            <a:r>
              <a:rPr lang="en-US" sz="1800" dirty="0" smtClean="0"/>
              <a:t>questions</a:t>
            </a:r>
            <a:endParaRPr lang="en-US" sz="1800" dirty="0"/>
          </a:p>
          <a:p>
            <a:pPr lvl="0"/>
            <a:r>
              <a:rPr lang="en-US" sz="1800" dirty="0" smtClean="0">
                <a:ea typeface="Calibri" panose="020F0502020204030204" pitchFamily="34" charset="0"/>
              </a:rPr>
              <a:t>Schedule a mandatory meeting that includes all of your TC’s at the beginning of the term.</a:t>
            </a:r>
          </a:p>
          <a:p>
            <a:pPr lvl="0"/>
            <a:r>
              <a:rPr lang="en-US" sz="1800" u="sng" dirty="0" smtClean="0">
                <a:ea typeface="Calibri" panose="020F0502020204030204" pitchFamily="34" charset="0"/>
              </a:rPr>
              <a:t>Communicate at least monthly</a:t>
            </a:r>
            <a:r>
              <a:rPr lang="en-US" sz="1800" dirty="0" smtClean="0">
                <a:ea typeface="Calibri" panose="020F0502020204030204" pitchFamily="34" charset="0"/>
              </a:rPr>
              <a:t> </a:t>
            </a:r>
            <a:r>
              <a:rPr lang="en-US" sz="1800" dirty="0">
                <a:ea typeface="Calibri" panose="020F0502020204030204" pitchFamily="34" charset="0"/>
              </a:rPr>
              <a:t>with the Anchor Faculty/Partnership Lead and </a:t>
            </a:r>
            <a:r>
              <a:rPr lang="en-US" sz="1800" dirty="0" smtClean="0">
                <a:ea typeface="Calibri" panose="020F0502020204030204" pitchFamily="34" charset="0"/>
              </a:rPr>
              <a:t>MT’s regarding </a:t>
            </a:r>
            <a:r>
              <a:rPr lang="en-US" sz="1800" dirty="0">
                <a:ea typeface="Calibri" panose="020F0502020204030204" pitchFamily="34" charset="0"/>
              </a:rPr>
              <a:t>the TC’s knowledge, skills, and dispositions.  Address concerns as soon as they are noted to allow time for the TC to progress</a:t>
            </a:r>
            <a:r>
              <a:rPr lang="en-US" sz="1800" dirty="0" smtClean="0">
                <a:ea typeface="Calibri" panose="020F0502020204030204" pitchFamily="34" charset="0"/>
              </a:rPr>
              <a:t>.</a:t>
            </a:r>
          </a:p>
          <a:p>
            <a:pPr lvl="0"/>
            <a:r>
              <a:rPr lang="en-US" sz="1800" dirty="0" smtClean="0"/>
              <a:t>Follow the dispositional process in the handbook when concerns arise.</a:t>
            </a:r>
            <a:endParaRPr lang="en-US" sz="1800" dirty="0"/>
          </a:p>
          <a:p>
            <a:endParaRPr lang="en-US" dirty="0" smtClean="0"/>
          </a:p>
          <a:p>
            <a:pPr lvl="1"/>
            <a:endParaRPr lang="en-US" dirty="0"/>
          </a:p>
          <a:p>
            <a:endParaRPr lang="en-US" dirty="0"/>
          </a:p>
          <a:p>
            <a:endParaRPr lang="en-US" sz="2400" dirty="0"/>
          </a:p>
          <a:p>
            <a:endParaRPr lang="en-US" sz="2400" dirty="0"/>
          </a:p>
          <a:p>
            <a:endParaRPr lang="en-US" dirty="0"/>
          </a:p>
          <a:p>
            <a:endParaRPr lang="en-US" dirty="0"/>
          </a:p>
        </p:txBody>
      </p:sp>
      <p:sp>
        <p:nvSpPr>
          <p:cNvPr id="3" name="Title 2">
            <a:extLst>
              <a:ext uri="{FF2B5EF4-FFF2-40B4-BE49-F238E27FC236}">
                <a16:creationId xmlns:a16="http://schemas.microsoft.com/office/drawing/2014/main" id="{E4E33268-18DC-472B-B24E-0714D5F49A37}"/>
              </a:ext>
            </a:extLst>
          </p:cNvPr>
          <p:cNvSpPr>
            <a:spLocks noGrp="1"/>
          </p:cNvSpPr>
          <p:nvPr>
            <p:ph type="title"/>
          </p:nvPr>
        </p:nvSpPr>
        <p:spPr/>
        <p:txBody>
          <a:bodyPr/>
          <a:lstStyle/>
          <a:p>
            <a:r>
              <a:rPr lang="en-US" dirty="0"/>
              <a:t>1</a:t>
            </a:r>
            <a:r>
              <a:rPr lang="en-US" baseline="30000" dirty="0"/>
              <a:t>st</a:t>
            </a:r>
            <a:r>
              <a:rPr lang="en-US" dirty="0"/>
              <a:t> steps as </a:t>
            </a:r>
            <a:r>
              <a:rPr lang="en-US" dirty="0" smtClean="0"/>
              <a:t>a Practicum Supervisor</a:t>
            </a:r>
            <a:endParaRPr lang="en-US" dirty="0"/>
          </a:p>
        </p:txBody>
      </p:sp>
    </p:spTree>
    <p:extLst>
      <p:ext uri="{BB962C8B-B14F-4D97-AF65-F5344CB8AC3E}">
        <p14:creationId xmlns:p14="http://schemas.microsoft.com/office/powerpoint/2010/main" val="384370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A43C07C-2116-4ABF-B189-CB1E1119BAD3}"/>
              </a:ext>
            </a:extLst>
          </p:cNvPr>
          <p:cNvSpPr>
            <a:spLocks noGrp="1"/>
          </p:cNvSpPr>
          <p:nvPr>
            <p:ph type="title"/>
          </p:nvPr>
        </p:nvSpPr>
        <p:spPr/>
        <p:txBody>
          <a:bodyPr>
            <a:normAutofit/>
          </a:bodyPr>
          <a:lstStyle/>
          <a:p>
            <a:r>
              <a:rPr lang="en-US" sz="4000" dirty="0" smtClean="0"/>
              <a:t>Suggested Observation </a:t>
            </a:r>
            <a:r>
              <a:rPr lang="en-US" sz="4000" dirty="0"/>
              <a:t>Timelines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059958"/>
              </p:ext>
            </p:extLst>
          </p:nvPr>
        </p:nvGraphicFramePr>
        <p:xfrm>
          <a:off x="1187357" y="1473958"/>
          <a:ext cx="9758147" cy="521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718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a:extLst>
              <a:ext uri="{FF2B5EF4-FFF2-40B4-BE49-F238E27FC236}">
                <a16:creationId xmlns:a16="http://schemas.microsoft.com/office/drawing/2014/main" id="{E89CE195-4B8B-4E6B-A5C2-67080FE7D5D6}"/>
              </a:ext>
            </a:extLst>
          </p:cNvPr>
          <p:cNvPicPr>
            <a:picLocks noGrp="1" noChangeAspect="1"/>
          </p:cNvPicPr>
          <p:nvPr>
            <p:ph idx="1"/>
          </p:nvPr>
        </p:nvPicPr>
        <p:blipFill>
          <a:blip r:embed="rId3"/>
          <a:stretch>
            <a:fillRect/>
          </a:stretch>
        </p:blipFill>
        <p:spPr>
          <a:xfrm>
            <a:off x="598804" y="1544143"/>
            <a:ext cx="4868346" cy="5291398"/>
          </a:xfrm>
          <a:ln>
            <a:solidFill>
              <a:srgbClr val="0070C0"/>
            </a:solidFill>
          </a:ln>
        </p:spPr>
      </p:pic>
      <p:sp>
        <p:nvSpPr>
          <p:cNvPr id="19" name="Title 18">
            <a:extLst>
              <a:ext uri="{FF2B5EF4-FFF2-40B4-BE49-F238E27FC236}">
                <a16:creationId xmlns:a16="http://schemas.microsoft.com/office/drawing/2014/main" id="{333C2704-D835-4E8E-A97A-FA53FB8D9D15}"/>
              </a:ext>
            </a:extLst>
          </p:cNvPr>
          <p:cNvSpPr>
            <a:spLocks noGrp="1"/>
          </p:cNvSpPr>
          <p:nvPr>
            <p:ph type="title"/>
          </p:nvPr>
        </p:nvSpPr>
        <p:spPr/>
        <p:txBody>
          <a:bodyPr/>
          <a:lstStyle/>
          <a:p>
            <a:r>
              <a:rPr lang="en-US" dirty="0"/>
              <a:t>Student Documentation</a:t>
            </a:r>
          </a:p>
        </p:txBody>
      </p:sp>
      <p:pic>
        <p:nvPicPr>
          <p:cNvPr id="3" name="Picture 2"/>
          <p:cNvPicPr>
            <a:picLocks noChangeAspect="1"/>
          </p:cNvPicPr>
          <p:nvPr/>
        </p:nvPicPr>
        <p:blipFill>
          <a:blip r:embed="rId4"/>
          <a:stretch>
            <a:fillRect/>
          </a:stretch>
        </p:blipFill>
        <p:spPr>
          <a:xfrm>
            <a:off x="5957153" y="1544143"/>
            <a:ext cx="5053612" cy="5126013"/>
          </a:xfrm>
          <a:prstGeom prst="rect">
            <a:avLst/>
          </a:prstGeom>
        </p:spPr>
      </p:pic>
      <p:sp>
        <p:nvSpPr>
          <p:cNvPr id="4" name="Rectangle 3"/>
          <p:cNvSpPr/>
          <p:nvPr/>
        </p:nvSpPr>
        <p:spPr>
          <a:xfrm>
            <a:off x="5838825" y="1544143"/>
            <a:ext cx="5276850" cy="529139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3477629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296FE3-FE54-4461-925F-196F0B1D749D}"/>
              </a:ext>
            </a:extLst>
          </p:cNvPr>
          <p:cNvSpPr>
            <a:spLocks noGrp="1"/>
          </p:cNvSpPr>
          <p:nvPr>
            <p:ph idx="1"/>
          </p:nvPr>
        </p:nvSpPr>
        <p:spPr>
          <a:xfrm>
            <a:off x="1029578" y="1643605"/>
            <a:ext cx="9167717" cy="5114602"/>
          </a:xfrm>
        </p:spPr>
        <p:txBody>
          <a:bodyPr>
            <a:noAutofit/>
          </a:bodyPr>
          <a:lstStyle/>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Required assignments:</a:t>
            </a:r>
          </a:p>
          <a:p>
            <a:pPr marL="457200">
              <a:lnSpc>
                <a:spcPct val="100000"/>
              </a:lnSpc>
              <a:spcBef>
                <a:spcPts val="0"/>
              </a:spcBef>
            </a:pPr>
            <a:r>
              <a:rPr lang="en-US" sz="1800" dirty="0" smtClean="0"/>
              <a:t>Practicum Fieldwork Notebook with all elements (Handbook, pg. </a:t>
            </a:r>
            <a:r>
              <a:rPr lang="en-US" sz="1800" dirty="0"/>
              <a:t>6</a:t>
            </a:r>
            <a:r>
              <a:rPr lang="en-US" sz="1800" dirty="0" smtClean="0"/>
              <a:t>)</a:t>
            </a:r>
          </a:p>
          <a:p>
            <a:pPr marL="457200">
              <a:lnSpc>
                <a:spcPct val="100000"/>
              </a:lnSpc>
              <a:spcBef>
                <a:spcPts val="0"/>
              </a:spcBef>
            </a:pPr>
            <a:r>
              <a:rPr lang="en-US" sz="1800" dirty="0" smtClean="0"/>
              <a:t>NAU Dispositions Self-Assessment (Handbook, pg. 12)</a:t>
            </a:r>
          </a:p>
          <a:p>
            <a:pPr marL="457200">
              <a:lnSpc>
                <a:spcPct val="100000"/>
              </a:lnSpc>
              <a:spcBef>
                <a:spcPts val="0"/>
              </a:spcBef>
            </a:pPr>
            <a:r>
              <a:rPr lang="en-US" sz="1800" dirty="0" smtClean="0"/>
              <a:t>Letter to Mentor Teacher</a:t>
            </a:r>
          </a:p>
          <a:p>
            <a:pPr marL="457200">
              <a:lnSpc>
                <a:spcPct val="100000"/>
              </a:lnSpc>
              <a:spcBef>
                <a:spcPts val="0"/>
              </a:spcBef>
            </a:pPr>
            <a:r>
              <a:rPr lang="en-US" sz="1800" dirty="0"/>
              <a:t>C</a:t>
            </a:r>
            <a:r>
              <a:rPr lang="en-US" sz="1800" dirty="0" smtClean="0"/>
              <a:t>ompletion of hours, attending required meetings, and an overall satisfactory evaluation from the </a:t>
            </a:r>
            <a:r>
              <a:rPr lang="en-US" sz="1800" dirty="0"/>
              <a:t>Practicum Supervisor, in conjunction with feedback from the Mentor Teacher and from formal observations</a:t>
            </a:r>
            <a:endParaRPr lang="en-US" sz="1800" dirty="0" smtClean="0"/>
          </a:p>
          <a:p>
            <a:pPr marL="0" indent="0">
              <a:lnSpc>
                <a:spcPct val="100000"/>
              </a:lnSpc>
              <a:spcBef>
                <a:spcPts val="0"/>
              </a:spcBef>
              <a:buNone/>
            </a:pPr>
            <a:endParaRPr lang="en-US" sz="1800" dirty="0" smtClean="0"/>
          </a:p>
          <a:p>
            <a:pPr marL="0" indent="0">
              <a:lnSpc>
                <a:spcPct val="100000"/>
              </a:lnSpc>
              <a:spcBef>
                <a:spcPts val="0"/>
              </a:spcBef>
              <a:buNone/>
            </a:pPr>
            <a:r>
              <a:rPr lang="en-US" sz="1800" dirty="0" smtClean="0"/>
              <a:t>Optional assignments:</a:t>
            </a:r>
          </a:p>
          <a:p>
            <a:pPr marL="457200">
              <a:lnSpc>
                <a:spcPct val="100000"/>
              </a:lnSpc>
              <a:spcBef>
                <a:spcPts val="0"/>
              </a:spcBef>
            </a:pPr>
            <a:r>
              <a:rPr lang="en-US" sz="1800" dirty="0" smtClean="0"/>
              <a:t>Reflections</a:t>
            </a:r>
          </a:p>
          <a:p>
            <a:pPr marL="971550" lvl="1" indent="-285750">
              <a:lnSpc>
                <a:spcPct val="100000"/>
              </a:lnSpc>
              <a:spcBef>
                <a:spcPts val="0"/>
              </a:spcBef>
              <a:buFont typeface="Courier New" panose="02070309020205020404" pitchFamily="49" charset="0"/>
              <a:buChar char="o"/>
            </a:pPr>
            <a:r>
              <a:rPr lang="en-US" sz="1800" dirty="0" smtClean="0"/>
              <a:t>Lessons and Practicum Experiences (forms located in </a:t>
            </a:r>
            <a:r>
              <a:rPr lang="en-US" sz="1800" dirty="0" err="1" smtClean="0"/>
              <a:t>BbLearn</a:t>
            </a:r>
            <a:r>
              <a:rPr lang="en-US" sz="1800" dirty="0" smtClean="0"/>
              <a:t>)</a:t>
            </a:r>
            <a:endParaRPr lang="en-US" sz="1800" dirty="0"/>
          </a:p>
          <a:p>
            <a:pPr marL="457200">
              <a:lnSpc>
                <a:spcPct val="100000"/>
              </a:lnSpc>
              <a:spcBef>
                <a:spcPts val="0"/>
              </a:spcBef>
            </a:pPr>
            <a:r>
              <a:rPr lang="en-US" sz="1800" dirty="0"/>
              <a:t>Classroom Procedure </a:t>
            </a:r>
            <a:r>
              <a:rPr lang="en-US" sz="1800" dirty="0" smtClean="0"/>
              <a:t>Form (form located in BbLearn)</a:t>
            </a:r>
          </a:p>
          <a:p>
            <a:pPr marL="457200">
              <a:lnSpc>
                <a:spcPct val="100000"/>
              </a:lnSpc>
              <a:spcBef>
                <a:spcPts val="0"/>
              </a:spcBef>
            </a:pPr>
            <a:r>
              <a:rPr lang="en-US" sz="1800" dirty="0" smtClean="0"/>
              <a:t>ATR Modules and Videos (assignments and URL’s to access are in BbLearn)</a:t>
            </a:r>
          </a:p>
          <a:p>
            <a:pPr marL="463550">
              <a:lnSpc>
                <a:spcPct val="100000"/>
              </a:lnSpc>
              <a:spcBef>
                <a:spcPts val="0"/>
              </a:spcBef>
            </a:pPr>
            <a:r>
              <a:rPr lang="en-US" sz="1800" dirty="0" smtClean="0"/>
              <a:t>Professional </a:t>
            </a:r>
            <a:r>
              <a:rPr lang="en-US" sz="1800" dirty="0"/>
              <a:t>Development Workshops</a:t>
            </a:r>
          </a:p>
          <a:p>
            <a:pPr marL="971550" lvl="1" indent="-285750">
              <a:lnSpc>
                <a:spcPct val="100000"/>
              </a:lnSpc>
              <a:spcBef>
                <a:spcPts val="0"/>
              </a:spcBef>
              <a:buFont typeface="Courier New" panose="02070309020205020404" pitchFamily="49" charset="0"/>
              <a:buChar char="o"/>
            </a:pPr>
            <a:r>
              <a:rPr lang="en-US" sz="1800" dirty="0"/>
              <a:t>AZ K12 Center</a:t>
            </a:r>
          </a:p>
          <a:p>
            <a:pPr marL="971550" lvl="1" indent="-285750">
              <a:lnSpc>
                <a:spcPct val="100000"/>
              </a:lnSpc>
              <a:spcBef>
                <a:spcPts val="0"/>
              </a:spcBef>
              <a:buFont typeface="Courier New" panose="02070309020205020404" pitchFamily="49" charset="0"/>
              <a:buChar char="o"/>
            </a:pPr>
            <a:r>
              <a:rPr lang="en-US" sz="1800" dirty="0"/>
              <a:t>District </a:t>
            </a:r>
            <a:r>
              <a:rPr lang="en-US" sz="1800" dirty="0" smtClean="0"/>
              <a:t>Level</a:t>
            </a:r>
          </a:p>
          <a:p>
            <a:pPr marL="0" indent="0">
              <a:buNone/>
            </a:pPr>
            <a:endParaRPr lang="en-US" sz="1600" dirty="0"/>
          </a:p>
          <a:p>
            <a:pPr marL="0" indent="0">
              <a:buNone/>
            </a:pPr>
            <a:endParaRPr lang="en-US" sz="1600" dirty="0"/>
          </a:p>
        </p:txBody>
      </p:sp>
      <p:sp>
        <p:nvSpPr>
          <p:cNvPr id="3" name="Title 2">
            <a:extLst>
              <a:ext uri="{FF2B5EF4-FFF2-40B4-BE49-F238E27FC236}">
                <a16:creationId xmlns:a16="http://schemas.microsoft.com/office/drawing/2014/main" id="{303234D1-B532-4F0F-AAFD-A39E7924374C}"/>
              </a:ext>
            </a:extLst>
          </p:cNvPr>
          <p:cNvSpPr>
            <a:spLocks noGrp="1"/>
          </p:cNvSpPr>
          <p:nvPr>
            <p:ph type="title"/>
          </p:nvPr>
        </p:nvSpPr>
        <p:spPr>
          <a:xfrm>
            <a:off x="381000" y="346847"/>
            <a:ext cx="9667461" cy="979013"/>
          </a:xfrm>
        </p:spPr>
        <p:txBody>
          <a:bodyPr>
            <a:normAutofit/>
          </a:bodyPr>
          <a:lstStyle/>
          <a:p>
            <a:r>
              <a:rPr lang="en-US" dirty="0" smtClean="0"/>
              <a:t>Assignments</a:t>
            </a:r>
            <a:endParaRPr lang="en-US" sz="2700" dirty="0"/>
          </a:p>
        </p:txBody>
      </p:sp>
    </p:spTree>
    <p:extLst>
      <p:ext uri="{BB962C8B-B14F-4D97-AF65-F5344CB8AC3E}">
        <p14:creationId xmlns:p14="http://schemas.microsoft.com/office/powerpoint/2010/main" val="3011705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34F78A6-ED60-4DBF-B6A3-7C47932C44FE}"/>
              </a:ext>
            </a:extLst>
          </p:cNvPr>
          <p:cNvSpPr>
            <a:spLocks noGrp="1"/>
          </p:cNvSpPr>
          <p:nvPr>
            <p:ph idx="1"/>
          </p:nvPr>
        </p:nvSpPr>
        <p:spPr>
          <a:xfrm>
            <a:off x="537452" y="1916349"/>
            <a:ext cx="11178298" cy="4941651"/>
          </a:xfrm>
        </p:spPr>
        <p:txBody>
          <a:bodyPr>
            <a:normAutofit/>
          </a:bodyPr>
          <a:lstStyle/>
          <a:p>
            <a:r>
              <a:rPr lang="en-US" sz="1800" dirty="0"/>
              <a:t>Teacher Candidates are expected to create a Practicum Fieldwork Notebook for each practicum experience, using a binder </a:t>
            </a:r>
            <a:r>
              <a:rPr lang="en-US" sz="1800" u="sng" dirty="0"/>
              <a:t>or</a:t>
            </a:r>
            <a:r>
              <a:rPr lang="en-US" sz="1800" dirty="0"/>
              <a:t> </a:t>
            </a:r>
            <a:r>
              <a:rPr lang="en-US" sz="1800" dirty="0" smtClean="0"/>
              <a:t>digital </a:t>
            </a:r>
            <a:r>
              <a:rPr lang="en-US" sz="1800" dirty="0"/>
              <a:t>format as instructed by the Practicum Supervisor. </a:t>
            </a:r>
            <a:endParaRPr lang="en-US" sz="1800" dirty="0" smtClean="0"/>
          </a:p>
          <a:p>
            <a:r>
              <a:rPr lang="en-US" sz="1800" dirty="0"/>
              <a:t>The goal of this notebook is to be a ready tool of resources for each placement as well as a record of </a:t>
            </a:r>
            <a:r>
              <a:rPr lang="en-US" sz="1800" dirty="0" smtClean="0"/>
              <a:t>growth </a:t>
            </a:r>
            <a:r>
              <a:rPr lang="en-US" sz="1800" dirty="0"/>
              <a:t>as </a:t>
            </a:r>
            <a:r>
              <a:rPr lang="en-US" sz="1800" dirty="0" smtClean="0"/>
              <a:t>the Teacher Candidate progresses through </a:t>
            </a:r>
            <a:r>
              <a:rPr lang="en-US" sz="1800" dirty="0"/>
              <a:t>each practicum experience. </a:t>
            </a:r>
            <a:endParaRPr lang="en-US" sz="1800" dirty="0" smtClean="0"/>
          </a:p>
          <a:p>
            <a:r>
              <a:rPr lang="en-US" sz="1800" dirty="0"/>
              <a:t>The </a:t>
            </a:r>
            <a:r>
              <a:rPr lang="en-US" sz="1800" dirty="0" smtClean="0"/>
              <a:t>Teacher Candidate builds </a:t>
            </a:r>
            <a:r>
              <a:rPr lang="en-US" sz="1800" dirty="0"/>
              <a:t>their </a:t>
            </a:r>
            <a:r>
              <a:rPr lang="en-US" sz="1800" dirty="0" smtClean="0"/>
              <a:t>notebook during Practicum </a:t>
            </a:r>
            <a:r>
              <a:rPr lang="en-US" sz="1800" dirty="0"/>
              <a:t>1 through Practicum </a:t>
            </a:r>
            <a:r>
              <a:rPr lang="en-US" sz="1800" dirty="0" smtClean="0"/>
              <a:t>3-5.</a:t>
            </a:r>
            <a:endParaRPr lang="en-US" sz="1800" dirty="0"/>
          </a:p>
          <a:p>
            <a:r>
              <a:rPr lang="en-US" sz="1800" dirty="0" smtClean="0"/>
              <a:t>Several digital notebook options are Google Slides and the </a:t>
            </a:r>
            <a:r>
              <a:rPr lang="en-US" sz="1800" dirty="0" err="1" smtClean="0"/>
              <a:t>BbLearn</a:t>
            </a:r>
            <a:r>
              <a:rPr lang="en-US" sz="1800" dirty="0" smtClean="0"/>
              <a:t> Portfolio. You can choose whichever format/tool you prefer, if you choose the digital format.</a:t>
            </a:r>
          </a:p>
          <a:p>
            <a:r>
              <a:rPr lang="en-US" sz="1800" dirty="0" smtClean="0"/>
              <a:t>Resources for digital options (paste the links in a browser to access): </a:t>
            </a:r>
          </a:p>
          <a:p>
            <a:pPr lvl="1">
              <a:lnSpc>
                <a:spcPct val="100000"/>
              </a:lnSpc>
              <a:spcBef>
                <a:spcPts val="0"/>
              </a:spcBef>
              <a:buFont typeface="Courier New" panose="02070309020205020404" pitchFamily="49" charset="0"/>
              <a:buChar char="o"/>
            </a:pPr>
            <a:r>
              <a:rPr lang="en-US" sz="1800" dirty="0" smtClean="0"/>
              <a:t>Google Slides Template (do not have students edit this template; they should download to their own Google account first, then create their own):  </a:t>
            </a:r>
          </a:p>
          <a:p>
            <a:pPr marL="457200" lvl="1" indent="0">
              <a:lnSpc>
                <a:spcPct val="100000"/>
              </a:lnSpc>
              <a:spcBef>
                <a:spcPts val="0"/>
              </a:spcBef>
              <a:buNone/>
              <a:tabLst>
                <a:tab pos="685800" algn="l"/>
              </a:tabLst>
            </a:pPr>
            <a:r>
              <a:rPr lang="en-US" sz="1800" dirty="0"/>
              <a:t>	https://</a:t>
            </a:r>
            <a:r>
              <a:rPr lang="en-US" sz="1800" dirty="0" smtClean="0"/>
              <a:t>docs.google.com/presentation/d/1QG6xjvkAFgUVcVkq7nAUQycqK_CxTm4JEAbvhIVCEiM/e	</a:t>
            </a:r>
            <a:r>
              <a:rPr lang="en-US" sz="1800" dirty="0" err="1" smtClean="0"/>
              <a:t>dit?usp</a:t>
            </a:r>
            <a:r>
              <a:rPr lang="en-US" sz="1800" dirty="0" smtClean="0"/>
              <a:t>=sharing</a:t>
            </a:r>
          </a:p>
          <a:p>
            <a:pPr lvl="1">
              <a:buFont typeface="Courier New" panose="02070309020205020404" pitchFamily="49" charset="0"/>
              <a:buChar char="o"/>
            </a:pPr>
            <a:r>
              <a:rPr lang="en-US" sz="1800" dirty="0" smtClean="0"/>
              <a:t>Google </a:t>
            </a:r>
            <a:r>
              <a:rPr lang="en-US" sz="1800" dirty="0"/>
              <a:t>S</a:t>
            </a:r>
            <a:r>
              <a:rPr lang="en-US" sz="1800" dirty="0" smtClean="0"/>
              <a:t>lides notebook example, from a first and second semester Teacher Candidate: https</a:t>
            </a:r>
            <a:r>
              <a:rPr lang="en-US" sz="1800" dirty="0"/>
              <a:t>://</a:t>
            </a:r>
            <a:r>
              <a:rPr lang="en-US" sz="1800" dirty="0" smtClean="0"/>
              <a:t>docs.google.com/presentation/d/1_dRihU08lF7e0pgEtQ3EZRHR_6qIyAQC/edit#slide=id.p1</a:t>
            </a:r>
          </a:p>
          <a:p>
            <a:pPr lvl="1">
              <a:buFont typeface="Courier New" panose="02070309020205020404" pitchFamily="49" charset="0"/>
              <a:buChar char="o"/>
            </a:pPr>
            <a:r>
              <a:rPr lang="en-US" sz="1800" dirty="0" err="1" smtClean="0"/>
              <a:t>BbLearn</a:t>
            </a:r>
            <a:r>
              <a:rPr lang="en-US" sz="1800" dirty="0" smtClean="0"/>
              <a:t> Portfolio:  There is a tutorial in the </a:t>
            </a:r>
            <a:r>
              <a:rPr lang="en-US" sz="1800" dirty="0" err="1" smtClean="0"/>
              <a:t>BbLearn</a:t>
            </a:r>
            <a:r>
              <a:rPr lang="en-US" sz="1800" dirty="0" smtClean="0"/>
              <a:t> shell for Teacher Candidates and Practicum Supervisors.</a:t>
            </a:r>
            <a:endParaRPr lang="en-US" sz="1800" dirty="0"/>
          </a:p>
          <a:p>
            <a:pPr marL="0" indent="0">
              <a:buNone/>
            </a:pPr>
            <a:endParaRPr lang="en-US" dirty="0"/>
          </a:p>
        </p:txBody>
      </p:sp>
      <p:sp>
        <p:nvSpPr>
          <p:cNvPr id="2" name="Title 1">
            <a:extLst>
              <a:ext uri="{FF2B5EF4-FFF2-40B4-BE49-F238E27FC236}">
                <a16:creationId xmlns:a16="http://schemas.microsoft.com/office/drawing/2014/main" id="{4C15284E-C21D-443C-8FCF-021C89BBBE7C}"/>
              </a:ext>
            </a:extLst>
          </p:cNvPr>
          <p:cNvSpPr>
            <a:spLocks noGrp="1"/>
          </p:cNvSpPr>
          <p:nvPr>
            <p:ph type="title"/>
          </p:nvPr>
        </p:nvSpPr>
        <p:spPr>
          <a:xfrm>
            <a:off x="289560" y="346804"/>
            <a:ext cx="10021389" cy="979013"/>
          </a:xfrm>
        </p:spPr>
        <p:txBody>
          <a:bodyPr>
            <a:normAutofit fontScale="90000"/>
          </a:bodyPr>
          <a:lstStyle/>
          <a:p>
            <a:r>
              <a:rPr lang="en-US" dirty="0" smtClean="0"/>
              <a:t>Practicum Fieldwork Notebook (required)</a:t>
            </a:r>
            <a:endParaRPr lang="en-US" dirty="0"/>
          </a:p>
        </p:txBody>
      </p:sp>
    </p:spTree>
    <p:extLst>
      <p:ext uri="{BB962C8B-B14F-4D97-AF65-F5344CB8AC3E}">
        <p14:creationId xmlns:p14="http://schemas.microsoft.com/office/powerpoint/2010/main" val="424257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Data</a:t>
            </a:r>
            <a:endParaRPr lang="en-US" dirty="0"/>
          </a:p>
        </p:txBody>
      </p:sp>
      <p:sp>
        <p:nvSpPr>
          <p:cNvPr id="5" name="TextBox 4"/>
          <p:cNvSpPr txBox="1"/>
          <p:nvPr/>
        </p:nvSpPr>
        <p:spPr>
          <a:xfrm>
            <a:off x="214346" y="2326411"/>
            <a:ext cx="5370654" cy="3970318"/>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Each semester, Practicum Supervisors are asked to provide placement information for each practicum course they are assigned to.</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This data is used to send the summative evaluations at the end of the term.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method </a:t>
            </a:r>
            <a:r>
              <a:rPr lang="en-US" dirty="0">
                <a:latin typeface="Arial" panose="020B0604020202020204" pitchFamily="34" charset="0"/>
                <a:cs typeface="Arial" panose="020B0604020202020204" pitchFamily="34" charset="0"/>
              </a:rPr>
              <a:t>of collecting placement data </a:t>
            </a:r>
            <a:r>
              <a:rPr lang="en-US" dirty="0" smtClean="0">
                <a:latin typeface="Arial" panose="020B0604020202020204" pitchFamily="34" charset="0"/>
                <a:cs typeface="Arial" panose="020B0604020202020204" pitchFamily="34" charset="0"/>
              </a:rPr>
              <a:t>is through </a:t>
            </a:r>
            <a:r>
              <a:rPr lang="en-US" dirty="0">
                <a:latin typeface="Arial" panose="020B0604020202020204" pitchFamily="34" charset="0"/>
                <a:cs typeface="Arial" panose="020B0604020202020204" pitchFamily="34" charset="0"/>
              </a:rPr>
              <a:t>Microsoft TEAMS. </a:t>
            </a: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You will receive the placement data request from the Practicum Coordinator, and an invitation email from Microsoft TEAMS to the “Practicum – Spring 2023” Team in late February or early March.</a:t>
            </a: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You will use your NAU email and password to login to TEAMS.</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6919121" y="1565864"/>
            <a:ext cx="3772426" cy="733527"/>
          </a:xfrm>
          <a:prstGeom prst="rect">
            <a:avLst/>
          </a:prstGeom>
        </p:spPr>
      </p:pic>
      <p:pic>
        <p:nvPicPr>
          <p:cNvPr id="3" name="Picture 2"/>
          <p:cNvPicPr>
            <a:picLocks noChangeAspect="1"/>
          </p:cNvPicPr>
          <p:nvPr/>
        </p:nvPicPr>
        <p:blipFill>
          <a:blip r:embed="rId4"/>
          <a:stretch>
            <a:fillRect/>
          </a:stretch>
        </p:blipFill>
        <p:spPr>
          <a:xfrm>
            <a:off x="6064899" y="2326411"/>
            <a:ext cx="5480869" cy="4050771"/>
          </a:xfrm>
          <a:prstGeom prst="rect">
            <a:avLst/>
          </a:prstGeom>
        </p:spPr>
      </p:pic>
    </p:spTree>
    <p:extLst>
      <p:ext uri="{BB962C8B-B14F-4D97-AF65-F5344CB8AC3E}">
        <p14:creationId xmlns:p14="http://schemas.microsoft.com/office/powerpoint/2010/main" val="2704631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Mileage</a:t>
            </a:r>
            <a:endParaRPr lang="en-US" dirty="0"/>
          </a:p>
        </p:txBody>
      </p:sp>
      <p:sp>
        <p:nvSpPr>
          <p:cNvPr id="10" name="Rectangle 9"/>
          <p:cNvSpPr/>
          <p:nvPr/>
        </p:nvSpPr>
        <p:spPr>
          <a:xfrm>
            <a:off x="284480" y="1737420"/>
            <a:ext cx="11765280" cy="4524315"/>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Arial" panose="020B0604020202020204" pitchFamily="34" charset="0"/>
              </a:rPr>
              <a:t>Mileage Steps for Practicum Supervisors:</a:t>
            </a:r>
          </a:p>
          <a:p>
            <a:pPr marL="342900" marR="0" lvl="0" indent="-342900">
              <a:spcBef>
                <a:spcPts val="0"/>
              </a:spcBef>
              <a:spcAft>
                <a:spcPts val="0"/>
              </a:spcAft>
              <a:buFont typeface="+mj-lt"/>
              <a:buAutoNum type="arabicPeriod"/>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Complete travel training.  Spring dates and sign up can be located here: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https://in.nau.edu/rpsu/nau-travel-training/</a:t>
            </a:r>
            <a:r>
              <a:rPr lang="en-US" dirty="0">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rabicPeriod"/>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Complete a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Travel Funding Request Form</a:t>
            </a:r>
            <a:r>
              <a:rPr lang="en-US" dirty="0">
                <a:latin typeface="Arial" panose="020B0604020202020204" pitchFamily="34" charset="0"/>
                <a:ea typeface="Calibri" panose="020F0502020204030204" pitchFamily="34" charset="0"/>
                <a:cs typeface="Arial" panose="020B0604020202020204" pitchFamily="34" charset="0"/>
              </a:rPr>
              <a:t> each semester.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THIS MUST BE COMPLETED PRIOR TO TRAVELING OR YOU MAY NOT BE REIMBURSED.  </a:t>
            </a:r>
            <a:endParaRPr lang="en-US" dirty="0">
              <a:latin typeface="Arial" panose="020B0604020202020204" pitchFamily="34" charset="0"/>
              <a:ea typeface="Calibri" panose="020F0502020204030204" pitchFamily="34" charset="0"/>
              <a:cs typeface="Arial" panose="020B0604020202020204" pitchFamily="34" charset="0"/>
            </a:endParaRPr>
          </a:p>
          <a:p>
            <a:pPr marL="742950" marR="0" lvl="1" indent="-285750">
              <a:spcBef>
                <a:spcPts val="0"/>
              </a:spcBef>
              <a:spcAft>
                <a:spcPts val="0"/>
              </a:spcAft>
              <a:buFont typeface="Courier New" panose="02070309020205020404" pitchFamily="49" charset="0"/>
              <a:buChar char="o"/>
              <a:tabLst>
                <a:tab pos="914400" algn="l"/>
              </a:tabLst>
            </a:pPr>
            <a:r>
              <a:rPr lang="en-US" dirty="0">
                <a:latin typeface="Arial" panose="020B0604020202020204" pitchFamily="34" charset="0"/>
                <a:ea typeface="Calibri" panose="020F0502020204030204" pitchFamily="34" charset="0"/>
                <a:cs typeface="Arial" panose="020B0604020202020204" pitchFamily="34" charset="0"/>
              </a:rPr>
              <a:t>Estimate the number of trips you will take each semester.</a:t>
            </a:r>
          </a:p>
          <a:p>
            <a:pPr marL="742950" marR="0" lvl="1" indent="-285750">
              <a:spcBef>
                <a:spcPts val="0"/>
              </a:spcBef>
              <a:spcAft>
                <a:spcPts val="0"/>
              </a:spcAft>
              <a:buFont typeface="Courier New" panose="02070309020205020404" pitchFamily="49" charset="0"/>
              <a:buChar char="o"/>
              <a:tabLst>
                <a:tab pos="914400" algn="l"/>
              </a:tabLst>
            </a:pPr>
            <a:r>
              <a:rPr lang="en-US" dirty="0">
                <a:latin typeface="Arial" panose="020B0604020202020204" pitchFamily="34" charset="0"/>
                <a:ea typeface="Calibri" panose="020F0502020204030204" pitchFamily="34" charset="0"/>
                <a:cs typeface="Arial" panose="020B0604020202020204" pitchFamily="34" charset="0"/>
              </a:rPr>
              <a:t>Submit the form to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Julie.Ellsworth@nau.edu</a:t>
            </a:r>
            <a:r>
              <a:rPr lang="en-US" dirty="0">
                <a:latin typeface="Arial" panose="020B0604020202020204" pitchFamily="34" charset="0"/>
                <a:ea typeface="Calibri" panose="020F0502020204030204" pitchFamily="34" charset="0"/>
                <a:cs typeface="Arial" panose="020B0604020202020204" pitchFamily="34" charset="0"/>
              </a:rPr>
              <a:t>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prior</a:t>
            </a:r>
            <a:r>
              <a:rPr lang="en-US" dirty="0">
                <a:latin typeface="Arial" panose="020B0604020202020204" pitchFamily="34" charset="0"/>
                <a:ea typeface="Calibri" panose="020F0502020204030204" pitchFamily="34" charset="0"/>
                <a:cs typeface="Arial" panose="020B0604020202020204" pitchFamily="34" charset="0"/>
              </a:rPr>
              <a:t> to your first trip.  She will review, complete the funding information on the bottom, and sign.  Julie will use this form to create your travel ticket.  </a:t>
            </a:r>
          </a:p>
          <a:p>
            <a:pPr marL="342900" marR="0" lvl="0" indent="-342900">
              <a:spcBef>
                <a:spcPts val="0"/>
              </a:spcBef>
              <a:spcAft>
                <a:spcPts val="0"/>
              </a:spcAft>
              <a:buFont typeface="+mj-lt"/>
              <a:buAutoNum type="arabicPeriod"/>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Keep a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ction="ppaction://hlinkfile"/>
              </a:rPr>
              <a:t>Mileage Log</a:t>
            </a:r>
            <a:r>
              <a:rPr lang="en-US" dirty="0">
                <a:latin typeface="Arial" panose="020B0604020202020204" pitchFamily="34" charset="0"/>
                <a:ea typeface="Calibri" panose="020F0502020204030204" pitchFamily="34" charset="0"/>
                <a:cs typeface="Arial" panose="020B0604020202020204" pitchFamily="34" charset="0"/>
                <a:hlinkClick r:id="rId6" action="ppaction://hlinkfile"/>
              </a:rPr>
              <a:t> </a:t>
            </a:r>
            <a:r>
              <a:rPr lang="en-US" dirty="0">
                <a:latin typeface="Arial" panose="020B0604020202020204" pitchFamily="34" charset="0"/>
                <a:ea typeface="Calibri" panose="020F0502020204030204" pitchFamily="34" charset="0"/>
                <a:cs typeface="Arial" panose="020B0604020202020204" pitchFamily="34" charset="0"/>
              </a:rPr>
              <a:t>of your travel, and submit the log to Julie.  She will upload it to your ticket.  This is a mileage log specific to Practicum; don’t use the form on the COE website.</a:t>
            </a:r>
          </a:p>
          <a:p>
            <a:pPr marL="742950" marR="0" lvl="1" indent="-285750">
              <a:spcBef>
                <a:spcPts val="0"/>
              </a:spcBef>
              <a:spcAft>
                <a:spcPts val="0"/>
              </a:spcAft>
              <a:buFont typeface="Courier New" panose="02070309020205020404" pitchFamily="49" charset="0"/>
              <a:buChar char="o"/>
              <a:tabLst>
                <a:tab pos="914400" algn="l"/>
              </a:tabLst>
            </a:pPr>
            <a:r>
              <a:rPr lang="en-US" dirty="0">
                <a:latin typeface="Arial" panose="020B0604020202020204" pitchFamily="34" charset="0"/>
                <a:ea typeface="Calibri" panose="020F0502020204030204" pitchFamily="34" charset="0"/>
                <a:cs typeface="Arial" panose="020B0604020202020204" pitchFamily="34" charset="0"/>
              </a:rPr>
              <a:t>You may submit the mileage log to Julie monthly or at the end of the semester.</a:t>
            </a:r>
          </a:p>
          <a:p>
            <a:pPr marL="342900" marR="0" lvl="0" indent="-342900">
              <a:spcBef>
                <a:spcPts val="0"/>
              </a:spcBef>
              <a:spcAft>
                <a:spcPts val="0"/>
              </a:spcAft>
              <a:buFont typeface="+mj-lt"/>
              <a:buAutoNum type="arabicPeriod"/>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Complete your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7"/>
              </a:rPr>
              <a:t>Annual Travel Certification Form</a:t>
            </a:r>
            <a:r>
              <a:rPr lang="en-US" dirty="0">
                <a:latin typeface="Arial" panose="020B0604020202020204" pitchFamily="34" charset="0"/>
                <a:ea typeface="Calibri" panose="020F0502020204030204" pitchFamily="34" charset="0"/>
                <a:cs typeface="Arial" panose="020B0604020202020204" pitchFamily="34" charset="0"/>
              </a:rPr>
              <a:t>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prior</a:t>
            </a:r>
            <a:r>
              <a:rPr lang="en-US" dirty="0">
                <a:latin typeface="Arial" panose="020B0604020202020204" pitchFamily="34" charset="0"/>
                <a:ea typeface="Calibri" panose="020F0502020204030204" pitchFamily="34" charset="0"/>
                <a:cs typeface="Arial" panose="020B0604020202020204" pitchFamily="34" charset="0"/>
              </a:rPr>
              <a:t> to your first trip. </a:t>
            </a:r>
          </a:p>
          <a:p>
            <a:pPr marL="342900" marR="0" lvl="0" indent="-342900">
              <a:spcBef>
                <a:spcPts val="0"/>
              </a:spcBef>
              <a:spcAft>
                <a:spcPts val="0"/>
              </a:spcAft>
              <a:buFont typeface="+mj-lt"/>
              <a:buAutoNum type="arabicPeriod"/>
              <a:tabLst>
                <a:tab pos="457200" algn="l"/>
              </a:tabLst>
            </a:pPr>
            <a:r>
              <a:rPr lang="en-US" dirty="0">
                <a:latin typeface="Arial" panose="020B0604020202020204" pitchFamily="34" charset="0"/>
                <a:ea typeface="Calibri" panose="020F0502020204030204" pitchFamily="34" charset="0"/>
                <a:cs typeface="Arial" panose="020B0604020202020204" pitchFamily="34" charset="0"/>
              </a:rPr>
              <a:t>Be approved as an authorized driver by completing the </a:t>
            </a:r>
            <a:r>
              <a:rPr lang="en-US"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Authorized Driver Training</a:t>
            </a:r>
            <a:r>
              <a:rPr lang="en-US" dirty="0">
                <a:latin typeface="Arial" panose="020B0604020202020204" pitchFamily="34" charset="0"/>
                <a:ea typeface="Calibri" panose="020F0502020204030204" pitchFamily="34" charset="0"/>
                <a:cs typeface="Arial" panose="020B0604020202020204" pitchFamily="34" charset="0"/>
              </a:rPr>
              <a:t> </a:t>
            </a:r>
            <a:r>
              <a:rPr lang="en-US" dirty="0">
                <a:solidFill>
                  <a:srgbClr val="FF0000"/>
                </a:solidFill>
                <a:latin typeface="Arial" panose="020B0604020202020204" pitchFamily="34" charset="0"/>
                <a:ea typeface="Calibri" panose="020F0502020204030204" pitchFamily="34" charset="0"/>
                <a:cs typeface="Arial" panose="020B0604020202020204" pitchFamily="34" charset="0"/>
              </a:rPr>
              <a:t>prior</a:t>
            </a:r>
            <a:r>
              <a:rPr lang="en-US" dirty="0">
                <a:latin typeface="Arial" panose="020B0604020202020204" pitchFamily="34" charset="0"/>
                <a:ea typeface="Calibri" panose="020F0502020204030204" pitchFamily="34" charset="0"/>
                <a:cs typeface="Arial" panose="020B0604020202020204" pitchFamily="34" charset="0"/>
              </a:rPr>
              <a:t> to your first trip.  </a:t>
            </a:r>
          </a:p>
          <a:p>
            <a:pPr marL="457200" marR="0">
              <a:spcBef>
                <a:spcPts val="0"/>
              </a:spcBef>
              <a:spcAft>
                <a:spcPts val="0"/>
              </a:spcAft>
            </a:pPr>
            <a:r>
              <a:rPr lang="en-US" dirty="0">
                <a:latin typeface="Arial" panose="020B0604020202020204" pitchFamily="34" charset="0"/>
                <a:ea typeface="Calibri" panose="020F0502020204030204" pitchFamily="34" charset="0"/>
                <a:cs typeface="Arial" panose="020B0604020202020204" pitchFamily="34" charset="0"/>
              </a:rPr>
              <a:t> </a:t>
            </a:r>
          </a:p>
          <a:p>
            <a:r>
              <a:rPr lang="en-US" dirty="0">
                <a:latin typeface="Arial" panose="020B0604020202020204" pitchFamily="34" charset="0"/>
                <a:ea typeface="Calibri" panose="020F0502020204030204" pitchFamily="34" charset="0"/>
                <a:cs typeface="Arial" panose="020B0604020202020204" pitchFamily="34" charset="0"/>
              </a:rPr>
              <a:t>Mileage is paid for statewide Practicum Supervisors only, or for those traveling a certain distance outside of Flagstaff.</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424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Covid-19 Information</a:t>
            </a:r>
            <a:endParaRPr lang="en-US" dirty="0"/>
          </a:p>
        </p:txBody>
      </p:sp>
      <p:pic>
        <p:nvPicPr>
          <p:cNvPr id="5" name="Content Placeholder 4"/>
          <p:cNvPicPr>
            <a:picLocks noGrp="1" noChangeAspect="1"/>
          </p:cNvPicPr>
          <p:nvPr>
            <p:ph sz="half" idx="1"/>
          </p:nvPr>
        </p:nvPicPr>
        <p:blipFill>
          <a:blip r:embed="rId3"/>
          <a:stretch>
            <a:fillRect/>
          </a:stretch>
        </p:blipFill>
        <p:spPr>
          <a:xfrm>
            <a:off x="575559" y="1859367"/>
            <a:ext cx="5181600" cy="2995724"/>
          </a:xfrm>
          <a:prstGeom prst="rect">
            <a:avLst/>
          </a:prstGeom>
        </p:spPr>
      </p:pic>
      <p:sp>
        <p:nvSpPr>
          <p:cNvPr id="4" name="Content Placeholder 3"/>
          <p:cNvSpPr>
            <a:spLocks noGrp="1"/>
          </p:cNvSpPr>
          <p:nvPr>
            <p:ph sz="half" idx="2"/>
          </p:nvPr>
        </p:nvSpPr>
        <p:spPr>
          <a:xfrm>
            <a:off x="6172200" y="1553228"/>
            <a:ext cx="5181600" cy="4860098"/>
          </a:xfrm>
        </p:spPr>
        <p:txBody>
          <a:bodyPr>
            <a:normAutofit lnSpcReduction="10000"/>
          </a:bodyPr>
          <a:lstStyle/>
          <a:p>
            <a:r>
              <a:rPr lang="en-US" sz="1800" dirty="0" smtClean="0"/>
              <a:t>Students </a:t>
            </a:r>
            <a:r>
              <a:rPr lang="en-US" sz="1800" dirty="0"/>
              <a:t>will be expected to comply with requirements of internship, placement </a:t>
            </a:r>
            <a:r>
              <a:rPr lang="en-US" sz="1800" dirty="0" smtClean="0"/>
              <a:t>sites, </a:t>
            </a:r>
            <a:r>
              <a:rPr lang="en-US" sz="1800" dirty="0"/>
              <a:t>and field work/trip sites. </a:t>
            </a:r>
            <a:r>
              <a:rPr lang="en-US" sz="1800" dirty="0" smtClean="0"/>
              <a:t>Settings where </a:t>
            </a:r>
            <a:r>
              <a:rPr lang="en-US" sz="1800" dirty="0"/>
              <a:t>masks may be required will evolve as public health requires.</a:t>
            </a:r>
          </a:p>
          <a:p>
            <a:r>
              <a:rPr lang="en-US" sz="1800" dirty="0" smtClean="0"/>
              <a:t>Faculty </a:t>
            </a:r>
            <a:r>
              <a:rPr lang="en-US" sz="1800" dirty="0"/>
              <a:t>teaching and working at sites not operated by NAU should follow the guidance of the hosting partner (community college, or other </a:t>
            </a:r>
            <a:r>
              <a:rPr lang="en-US" sz="1800" dirty="0" smtClean="0"/>
              <a:t>facility </a:t>
            </a:r>
            <a:r>
              <a:rPr lang="en-US" sz="1800" dirty="0"/>
              <a:t>owner). </a:t>
            </a:r>
            <a:endParaRPr lang="en-US" sz="1800" dirty="0" smtClean="0"/>
          </a:p>
          <a:p>
            <a:r>
              <a:rPr lang="en-US" sz="1800" dirty="0" smtClean="0"/>
              <a:t>Our </a:t>
            </a:r>
            <a:r>
              <a:rPr lang="en-US" sz="1800" b="1" dirty="0" smtClean="0"/>
              <a:t>private</a:t>
            </a:r>
            <a:r>
              <a:rPr lang="en-US" sz="1800" dirty="0" smtClean="0"/>
              <a:t> affiliates can require masks and/or vaccinations since the practicum takes place on their property.</a:t>
            </a:r>
          </a:p>
          <a:p>
            <a:r>
              <a:rPr lang="en-US" sz="1800" dirty="0" smtClean="0"/>
              <a:t>You should honor any approved accommodations through Disability Resources, and will be notified by that department.</a:t>
            </a:r>
          </a:p>
          <a:p>
            <a:r>
              <a:rPr lang="en-US" sz="1800" dirty="0"/>
              <a:t>Work with students who are isolating, or are experiencing </a:t>
            </a:r>
            <a:r>
              <a:rPr lang="en-US" sz="1800" dirty="0" err="1"/>
              <a:t>Covid</a:t>
            </a:r>
            <a:r>
              <a:rPr lang="en-US" sz="1800" dirty="0"/>
              <a:t>-related in-person disruptions.  Support them to continue to make progress in their practicum course.</a:t>
            </a:r>
          </a:p>
          <a:p>
            <a:endParaRPr lang="en-US" sz="1800" dirty="0"/>
          </a:p>
        </p:txBody>
      </p:sp>
      <p:sp>
        <p:nvSpPr>
          <p:cNvPr id="6" name="Rectangle 5"/>
          <p:cNvSpPr/>
          <p:nvPr/>
        </p:nvSpPr>
        <p:spPr>
          <a:xfrm>
            <a:off x="345393" y="5370321"/>
            <a:ext cx="5641932" cy="646331"/>
          </a:xfrm>
          <a:prstGeom prst="rect">
            <a:avLst/>
          </a:prstGeom>
        </p:spPr>
        <p:txBody>
          <a:bodyPr wrap="square">
            <a:spAutoFit/>
          </a:bodyPr>
          <a:lstStyle/>
          <a:p>
            <a:pPr algn="ctr"/>
            <a:r>
              <a:rPr lang="en-US" dirty="0" smtClean="0">
                <a:latin typeface="Arial" panose="020B0604020202020204" pitchFamily="34" charset="0"/>
                <a:cs typeface="Arial" panose="020B0604020202020204" pitchFamily="34" charset="0"/>
              </a:rPr>
              <a:t>For up-to-date Covid-19 policies and information, visit the </a:t>
            </a:r>
            <a:r>
              <a:rPr lang="en-US" dirty="0" smtClean="0">
                <a:latin typeface="Arial" panose="020B0604020202020204" pitchFamily="34" charset="0"/>
                <a:cs typeface="Arial" panose="020B0604020202020204" pitchFamily="34" charset="0"/>
                <a:hlinkClick r:id="rId4"/>
              </a:rPr>
              <a:t>Jacks are Back </a:t>
            </a:r>
            <a:r>
              <a:rPr lang="en-US" dirty="0" smtClean="0">
                <a:latin typeface="Arial" panose="020B0604020202020204" pitchFamily="34" charset="0"/>
                <a:cs typeface="Arial" panose="020B0604020202020204" pitchFamily="34" charset="0"/>
              </a:rPr>
              <a:t>website.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478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 Badges</a:t>
            </a:r>
            <a:endParaRPr lang="en-US" dirty="0"/>
          </a:p>
        </p:txBody>
      </p:sp>
      <p:sp>
        <p:nvSpPr>
          <p:cNvPr id="3" name="Content Placeholder 2"/>
          <p:cNvSpPr>
            <a:spLocks noGrp="1"/>
          </p:cNvSpPr>
          <p:nvPr>
            <p:ph sz="half" idx="1"/>
          </p:nvPr>
        </p:nvSpPr>
        <p:spPr>
          <a:xfrm>
            <a:off x="381481" y="1680517"/>
            <a:ext cx="10347542" cy="4696532"/>
          </a:xfrm>
        </p:spPr>
        <p:txBody>
          <a:bodyPr>
            <a:normAutofit lnSpcReduction="10000"/>
          </a:bodyPr>
          <a:lstStyle/>
          <a:p>
            <a:pPr marL="0" indent="0">
              <a:buNone/>
            </a:pPr>
            <a:r>
              <a:rPr lang="en-US" sz="1800" dirty="0" smtClean="0"/>
              <a:t>For Practicum Supervisor Name Badges:</a:t>
            </a:r>
          </a:p>
          <a:p>
            <a:pPr marL="463550"/>
            <a:r>
              <a:rPr lang="en-US" sz="1800" dirty="0" smtClean="0"/>
              <a:t>Provide </a:t>
            </a:r>
            <a:r>
              <a:rPr lang="en-US" sz="1800" dirty="0"/>
              <a:t>new supervisor information to </a:t>
            </a:r>
            <a:r>
              <a:rPr lang="en-US" sz="1800" dirty="0" smtClean="0"/>
              <a:t>the following contacts including </a:t>
            </a:r>
            <a:r>
              <a:rPr lang="en-US" sz="1800" dirty="0"/>
              <a:t>name, complete title, and shipping </a:t>
            </a:r>
            <a:r>
              <a:rPr lang="en-US" sz="1800" dirty="0" smtClean="0"/>
              <a:t>address (if statewide).</a:t>
            </a:r>
          </a:p>
          <a:p>
            <a:pPr marL="920750" lvl="1"/>
            <a:r>
              <a:rPr lang="en-US" sz="1400" dirty="0" smtClean="0"/>
              <a:t>For Teaching and Learning:  </a:t>
            </a:r>
            <a:r>
              <a:rPr lang="en-US" sz="1400" dirty="0" smtClean="0">
                <a:hlinkClick r:id="rId3"/>
              </a:rPr>
              <a:t>Michele.Benedict@nau.edu</a:t>
            </a:r>
            <a:endParaRPr lang="en-US" sz="1400" dirty="0" smtClean="0"/>
          </a:p>
          <a:p>
            <a:pPr marL="920750" lvl="1"/>
            <a:r>
              <a:rPr lang="en-US" sz="1400" dirty="0" smtClean="0"/>
              <a:t>For Educational Specialties:  </a:t>
            </a:r>
            <a:r>
              <a:rPr lang="es-ES" sz="1400" dirty="0" smtClean="0">
                <a:hlinkClick r:id="rId4"/>
              </a:rPr>
              <a:t>Jude.Fulkerson@nau.edu</a:t>
            </a:r>
            <a:r>
              <a:rPr lang="es-ES" sz="1400" dirty="0" smtClean="0"/>
              <a:t> </a:t>
            </a:r>
            <a:endParaRPr lang="en-US" sz="1400" dirty="0" smtClean="0"/>
          </a:p>
          <a:p>
            <a:pPr marL="0" indent="0">
              <a:buNone/>
            </a:pPr>
            <a:r>
              <a:rPr lang="en-US" sz="1800" dirty="0" smtClean="0"/>
              <a:t>For Teacher Candidate Name Badges:</a:t>
            </a:r>
          </a:p>
          <a:p>
            <a:pPr marL="463550" indent="-238125"/>
            <a:r>
              <a:rPr lang="en-US" sz="1800" dirty="0"/>
              <a:t>Requests should come from Leads and Anchors </a:t>
            </a:r>
            <a:r>
              <a:rPr lang="en-US" sz="1800" dirty="0" smtClean="0"/>
              <a:t>(or in some cases the Practicum Supervisor) and </a:t>
            </a:r>
            <a:r>
              <a:rPr lang="en-US" sz="1800" dirty="0"/>
              <a:t>go through </a:t>
            </a:r>
            <a:r>
              <a:rPr lang="en-US" sz="1800" dirty="0" smtClean="0"/>
              <a:t>the department contact above.</a:t>
            </a:r>
          </a:p>
          <a:p>
            <a:pPr marL="463550" indent="-238125"/>
            <a:r>
              <a:rPr lang="en-US" sz="1800" dirty="0" smtClean="0"/>
              <a:t>If a student has a name change or loses a badge, have the student contact All Awards directly to arrange payment and shipping.  We do not pay for additional badges.</a:t>
            </a:r>
          </a:p>
          <a:p>
            <a:pPr marL="920750" lvl="1" indent="-238125"/>
            <a:r>
              <a:rPr lang="en-US" sz="1400" dirty="0">
                <a:hlinkClick r:id="rId5"/>
              </a:rPr>
              <a:t>https://awardstudio.com</a:t>
            </a:r>
            <a:r>
              <a:rPr lang="en-US" sz="1400" dirty="0" smtClean="0">
                <a:hlinkClick r:id="rId5"/>
              </a:rPr>
              <a:t>/</a:t>
            </a:r>
            <a:endParaRPr lang="en-US" sz="1400" dirty="0" smtClean="0"/>
          </a:p>
          <a:p>
            <a:pPr marL="920750" lvl="1" indent="-238125"/>
            <a:r>
              <a:rPr lang="en-US" sz="1400" dirty="0"/>
              <a:t> </a:t>
            </a:r>
            <a:r>
              <a:rPr lang="en-US" sz="1400" dirty="0" smtClean="0"/>
              <a:t>928-774-1997</a:t>
            </a:r>
          </a:p>
          <a:p>
            <a:pPr marL="0" lvl="1" indent="0">
              <a:buNone/>
            </a:pPr>
            <a:endParaRPr lang="en-US" sz="1800" dirty="0" smtClean="0"/>
          </a:p>
          <a:p>
            <a:pPr marL="0" lvl="1" indent="0">
              <a:buNone/>
            </a:pPr>
            <a:r>
              <a:rPr lang="en-US" sz="1800" dirty="0" smtClean="0"/>
              <a:t>Yuma - Requests for funds should go through the </a:t>
            </a:r>
          </a:p>
          <a:p>
            <a:pPr marL="0" lvl="1" indent="0">
              <a:buNone/>
            </a:pPr>
            <a:r>
              <a:rPr lang="en-US" sz="1800" dirty="0" smtClean="0"/>
              <a:t>Provost’s office.  Route through John Georgas,</a:t>
            </a:r>
          </a:p>
          <a:p>
            <a:pPr marL="0" lvl="1" indent="0">
              <a:buNone/>
            </a:pPr>
            <a:r>
              <a:rPr lang="en-US" sz="1800" dirty="0" smtClean="0"/>
              <a:t>Vice Provost for Academic Operations.</a:t>
            </a:r>
          </a:p>
          <a:p>
            <a:pPr marL="0" lvl="1" indent="0">
              <a:buNone/>
            </a:pPr>
            <a:endParaRPr lang="en-US" sz="1800" dirty="0" smtClean="0"/>
          </a:p>
        </p:txBody>
      </p:sp>
      <p:pic>
        <p:nvPicPr>
          <p:cNvPr id="5" name="Picture 4"/>
          <p:cNvPicPr>
            <a:picLocks noChangeAspect="1"/>
          </p:cNvPicPr>
          <p:nvPr/>
        </p:nvPicPr>
        <p:blipFill>
          <a:blip r:embed="rId6"/>
          <a:stretch>
            <a:fillRect/>
          </a:stretch>
        </p:blipFill>
        <p:spPr>
          <a:xfrm>
            <a:off x="6963888" y="4464747"/>
            <a:ext cx="4178245" cy="1912301"/>
          </a:xfrm>
          <a:prstGeom prst="rect">
            <a:avLst/>
          </a:prstGeom>
        </p:spPr>
      </p:pic>
    </p:spTree>
    <p:extLst>
      <p:ext uri="{BB962C8B-B14F-4D97-AF65-F5344CB8AC3E}">
        <p14:creationId xmlns:p14="http://schemas.microsoft.com/office/powerpoint/2010/main" val="5393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60B887F-F5BA-5546-9DD4-DA4ABAD20B18}"/>
              </a:ext>
            </a:extLst>
          </p:cNvPr>
          <p:cNvSpPr>
            <a:spLocks noGrp="1"/>
          </p:cNvSpPr>
          <p:nvPr>
            <p:ph sz="half" idx="1"/>
          </p:nvPr>
        </p:nvSpPr>
        <p:spPr>
          <a:xfrm>
            <a:off x="1677527" y="1556951"/>
            <a:ext cx="7804676" cy="4843849"/>
          </a:xfrm>
        </p:spPr>
        <p:txBody>
          <a:bodyPr>
            <a:normAutofit/>
          </a:bodyPr>
          <a:lstStyle/>
          <a:p>
            <a:r>
              <a:rPr lang="en-US" sz="1800" dirty="0" smtClean="0"/>
              <a:t>Practicum page on the COE </a:t>
            </a:r>
            <a:r>
              <a:rPr lang="en-US" sz="1800" dirty="0"/>
              <a:t>website:  </a:t>
            </a:r>
            <a:r>
              <a:rPr lang="en-US" sz="1800" dirty="0">
                <a:hlinkClick r:id="rId3"/>
              </a:rPr>
              <a:t>https://nau.edu/coe/practicum-resources</a:t>
            </a:r>
            <a:r>
              <a:rPr lang="en-US" sz="1800" dirty="0" smtClean="0">
                <a:hlinkClick r:id="rId3"/>
              </a:rPr>
              <a:t>/</a:t>
            </a:r>
            <a:r>
              <a:rPr lang="en-US" sz="1800" dirty="0" smtClean="0"/>
              <a:t> (this is also a resource page for mentors and teacher candidates)</a:t>
            </a:r>
          </a:p>
          <a:p>
            <a:r>
              <a:rPr lang="en-US" sz="1800" dirty="0" smtClean="0"/>
              <a:t>BbLearn Practicum Resource course:  “ECI-ESE Practicum”</a:t>
            </a:r>
          </a:p>
          <a:p>
            <a:r>
              <a:rPr lang="en-US" sz="1800" dirty="0" smtClean="0"/>
              <a:t>NIET </a:t>
            </a:r>
            <a:r>
              <a:rPr lang="en-US" sz="1800" dirty="0"/>
              <a:t>Prep portal:  </a:t>
            </a:r>
            <a:r>
              <a:rPr lang="en-US" sz="1800" dirty="0" smtClean="0">
                <a:hlinkClick r:id="rId4"/>
              </a:rPr>
              <a:t>www.nietprep.org</a:t>
            </a:r>
            <a:endParaRPr lang="en-US" sz="1800" dirty="0" smtClean="0"/>
          </a:p>
          <a:p>
            <a:r>
              <a:rPr lang="en-US" sz="1800" dirty="0" smtClean="0"/>
              <a:t>Tech Resources:</a:t>
            </a:r>
          </a:p>
          <a:p>
            <a:pPr lvl="2"/>
            <a:r>
              <a:rPr lang="en-US" sz="1800" dirty="0"/>
              <a:t>In Blackboard, on the bottom left, you will find “Help for Instructors” and “Video Tutorials”.</a:t>
            </a:r>
          </a:p>
          <a:p>
            <a:pPr lvl="2"/>
            <a:r>
              <a:rPr lang="en-US" sz="1800" dirty="0"/>
              <a:t>E-Learning Center – Here you will find information about recorded </a:t>
            </a:r>
            <a:r>
              <a:rPr lang="en-US" sz="1800" dirty="0" smtClean="0"/>
              <a:t>workshops and webinars for </a:t>
            </a:r>
            <a:r>
              <a:rPr lang="en-US" sz="1800" dirty="0" err="1" smtClean="0"/>
              <a:t>BbLearn</a:t>
            </a:r>
            <a:r>
              <a:rPr lang="en-US" sz="1800" dirty="0" smtClean="0"/>
              <a:t>, Collaborate Ultra, etc.</a:t>
            </a:r>
            <a:r>
              <a:rPr lang="en-US" sz="1800" dirty="0"/>
              <a:t>  </a:t>
            </a:r>
            <a:r>
              <a:rPr lang="en-US" sz="1800" dirty="0" smtClean="0"/>
              <a:t>E-Learning </a:t>
            </a:r>
            <a:r>
              <a:rPr lang="en-US" sz="1800" dirty="0"/>
              <a:t>is also available by phone for individual support.</a:t>
            </a:r>
          </a:p>
          <a:p>
            <a:pPr marL="1146175"/>
            <a:r>
              <a:rPr lang="en-US" sz="1800" dirty="0"/>
              <a:t>nau.edu/</a:t>
            </a:r>
            <a:r>
              <a:rPr lang="en-US" sz="1800" dirty="0" err="1"/>
              <a:t>elearning</a:t>
            </a:r>
            <a:r>
              <a:rPr lang="en-US" sz="1800" dirty="0"/>
              <a:t>/</a:t>
            </a:r>
          </a:p>
          <a:p>
            <a:pPr marL="1146175"/>
            <a:r>
              <a:rPr lang="en-US" sz="1800" dirty="0"/>
              <a:t>(928) </a:t>
            </a:r>
            <a:r>
              <a:rPr lang="en-US" sz="1800" dirty="0" smtClean="0"/>
              <a:t>523-3335</a:t>
            </a:r>
          </a:p>
          <a:p>
            <a:pPr lvl="0"/>
            <a:r>
              <a:rPr lang="en-US" sz="1800" dirty="0" smtClean="0"/>
              <a:t>Affiliation </a:t>
            </a:r>
            <a:r>
              <a:rPr lang="en-US" sz="1800" dirty="0"/>
              <a:t>Agreements:   </a:t>
            </a:r>
            <a:r>
              <a:rPr lang="en-US" sz="1800" dirty="0">
                <a:hlinkClick r:id="rId3"/>
              </a:rPr>
              <a:t>https://nau.edu/coe/practicum-resources</a:t>
            </a:r>
            <a:r>
              <a:rPr lang="en-US" sz="1800" dirty="0" smtClean="0">
                <a:hlinkClick r:id="rId3"/>
              </a:rPr>
              <a:t>/</a:t>
            </a:r>
            <a:endParaRPr lang="en-US" sz="1800" dirty="0" smtClean="0"/>
          </a:p>
          <a:p>
            <a:pPr marL="0" lvl="0" indent="0">
              <a:buNone/>
            </a:pPr>
            <a:endParaRPr lang="en-US" sz="1800" dirty="0"/>
          </a:p>
        </p:txBody>
      </p:sp>
      <p:sp>
        <p:nvSpPr>
          <p:cNvPr id="9" name="Title 3">
            <a:extLst>
              <a:ext uri="{FF2B5EF4-FFF2-40B4-BE49-F238E27FC236}">
                <a16:creationId xmlns:a16="http://schemas.microsoft.com/office/drawing/2014/main" id="{B083441C-7DE1-784C-B9A7-BAA61BB2DCCB}"/>
              </a:ext>
            </a:extLst>
          </p:cNvPr>
          <p:cNvSpPr>
            <a:spLocks noGrp="1"/>
          </p:cNvSpPr>
          <p:nvPr>
            <p:ph type="title"/>
          </p:nvPr>
        </p:nvSpPr>
        <p:spPr>
          <a:xfrm>
            <a:off x="300942" y="376700"/>
            <a:ext cx="11353800" cy="979013"/>
          </a:xfrm>
        </p:spPr>
        <p:txBody>
          <a:bodyPr>
            <a:normAutofit/>
          </a:bodyPr>
          <a:lstStyle/>
          <a:p>
            <a:r>
              <a:rPr lang="en-US" sz="4600" dirty="0"/>
              <a:t>Practicum Supervisor Resources</a:t>
            </a:r>
            <a:endParaRPr lang="en-US" sz="4600" b="1" dirty="0"/>
          </a:p>
        </p:txBody>
      </p:sp>
    </p:spTree>
    <p:extLst>
      <p:ext uri="{BB962C8B-B14F-4D97-AF65-F5344CB8AC3E}">
        <p14:creationId xmlns:p14="http://schemas.microsoft.com/office/powerpoint/2010/main" val="1880479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E31E81-F892-465B-B6F1-B191DA2EBFDE}"/>
              </a:ext>
            </a:extLst>
          </p:cNvPr>
          <p:cNvSpPr>
            <a:spLocks noGrp="1"/>
          </p:cNvSpPr>
          <p:nvPr>
            <p:ph type="title"/>
          </p:nvPr>
        </p:nvSpPr>
        <p:spPr>
          <a:xfrm>
            <a:off x="533400" y="411424"/>
            <a:ext cx="10515600" cy="979013"/>
          </a:xfrm>
        </p:spPr>
        <p:txBody>
          <a:bodyPr/>
          <a:lstStyle/>
          <a:p>
            <a:r>
              <a:rPr lang="en-US" dirty="0"/>
              <a:t>Organization Chart</a:t>
            </a:r>
          </a:p>
        </p:txBody>
      </p:sp>
      <p:pic>
        <p:nvPicPr>
          <p:cNvPr id="4" name="Picture 3"/>
          <p:cNvPicPr>
            <a:picLocks noChangeAspect="1"/>
          </p:cNvPicPr>
          <p:nvPr/>
        </p:nvPicPr>
        <p:blipFill>
          <a:blip r:embed="rId3"/>
          <a:stretch>
            <a:fillRect/>
          </a:stretch>
        </p:blipFill>
        <p:spPr>
          <a:xfrm>
            <a:off x="1115833" y="1509707"/>
            <a:ext cx="9350734" cy="5282400"/>
          </a:xfrm>
          <a:prstGeom prst="rect">
            <a:avLst/>
          </a:prstGeom>
        </p:spPr>
      </p:pic>
    </p:spTree>
    <p:extLst>
      <p:ext uri="{BB962C8B-B14F-4D97-AF65-F5344CB8AC3E}">
        <p14:creationId xmlns:p14="http://schemas.microsoft.com/office/powerpoint/2010/main" val="2981533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DB281-582F-814A-AB70-607AA8918CBC}"/>
              </a:ext>
            </a:extLst>
          </p:cNvPr>
          <p:cNvSpPr>
            <a:spLocks noGrp="1"/>
          </p:cNvSpPr>
          <p:nvPr>
            <p:ph type="title"/>
          </p:nvPr>
        </p:nvSpPr>
        <p:spPr>
          <a:xfrm>
            <a:off x="839787" y="457200"/>
            <a:ext cx="6112157" cy="1600200"/>
          </a:xfrm>
        </p:spPr>
        <p:txBody>
          <a:bodyPr>
            <a:normAutofit/>
          </a:bodyPr>
          <a:lstStyle/>
          <a:p>
            <a:r>
              <a:rPr lang="en-US" sz="4200" b="1" dirty="0">
                <a:solidFill>
                  <a:srgbClr val="003466"/>
                </a:solidFill>
              </a:rPr>
              <a:t>Contact Information</a:t>
            </a:r>
          </a:p>
        </p:txBody>
      </p:sp>
      <p:sp>
        <p:nvSpPr>
          <p:cNvPr id="4" name="Text Placeholder 3">
            <a:extLst>
              <a:ext uri="{FF2B5EF4-FFF2-40B4-BE49-F238E27FC236}">
                <a16:creationId xmlns:a16="http://schemas.microsoft.com/office/drawing/2014/main" id="{4E6E8529-422E-024C-B4FE-A5A909F212F0}"/>
              </a:ext>
            </a:extLst>
          </p:cNvPr>
          <p:cNvSpPr>
            <a:spLocks noGrp="1"/>
          </p:cNvSpPr>
          <p:nvPr>
            <p:ph type="body" sz="half" idx="2"/>
          </p:nvPr>
        </p:nvSpPr>
        <p:spPr>
          <a:xfrm>
            <a:off x="1929746" y="2733805"/>
            <a:ext cx="3932237" cy="2376814"/>
          </a:xfrm>
        </p:spPr>
        <p:txBody>
          <a:bodyPr>
            <a:normAutofit fontScale="92500"/>
          </a:bodyPr>
          <a:lstStyle/>
          <a:p>
            <a:r>
              <a:rPr lang="en-US" sz="1900" dirty="0"/>
              <a:t>Your first point of contact should be the </a:t>
            </a:r>
            <a:r>
              <a:rPr lang="en-US" sz="1900" dirty="0" smtClean="0"/>
              <a:t>Lead or Anchor Faculty, if one is associated with your practicum course.  </a:t>
            </a:r>
            <a:r>
              <a:rPr lang="en-US" sz="1900" dirty="0"/>
              <a:t>If you need additional assistance, please contact the </a:t>
            </a:r>
            <a:r>
              <a:rPr lang="en-US" sz="1900" dirty="0" smtClean="0"/>
              <a:t>Program </a:t>
            </a:r>
            <a:r>
              <a:rPr lang="en-US" sz="1900" dirty="0"/>
              <a:t>Coordinator, Jennifer Lee:</a:t>
            </a:r>
          </a:p>
          <a:p>
            <a:r>
              <a:rPr lang="en-US" sz="1900" dirty="0">
                <a:hlinkClick r:id="rId2"/>
              </a:rPr>
              <a:t>Jennifer.Lee@nau.edu</a:t>
            </a:r>
            <a:endParaRPr lang="en-US" sz="1900" dirty="0"/>
          </a:p>
          <a:p>
            <a:r>
              <a:rPr lang="en-US" sz="1900" dirty="0"/>
              <a:t>(928) 523-3678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6563638" y="2090737"/>
            <a:ext cx="5368678" cy="301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997806"/>
      </p:ext>
    </p:extLst>
  </p:cSld>
  <p:clrMapOvr>
    <a:masterClrMapping/>
  </p:clrMapOvr>
  <mc:AlternateContent xmlns:mc="http://schemas.openxmlformats.org/markup-compatibility/2006" xmlns:p14="http://schemas.microsoft.com/office/powerpoint/2010/main">
    <mc:Choice Requires="p14">
      <p:transition spd="slow" p14:dur="2000" advTm="17124"/>
    </mc:Choice>
    <mc:Fallback xmlns="">
      <p:transition spd="slow" advTm="1712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A929C-F016-0E4C-BBA8-F90194F293AF}"/>
              </a:ext>
            </a:extLst>
          </p:cNvPr>
          <p:cNvSpPr>
            <a:spLocks noGrp="1"/>
          </p:cNvSpPr>
          <p:nvPr>
            <p:ph type="ctrTitle"/>
          </p:nvPr>
        </p:nvSpPr>
        <p:spPr>
          <a:xfrm>
            <a:off x="1524000" y="2338085"/>
            <a:ext cx="9144000" cy="1023960"/>
          </a:xfrm>
        </p:spPr>
        <p:txBody>
          <a:bodyPr/>
          <a:lstStyle/>
          <a:p>
            <a:r>
              <a:rPr lang="en-US" b="1" dirty="0">
                <a:solidFill>
                  <a:srgbClr val="F8B700"/>
                </a:solidFill>
                <a:latin typeface="Arial" panose="020B0604020202020204" pitchFamily="34" charset="0"/>
              </a:rPr>
              <a:t>Thank you</a:t>
            </a:r>
          </a:p>
        </p:txBody>
      </p:sp>
    </p:spTree>
    <p:extLst>
      <p:ext uri="{BB962C8B-B14F-4D97-AF65-F5344CB8AC3E}">
        <p14:creationId xmlns:p14="http://schemas.microsoft.com/office/powerpoint/2010/main" val="470686281"/>
      </p:ext>
    </p:extLst>
  </p:cSld>
  <p:clrMapOvr>
    <a:masterClrMapping/>
  </p:clrMapOvr>
  <mc:AlternateContent xmlns:mc="http://schemas.openxmlformats.org/markup-compatibility/2006" xmlns:p14="http://schemas.microsoft.com/office/powerpoint/2010/main">
    <mc:Choice Requires="p14">
      <p:transition spd="slow" p14:dur="2000" advTm="22612"/>
    </mc:Choice>
    <mc:Fallback xmlns="">
      <p:transition spd="slow" advTm="2261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D356B86-F900-4C2B-BDDC-C782DB495F12}"/>
              </a:ext>
            </a:extLst>
          </p:cNvPr>
          <p:cNvPicPr>
            <a:picLocks noGrp="1" noChangeAspect="1"/>
          </p:cNvPicPr>
          <p:nvPr>
            <p:ph idx="1"/>
          </p:nvPr>
        </p:nvPicPr>
        <p:blipFill>
          <a:blip r:embed="rId3"/>
          <a:stretch>
            <a:fillRect/>
          </a:stretch>
        </p:blipFill>
        <p:spPr>
          <a:xfrm>
            <a:off x="4414351" y="1807017"/>
            <a:ext cx="2515157" cy="2086936"/>
          </a:xfrm>
          <a:prstGeom prst="rect">
            <a:avLst/>
          </a:prstGeom>
          <a:ln>
            <a:solidFill>
              <a:srgbClr val="0070C0"/>
            </a:solidFill>
          </a:ln>
        </p:spPr>
      </p:pic>
      <p:sp>
        <p:nvSpPr>
          <p:cNvPr id="2" name="Title 1">
            <a:extLst>
              <a:ext uri="{FF2B5EF4-FFF2-40B4-BE49-F238E27FC236}">
                <a16:creationId xmlns:a16="http://schemas.microsoft.com/office/drawing/2014/main" id="{61CE4575-6543-4D12-8DFA-A4907627FF33}"/>
              </a:ext>
            </a:extLst>
          </p:cNvPr>
          <p:cNvSpPr>
            <a:spLocks noGrp="1"/>
          </p:cNvSpPr>
          <p:nvPr>
            <p:ph type="title"/>
          </p:nvPr>
        </p:nvSpPr>
        <p:spPr/>
        <p:txBody>
          <a:bodyPr/>
          <a:lstStyle/>
          <a:p>
            <a:r>
              <a:rPr lang="en-US" dirty="0"/>
              <a:t>Guiding Documents</a:t>
            </a:r>
          </a:p>
        </p:txBody>
      </p:sp>
      <p:pic>
        <p:nvPicPr>
          <p:cNvPr id="6" name="Picture 5">
            <a:extLst>
              <a:ext uri="{FF2B5EF4-FFF2-40B4-BE49-F238E27FC236}">
                <a16:creationId xmlns:a16="http://schemas.microsoft.com/office/drawing/2014/main" id="{2FB1448E-0468-4125-AA4C-CC59F4148430}"/>
              </a:ext>
            </a:extLst>
          </p:cNvPr>
          <p:cNvPicPr>
            <a:picLocks noChangeAspect="1"/>
          </p:cNvPicPr>
          <p:nvPr/>
        </p:nvPicPr>
        <p:blipFill>
          <a:blip r:embed="rId4"/>
          <a:stretch>
            <a:fillRect/>
          </a:stretch>
        </p:blipFill>
        <p:spPr>
          <a:xfrm>
            <a:off x="3052091" y="4214739"/>
            <a:ext cx="2323902" cy="2265439"/>
          </a:xfrm>
          <a:prstGeom prst="rect">
            <a:avLst/>
          </a:prstGeom>
        </p:spPr>
      </p:pic>
      <p:pic>
        <p:nvPicPr>
          <p:cNvPr id="11" name="Picture 10">
            <a:extLst>
              <a:ext uri="{FF2B5EF4-FFF2-40B4-BE49-F238E27FC236}">
                <a16:creationId xmlns:a16="http://schemas.microsoft.com/office/drawing/2014/main" id="{63FB987B-0B24-4552-8B18-E338525DF059}"/>
              </a:ext>
            </a:extLst>
          </p:cNvPr>
          <p:cNvPicPr>
            <a:picLocks noChangeAspect="1"/>
          </p:cNvPicPr>
          <p:nvPr/>
        </p:nvPicPr>
        <p:blipFill>
          <a:blip r:embed="rId5"/>
          <a:stretch>
            <a:fillRect/>
          </a:stretch>
        </p:blipFill>
        <p:spPr>
          <a:xfrm>
            <a:off x="947382" y="1740074"/>
            <a:ext cx="2000404" cy="2220822"/>
          </a:xfrm>
          <a:prstGeom prst="rect">
            <a:avLst/>
          </a:prstGeom>
          <a:noFill/>
          <a:ln>
            <a:solidFill>
              <a:srgbClr val="7030A0"/>
            </a:solidFill>
          </a:ln>
        </p:spPr>
      </p:pic>
      <p:sp>
        <p:nvSpPr>
          <p:cNvPr id="12" name="TextBox 11">
            <a:extLst>
              <a:ext uri="{FF2B5EF4-FFF2-40B4-BE49-F238E27FC236}">
                <a16:creationId xmlns:a16="http://schemas.microsoft.com/office/drawing/2014/main" id="{4EED41A5-E7B7-46E4-9046-2854142DE94F}"/>
              </a:ext>
            </a:extLst>
          </p:cNvPr>
          <p:cNvSpPr txBox="1"/>
          <p:nvPr/>
        </p:nvSpPr>
        <p:spPr>
          <a:xfrm>
            <a:off x="8147355" y="1651860"/>
            <a:ext cx="3004492" cy="2308324"/>
          </a:xfrm>
          <a:prstGeom prst="rect">
            <a:avLst/>
          </a:prstGeom>
          <a:noFill/>
          <a:ln>
            <a:solidFill>
              <a:srgbClr val="0070C0"/>
            </a:solidFill>
          </a:ln>
        </p:spPr>
        <p:txBody>
          <a:bodyPr wrap="square" rtlCol="0">
            <a:spAutoFit/>
          </a:bodyPr>
          <a:lstStyle/>
          <a:p>
            <a:pPr algn="ctr"/>
            <a:r>
              <a:rPr lang="en-US" dirty="0" smtClean="0"/>
              <a:t>NAU Dispositions Tool</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20" name="Picture 19">
            <a:extLst>
              <a:ext uri="{FF2B5EF4-FFF2-40B4-BE49-F238E27FC236}">
                <a16:creationId xmlns:a16="http://schemas.microsoft.com/office/drawing/2014/main" id="{8BBD5BCF-3A75-4707-B072-BECEA3F251B4}"/>
              </a:ext>
            </a:extLst>
          </p:cNvPr>
          <p:cNvPicPr>
            <a:picLocks noChangeAspect="1"/>
          </p:cNvPicPr>
          <p:nvPr/>
        </p:nvPicPr>
        <p:blipFill>
          <a:blip r:embed="rId6"/>
          <a:stretch>
            <a:fillRect/>
          </a:stretch>
        </p:blipFill>
        <p:spPr>
          <a:xfrm>
            <a:off x="8183029" y="2059388"/>
            <a:ext cx="2968818" cy="1900796"/>
          </a:xfrm>
          <a:prstGeom prst="rect">
            <a:avLst/>
          </a:prstGeom>
        </p:spPr>
      </p:pic>
      <p:pic>
        <p:nvPicPr>
          <p:cNvPr id="3" name="Picture 2"/>
          <p:cNvPicPr>
            <a:picLocks noChangeAspect="1"/>
          </p:cNvPicPr>
          <p:nvPr/>
        </p:nvPicPr>
        <p:blipFill>
          <a:blip r:embed="rId7"/>
          <a:stretch>
            <a:fillRect/>
          </a:stretch>
        </p:blipFill>
        <p:spPr>
          <a:xfrm>
            <a:off x="6263147" y="4214739"/>
            <a:ext cx="3768416" cy="2377973"/>
          </a:xfrm>
          <a:prstGeom prst="rect">
            <a:avLst/>
          </a:prstGeom>
        </p:spPr>
      </p:pic>
      <p:sp>
        <p:nvSpPr>
          <p:cNvPr id="5" name="Rectangle 4"/>
          <p:cNvSpPr/>
          <p:nvPr/>
        </p:nvSpPr>
        <p:spPr>
          <a:xfrm>
            <a:off x="6282793" y="4367712"/>
            <a:ext cx="3616657" cy="1940401"/>
          </a:xfrm>
          <a:prstGeom prst="rect">
            <a:avLst/>
          </a:prstGeom>
          <a:noFill/>
          <a:ln w="19050">
            <a:solidFill>
              <a:srgbClr val="182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342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7C3267-7860-4DE0-9C32-C5EDA4F36E33}"/>
              </a:ext>
            </a:extLst>
          </p:cNvPr>
          <p:cNvSpPr>
            <a:spLocks noGrp="1"/>
          </p:cNvSpPr>
          <p:nvPr>
            <p:ph type="title"/>
          </p:nvPr>
        </p:nvSpPr>
        <p:spPr/>
        <p:txBody>
          <a:bodyPr/>
          <a:lstStyle/>
          <a:p>
            <a:r>
              <a:rPr lang="en-US" dirty="0"/>
              <a:t>Practicum </a:t>
            </a:r>
            <a:r>
              <a:rPr lang="en-US" dirty="0" smtClean="0"/>
              <a:t>Syllabus &amp; Handbook</a:t>
            </a:r>
            <a:endParaRPr lang="en-US" dirty="0"/>
          </a:p>
        </p:txBody>
      </p:sp>
      <p:pic>
        <p:nvPicPr>
          <p:cNvPr id="4" name="Picture 3"/>
          <p:cNvPicPr>
            <a:picLocks noChangeAspect="1"/>
          </p:cNvPicPr>
          <p:nvPr/>
        </p:nvPicPr>
        <p:blipFill>
          <a:blip r:embed="rId3"/>
          <a:stretch>
            <a:fillRect/>
          </a:stretch>
        </p:blipFill>
        <p:spPr>
          <a:xfrm>
            <a:off x="6756580" y="2065800"/>
            <a:ext cx="4707540" cy="3869313"/>
          </a:xfrm>
          <a:prstGeom prst="rect">
            <a:avLst/>
          </a:prstGeom>
        </p:spPr>
      </p:pic>
      <p:sp>
        <p:nvSpPr>
          <p:cNvPr id="6" name="Rectangle 5"/>
          <p:cNvSpPr/>
          <p:nvPr/>
        </p:nvSpPr>
        <p:spPr>
          <a:xfrm>
            <a:off x="111512" y="2364059"/>
            <a:ext cx="6545766" cy="3479180"/>
          </a:xfrm>
          <a:prstGeom prst="rect">
            <a:avLst/>
          </a:prstGeom>
          <a:noFill/>
          <a:ln w="12700">
            <a:solidFill>
              <a:srgbClr val="182A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56580" y="2065800"/>
            <a:ext cx="4807235" cy="4033917"/>
          </a:xfrm>
          <a:prstGeom prst="rect">
            <a:avLst/>
          </a:prstGeom>
          <a:noFill/>
          <a:ln w="12700">
            <a:solidFill>
              <a:srgbClr val="0034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316917" y="2512752"/>
            <a:ext cx="6134956" cy="3181794"/>
          </a:xfrm>
          <a:prstGeom prst="rect">
            <a:avLst/>
          </a:prstGeom>
        </p:spPr>
      </p:pic>
    </p:spTree>
    <p:extLst>
      <p:ext uri="{BB962C8B-B14F-4D97-AF65-F5344CB8AC3E}">
        <p14:creationId xmlns:p14="http://schemas.microsoft.com/office/powerpoint/2010/main" val="2687845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A2C266-AD06-482A-BD90-93B7E87D8532}"/>
              </a:ext>
            </a:extLst>
          </p:cNvPr>
          <p:cNvSpPr>
            <a:spLocks noGrp="1"/>
          </p:cNvSpPr>
          <p:nvPr>
            <p:ph type="title"/>
          </p:nvPr>
        </p:nvSpPr>
        <p:spPr/>
        <p:txBody>
          <a:bodyPr/>
          <a:lstStyle/>
          <a:p>
            <a:r>
              <a:rPr lang="en-US" dirty="0" smtClean="0"/>
              <a:t>NAU Dispositions Tool</a:t>
            </a:r>
            <a:endParaRPr lang="en-US" dirty="0"/>
          </a:p>
        </p:txBody>
      </p:sp>
      <p:sp>
        <p:nvSpPr>
          <p:cNvPr id="6" name="Content Placeholder 5">
            <a:extLst>
              <a:ext uri="{FF2B5EF4-FFF2-40B4-BE49-F238E27FC236}">
                <a16:creationId xmlns:a16="http://schemas.microsoft.com/office/drawing/2014/main" id="{3602947D-4219-4FF2-8F89-E33DDC493EB0}"/>
              </a:ext>
            </a:extLst>
          </p:cNvPr>
          <p:cNvSpPr>
            <a:spLocks noGrp="1"/>
          </p:cNvSpPr>
          <p:nvPr>
            <p:ph sz="quarter" idx="4"/>
          </p:nvPr>
        </p:nvSpPr>
        <p:spPr>
          <a:xfrm>
            <a:off x="6420394" y="2284697"/>
            <a:ext cx="5183188" cy="3537369"/>
          </a:xfrm>
        </p:spPr>
        <p:txBody>
          <a:bodyPr>
            <a:normAutofit/>
          </a:bodyPr>
          <a:lstStyle/>
          <a:p>
            <a:r>
              <a:rPr lang="en-US" sz="1800" dirty="0"/>
              <a:t>Professionalism</a:t>
            </a:r>
          </a:p>
          <a:p>
            <a:r>
              <a:rPr lang="en-US" sz="1800" dirty="0"/>
              <a:t>Instructional Practice</a:t>
            </a:r>
          </a:p>
          <a:p>
            <a:r>
              <a:rPr lang="en-US" sz="1800" dirty="0"/>
              <a:t>Critical Thinking</a:t>
            </a:r>
          </a:p>
          <a:p>
            <a:r>
              <a:rPr lang="en-US" sz="1800" dirty="0"/>
              <a:t>Reflective Practice</a:t>
            </a:r>
          </a:p>
          <a:p>
            <a:r>
              <a:rPr lang="en-US" sz="1800" dirty="0"/>
              <a:t>Communication</a:t>
            </a:r>
          </a:p>
          <a:p>
            <a:r>
              <a:rPr lang="en-US" sz="1800" dirty="0"/>
              <a:t>Personal Attributes</a:t>
            </a:r>
          </a:p>
          <a:p>
            <a:r>
              <a:rPr lang="en-US" sz="1800" dirty="0"/>
              <a:t>Cultural Competence</a:t>
            </a:r>
          </a:p>
          <a:p>
            <a:r>
              <a:rPr lang="en-US" sz="1800" dirty="0" smtClean="0"/>
              <a:t>Collaboration</a:t>
            </a:r>
          </a:p>
          <a:p>
            <a:r>
              <a:rPr lang="en-US" sz="1800" dirty="0" smtClean="0"/>
              <a:t>Instructional Skills</a:t>
            </a:r>
            <a:endParaRPr lang="en-US" sz="1800" dirty="0"/>
          </a:p>
          <a:p>
            <a:endParaRPr lang="en-US" dirty="0"/>
          </a:p>
          <a:p>
            <a:endParaRPr lang="en-US" dirty="0"/>
          </a:p>
        </p:txBody>
      </p:sp>
      <p:pic>
        <p:nvPicPr>
          <p:cNvPr id="8" name="Content Placeholder 7"/>
          <p:cNvPicPr>
            <a:picLocks noGrp="1" noChangeAspect="1"/>
          </p:cNvPicPr>
          <p:nvPr>
            <p:ph sz="half" idx="2"/>
          </p:nvPr>
        </p:nvPicPr>
        <p:blipFill>
          <a:blip r:embed="rId3"/>
          <a:stretch>
            <a:fillRect/>
          </a:stretch>
        </p:blipFill>
        <p:spPr>
          <a:xfrm>
            <a:off x="1215814" y="1708150"/>
            <a:ext cx="4291435" cy="3819525"/>
          </a:xfrm>
          <a:prstGeom prst="rect">
            <a:avLst/>
          </a:prstGeom>
        </p:spPr>
      </p:pic>
      <p:pic>
        <p:nvPicPr>
          <p:cNvPr id="10" name="Picture 9"/>
          <p:cNvPicPr>
            <a:picLocks noChangeAspect="1"/>
          </p:cNvPicPr>
          <p:nvPr/>
        </p:nvPicPr>
        <p:blipFill>
          <a:blip r:embed="rId4"/>
          <a:stretch>
            <a:fillRect/>
          </a:stretch>
        </p:blipFill>
        <p:spPr>
          <a:xfrm>
            <a:off x="1215814" y="5412330"/>
            <a:ext cx="4291435" cy="788445"/>
          </a:xfrm>
          <a:prstGeom prst="rect">
            <a:avLst/>
          </a:prstGeom>
        </p:spPr>
      </p:pic>
    </p:spTree>
    <p:extLst>
      <p:ext uri="{BB962C8B-B14F-4D97-AF65-F5344CB8AC3E}">
        <p14:creationId xmlns:p14="http://schemas.microsoft.com/office/powerpoint/2010/main" val="3073076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576464A-540E-4B6C-A59B-C893DE2F7713}"/>
              </a:ext>
            </a:extLst>
          </p:cNvPr>
          <p:cNvPicPr>
            <a:picLocks noGrp="1" noChangeAspect="1"/>
          </p:cNvPicPr>
          <p:nvPr>
            <p:ph idx="1"/>
          </p:nvPr>
        </p:nvPicPr>
        <p:blipFill>
          <a:blip r:embed="rId3"/>
          <a:stretch>
            <a:fillRect/>
          </a:stretch>
        </p:blipFill>
        <p:spPr>
          <a:xfrm>
            <a:off x="2377439" y="1781410"/>
            <a:ext cx="7440329" cy="4899806"/>
          </a:xfrm>
          <a:prstGeom prst="rect">
            <a:avLst/>
          </a:prstGeom>
          <a:ln>
            <a:solidFill>
              <a:schemeClr val="tx1"/>
            </a:solidFill>
          </a:ln>
        </p:spPr>
      </p:pic>
      <p:sp>
        <p:nvSpPr>
          <p:cNvPr id="3" name="Title 2">
            <a:extLst>
              <a:ext uri="{FF2B5EF4-FFF2-40B4-BE49-F238E27FC236}">
                <a16:creationId xmlns:a16="http://schemas.microsoft.com/office/drawing/2014/main" id="{C8E3219F-467E-4045-BC51-BC564DCB6FC6}"/>
              </a:ext>
            </a:extLst>
          </p:cNvPr>
          <p:cNvSpPr>
            <a:spLocks noGrp="1"/>
          </p:cNvSpPr>
          <p:nvPr>
            <p:ph type="title"/>
          </p:nvPr>
        </p:nvSpPr>
        <p:spPr/>
        <p:txBody>
          <a:bodyPr/>
          <a:lstStyle/>
          <a:p>
            <a:r>
              <a:rPr lang="en-US" dirty="0" smtClean="0"/>
              <a:t>NIET Aspiring </a:t>
            </a:r>
            <a:r>
              <a:rPr lang="en-US" dirty="0"/>
              <a:t>Teacher Rubric</a:t>
            </a:r>
          </a:p>
        </p:txBody>
      </p:sp>
    </p:spTree>
    <p:extLst>
      <p:ext uri="{BB962C8B-B14F-4D97-AF65-F5344CB8AC3E}">
        <p14:creationId xmlns:p14="http://schemas.microsoft.com/office/powerpoint/2010/main" val="6440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E3219F-467E-4045-BC51-BC564DCB6FC6}"/>
              </a:ext>
            </a:extLst>
          </p:cNvPr>
          <p:cNvSpPr>
            <a:spLocks noGrp="1"/>
          </p:cNvSpPr>
          <p:nvPr>
            <p:ph type="title"/>
          </p:nvPr>
        </p:nvSpPr>
        <p:spPr/>
        <p:txBody>
          <a:bodyPr/>
          <a:lstStyle/>
          <a:p>
            <a:r>
              <a:rPr lang="en-US" dirty="0" smtClean="0"/>
              <a:t>Model Code of Ethics for Educators</a:t>
            </a:r>
            <a:endParaRPr lang="en-US" dirty="0"/>
          </a:p>
        </p:txBody>
      </p:sp>
      <p:pic>
        <p:nvPicPr>
          <p:cNvPr id="5" name="Content Placeholder 4"/>
          <p:cNvPicPr>
            <a:picLocks noGrp="1" noChangeAspect="1"/>
          </p:cNvPicPr>
          <p:nvPr>
            <p:ph idx="1"/>
          </p:nvPr>
        </p:nvPicPr>
        <p:blipFill>
          <a:blip r:embed="rId3"/>
          <a:stretch>
            <a:fillRect/>
          </a:stretch>
        </p:blipFill>
        <p:spPr>
          <a:xfrm>
            <a:off x="665556" y="1542344"/>
            <a:ext cx="5006374" cy="5087647"/>
          </a:xfrm>
          <a:prstGeom prst="rect">
            <a:avLst/>
          </a:prstGeom>
        </p:spPr>
      </p:pic>
      <p:pic>
        <p:nvPicPr>
          <p:cNvPr id="6" name="Picture 5"/>
          <p:cNvPicPr>
            <a:picLocks noChangeAspect="1"/>
          </p:cNvPicPr>
          <p:nvPr/>
        </p:nvPicPr>
        <p:blipFill>
          <a:blip r:embed="rId4"/>
          <a:stretch>
            <a:fillRect/>
          </a:stretch>
        </p:blipFill>
        <p:spPr>
          <a:xfrm>
            <a:off x="5773003" y="1834894"/>
            <a:ext cx="6020976" cy="4211064"/>
          </a:xfrm>
          <a:prstGeom prst="rect">
            <a:avLst/>
          </a:prstGeom>
        </p:spPr>
      </p:pic>
    </p:spTree>
    <p:extLst>
      <p:ext uri="{BB962C8B-B14F-4D97-AF65-F5344CB8AC3E}">
        <p14:creationId xmlns:p14="http://schemas.microsoft.com/office/powerpoint/2010/main" val="747497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3D6E37-F8B1-471E-AC7E-47A0116848BB}"/>
              </a:ext>
            </a:extLst>
          </p:cNvPr>
          <p:cNvSpPr>
            <a:spLocks noGrp="1"/>
          </p:cNvSpPr>
          <p:nvPr>
            <p:ph type="title"/>
          </p:nvPr>
        </p:nvSpPr>
        <p:spPr/>
        <p:txBody>
          <a:bodyPr/>
          <a:lstStyle/>
          <a:p>
            <a:r>
              <a:rPr lang="en-US" dirty="0" smtClean="0"/>
              <a:t>BbLearn: Practicum Resources</a:t>
            </a:r>
            <a:endParaRPr lang="en-US" dirty="0"/>
          </a:p>
        </p:txBody>
      </p:sp>
      <p:pic>
        <p:nvPicPr>
          <p:cNvPr id="2" name="Picture 1"/>
          <p:cNvPicPr>
            <a:picLocks noChangeAspect="1"/>
          </p:cNvPicPr>
          <p:nvPr/>
        </p:nvPicPr>
        <p:blipFill>
          <a:blip r:embed="rId3"/>
          <a:stretch>
            <a:fillRect/>
          </a:stretch>
        </p:blipFill>
        <p:spPr>
          <a:xfrm>
            <a:off x="3909369" y="4573283"/>
            <a:ext cx="4884163" cy="1387849"/>
          </a:xfrm>
          <a:prstGeom prst="rect">
            <a:avLst/>
          </a:prstGeom>
        </p:spPr>
      </p:pic>
      <p:sp>
        <p:nvSpPr>
          <p:cNvPr id="4" name="Text Placeholder 3"/>
          <p:cNvSpPr>
            <a:spLocks noGrp="1"/>
          </p:cNvSpPr>
          <p:nvPr>
            <p:ph type="body" sz="quarter" idx="3"/>
          </p:nvPr>
        </p:nvSpPr>
        <p:spPr>
          <a:xfrm>
            <a:off x="1840089" y="1813427"/>
            <a:ext cx="7900263" cy="1742574"/>
          </a:xfrm>
        </p:spPr>
        <p:txBody>
          <a:bodyPr>
            <a:noAutofit/>
          </a:bodyPr>
          <a:lstStyle/>
          <a:p>
            <a:r>
              <a:rPr lang="en-US" sz="1800" b="0" dirty="0" smtClean="0">
                <a:solidFill>
                  <a:srgbClr val="003466"/>
                </a:solidFill>
              </a:rPr>
              <a:t>The “ECI-ESE Practicum” resource course is found in your “Non-Credit” courses (screenshots below).  This is separate from your own practicum course that you will build. You may download any of the resources for your use.  Contact ITS (928) 523-3335 if you need any assistance with BbLearn.  </a:t>
            </a:r>
            <a:endParaRPr lang="en-US" sz="1800" dirty="0"/>
          </a:p>
        </p:txBody>
      </p:sp>
      <p:pic>
        <p:nvPicPr>
          <p:cNvPr id="7" name="Picture 6"/>
          <p:cNvPicPr>
            <a:picLocks noChangeAspect="1"/>
          </p:cNvPicPr>
          <p:nvPr/>
        </p:nvPicPr>
        <p:blipFill>
          <a:blip r:embed="rId4"/>
          <a:stretch>
            <a:fillRect/>
          </a:stretch>
        </p:blipFill>
        <p:spPr>
          <a:xfrm>
            <a:off x="565805" y="4528920"/>
            <a:ext cx="3248478" cy="1476581"/>
          </a:xfrm>
          <a:prstGeom prst="rect">
            <a:avLst/>
          </a:prstGeom>
        </p:spPr>
      </p:pic>
      <p:pic>
        <p:nvPicPr>
          <p:cNvPr id="10" name="Picture 9"/>
          <p:cNvPicPr>
            <a:picLocks noChangeAspect="1"/>
          </p:cNvPicPr>
          <p:nvPr/>
        </p:nvPicPr>
        <p:blipFill>
          <a:blip r:embed="rId5"/>
          <a:stretch>
            <a:fillRect/>
          </a:stretch>
        </p:blipFill>
        <p:spPr>
          <a:xfrm>
            <a:off x="9507280" y="4700390"/>
            <a:ext cx="1848108" cy="1133633"/>
          </a:xfrm>
          <a:prstGeom prst="rect">
            <a:avLst/>
          </a:prstGeom>
        </p:spPr>
      </p:pic>
    </p:spTree>
    <p:extLst>
      <p:ext uri="{BB962C8B-B14F-4D97-AF65-F5344CB8AC3E}">
        <p14:creationId xmlns:p14="http://schemas.microsoft.com/office/powerpoint/2010/main" val="3300386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995C-FF8E-8647-9236-568842805C17}"/>
              </a:ext>
            </a:extLst>
          </p:cNvPr>
          <p:cNvSpPr>
            <a:spLocks noGrp="1"/>
          </p:cNvSpPr>
          <p:nvPr>
            <p:ph type="title"/>
          </p:nvPr>
        </p:nvSpPr>
        <p:spPr>
          <a:xfrm>
            <a:off x="125260" y="589700"/>
            <a:ext cx="11724362" cy="1002791"/>
          </a:xfrm>
        </p:spPr>
        <p:txBody>
          <a:bodyPr>
            <a:normAutofit/>
          </a:bodyPr>
          <a:lstStyle/>
          <a:p>
            <a:pPr algn="ctr"/>
            <a:r>
              <a:rPr lang="en-US" sz="3600" dirty="0">
                <a:solidFill>
                  <a:srgbClr val="003466"/>
                </a:solidFill>
              </a:rPr>
              <a:t>Expectations of Practicum Supervisors</a:t>
            </a:r>
            <a:endParaRPr lang="en-US" sz="3600" b="1" dirty="0">
              <a:solidFill>
                <a:srgbClr val="003466"/>
              </a:solidFill>
            </a:endParaRPr>
          </a:p>
        </p:txBody>
      </p:sp>
      <p:sp>
        <p:nvSpPr>
          <p:cNvPr id="4" name="Text Placeholder 3">
            <a:extLst>
              <a:ext uri="{FF2B5EF4-FFF2-40B4-BE49-F238E27FC236}">
                <a16:creationId xmlns:a16="http://schemas.microsoft.com/office/drawing/2014/main" id="{D21ABC77-C860-8D45-BF8C-FA2420CD9CB0}"/>
              </a:ext>
            </a:extLst>
          </p:cNvPr>
          <p:cNvSpPr>
            <a:spLocks noGrp="1"/>
          </p:cNvSpPr>
          <p:nvPr>
            <p:ph type="body" sz="half" idx="2"/>
          </p:nvPr>
        </p:nvSpPr>
        <p:spPr>
          <a:xfrm>
            <a:off x="576909" y="1798965"/>
            <a:ext cx="2692552" cy="698231"/>
          </a:xfrm>
        </p:spPr>
        <p:txBody>
          <a:bodyPr>
            <a:normAutofit lnSpcReduction="10000"/>
          </a:bodyPr>
          <a:lstStyle/>
          <a:p>
            <a:pPr marL="285750" indent="-285750">
              <a:buFont typeface="Arial" panose="020B0604020202020204" pitchFamily="34" charset="0"/>
              <a:buChar char="•"/>
            </a:pPr>
            <a:endParaRPr lang="en-US" sz="1700" dirty="0"/>
          </a:p>
          <a:p>
            <a:pPr marL="285750" indent="-285750">
              <a:buFont typeface="Arial" panose="020B0604020202020204" pitchFamily="34" charset="0"/>
              <a:buChar char="•"/>
            </a:pPr>
            <a:r>
              <a:rPr lang="en-US" sz="1800" dirty="0"/>
              <a:t>Initial </a:t>
            </a:r>
            <a:r>
              <a:rPr lang="en-US" sz="1800" dirty="0" smtClean="0"/>
              <a:t>Meetings</a:t>
            </a:r>
            <a:endParaRPr lang="en-US" sz="1800" dirty="0"/>
          </a:p>
          <a:p>
            <a:endParaRPr lang="en-US" dirty="0"/>
          </a:p>
          <a:p>
            <a:endParaRPr lang="en-US" dirty="0"/>
          </a:p>
        </p:txBody>
      </p:sp>
      <p:pic>
        <p:nvPicPr>
          <p:cNvPr id="1028" name="Picture 4" descr="What Works in Teacher Induction? The New Teacher Center Releases Its  Standard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6481" r="6481"/>
          <a:stretch>
            <a:fillRect/>
          </a:stretch>
        </p:blipFill>
        <p:spPr bwMode="auto">
          <a:xfrm>
            <a:off x="6773397" y="2392471"/>
            <a:ext cx="4434214" cy="33963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115423" y="3722507"/>
            <a:ext cx="4446070" cy="2962584"/>
          </a:xfrm>
          <a:prstGeom prst="rect">
            <a:avLst/>
          </a:prstGeom>
        </p:spPr>
      </p:pic>
      <p:sp>
        <p:nvSpPr>
          <p:cNvPr id="9" name="TextBox 8"/>
          <p:cNvSpPr txBox="1"/>
          <p:nvPr/>
        </p:nvSpPr>
        <p:spPr>
          <a:xfrm>
            <a:off x="3269461" y="2097086"/>
            <a:ext cx="2906038"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Communication</a:t>
            </a:r>
          </a:p>
        </p:txBody>
      </p:sp>
      <p:sp>
        <p:nvSpPr>
          <p:cNvPr id="10" name="TextBox 9"/>
          <p:cNvSpPr txBox="1"/>
          <p:nvPr/>
        </p:nvSpPr>
        <p:spPr>
          <a:xfrm>
            <a:off x="576909" y="2790517"/>
            <a:ext cx="2993720"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Observations</a:t>
            </a:r>
          </a:p>
        </p:txBody>
      </p:sp>
      <p:sp>
        <p:nvSpPr>
          <p:cNvPr id="11" name="TextBox 10"/>
          <p:cNvSpPr txBox="1"/>
          <p:nvPr/>
        </p:nvSpPr>
        <p:spPr>
          <a:xfrm>
            <a:off x="3269461" y="2792581"/>
            <a:ext cx="3081403" cy="36933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Summative Evaluation</a:t>
            </a:r>
          </a:p>
        </p:txBody>
      </p:sp>
    </p:spTree>
    <p:custDataLst>
      <p:tags r:id="rId1"/>
    </p:custDataLst>
    <p:extLst>
      <p:ext uri="{BB962C8B-B14F-4D97-AF65-F5344CB8AC3E}">
        <p14:creationId xmlns:p14="http://schemas.microsoft.com/office/powerpoint/2010/main" val="2375265633"/>
      </p:ext>
    </p:extLst>
  </p:cSld>
  <p:clrMapOvr>
    <a:masterClrMapping/>
  </p:clrMapOvr>
  <mc:AlternateContent xmlns:mc="http://schemas.openxmlformats.org/markup-compatibility/2006" xmlns:p14="http://schemas.microsoft.com/office/powerpoint/2010/main">
    <mc:Choice Requires="p14">
      <p:transition spd="slow" p14:dur="2000" advTm="104244"/>
    </mc:Choice>
    <mc:Fallback xmlns="">
      <p:transition spd="slow" advTm="10424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4.6|18|37.9"/>
</p:tagLst>
</file>

<file path=ppt/theme/theme1.xml><?xml version="1.0" encoding="utf-8"?>
<a:theme xmlns:a="http://schemas.openxmlformats.org/drawingml/2006/main" name="Office Theme">
  <a:themeElements>
    <a:clrScheme name="Custom 1">
      <a:dk1>
        <a:srgbClr val="003366"/>
      </a:dk1>
      <a:lt1>
        <a:sysClr val="window" lastClr="FFFFFF"/>
      </a:lt1>
      <a:dk2>
        <a:srgbClr val="B1541D"/>
      </a:dk2>
      <a:lt2>
        <a:srgbClr val="C3B8B2"/>
      </a:lt2>
      <a:accent1>
        <a:srgbClr val="F47722"/>
      </a:accent1>
      <a:accent2>
        <a:srgbClr val="FBB040"/>
      </a:accent2>
      <a:accent3>
        <a:srgbClr val="0066B3"/>
      </a:accent3>
      <a:accent4>
        <a:srgbClr val="009DDC"/>
      </a:accent4>
      <a:accent5>
        <a:srgbClr val="00ACA5"/>
      </a:accent5>
      <a:accent6>
        <a:srgbClr val="FFD200"/>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U FCB Template" id="{B1209E5C-EC2F-4AA8-9123-312E89791AB0}" vid="{D287FF1B-2816-4E45-BFFC-304493C9BE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NAU FCB Template</Template>
  <TotalTime>14937</TotalTime>
  <Words>3094</Words>
  <Application>Microsoft Office PowerPoint</Application>
  <PresentationFormat>Widescreen</PresentationFormat>
  <Paragraphs>205</Paragraphs>
  <Slides>21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MT Black</vt:lpstr>
      <vt:lpstr>Calibri</vt:lpstr>
      <vt:lpstr>Courier New</vt:lpstr>
      <vt:lpstr>Office Theme</vt:lpstr>
      <vt:lpstr>2022/2023 Practicum Supervisor Overview</vt:lpstr>
      <vt:lpstr>Organization Chart</vt:lpstr>
      <vt:lpstr>Guiding Documents</vt:lpstr>
      <vt:lpstr>Practicum Syllabus &amp; Handbook</vt:lpstr>
      <vt:lpstr>NAU Dispositions Tool</vt:lpstr>
      <vt:lpstr>NIET Aspiring Teacher Rubric</vt:lpstr>
      <vt:lpstr>Model Code of Ethics for Educators</vt:lpstr>
      <vt:lpstr>BbLearn: Practicum Resources</vt:lpstr>
      <vt:lpstr>Expectations of Practicum Supervisors</vt:lpstr>
      <vt:lpstr>1st steps as a Practicum Supervisor</vt:lpstr>
      <vt:lpstr>Suggested Observation Timelines</vt:lpstr>
      <vt:lpstr>Student Documentation</vt:lpstr>
      <vt:lpstr>Assignments</vt:lpstr>
      <vt:lpstr>Practicum Fieldwork Notebook (required)</vt:lpstr>
      <vt:lpstr>Placement Data</vt:lpstr>
      <vt:lpstr>Mileage</vt:lpstr>
      <vt:lpstr>Covid-19 Information</vt:lpstr>
      <vt:lpstr>Name Badges</vt:lpstr>
      <vt:lpstr>Practicum Supervisor Resources</vt:lpstr>
      <vt:lpstr>Contact Information</vt:lpstr>
      <vt:lpstr>Thank you</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Antoinette Karin Scherer-Reutimann</dc:creator>
  <cp:lastModifiedBy>Jennifer E Lee</cp:lastModifiedBy>
  <cp:revision>460</cp:revision>
  <dcterms:created xsi:type="dcterms:W3CDTF">2018-08-21T17:51:04Z</dcterms:created>
  <dcterms:modified xsi:type="dcterms:W3CDTF">2023-02-15T17:17:07Z</dcterms:modified>
</cp:coreProperties>
</file>