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7" r:id="rId2"/>
    <p:sldMasterId id="2147483802" r:id="rId3"/>
  </p:sldMasterIdLst>
  <p:notesMasterIdLst>
    <p:notesMasterId r:id="rId40"/>
  </p:notesMasterIdLst>
  <p:handoutMasterIdLst>
    <p:handoutMasterId r:id="rId41"/>
  </p:handoutMasterIdLst>
  <p:sldIdLst>
    <p:sldId id="257" r:id="rId4"/>
    <p:sldId id="263" r:id="rId5"/>
    <p:sldId id="268" r:id="rId6"/>
    <p:sldId id="294" r:id="rId7"/>
    <p:sldId id="295" r:id="rId8"/>
    <p:sldId id="296" r:id="rId9"/>
    <p:sldId id="264" r:id="rId10"/>
    <p:sldId id="297" r:id="rId11"/>
    <p:sldId id="267" r:id="rId12"/>
    <p:sldId id="298" r:id="rId13"/>
    <p:sldId id="307" r:id="rId14"/>
    <p:sldId id="302" r:id="rId15"/>
    <p:sldId id="310" r:id="rId16"/>
    <p:sldId id="309" r:id="rId17"/>
    <p:sldId id="311" r:id="rId18"/>
    <p:sldId id="301" r:id="rId19"/>
    <p:sldId id="299" r:id="rId20"/>
    <p:sldId id="306" r:id="rId21"/>
    <p:sldId id="312" r:id="rId22"/>
    <p:sldId id="313" r:id="rId23"/>
    <p:sldId id="314" r:id="rId24"/>
    <p:sldId id="315" r:id="rId25"/>
    <p:sldId id="316" r:id="rId26"/>
    <p:sldId id="285" r:id="rId27"/>
    <p:sldId id="293" r:id="rId28"/>
    <p:sldId id="291" r:id="rId29"/>
    <p:sldId id="284" r:id="rId30"/>
    <p:sldId id="290" r:id="rId31"/>
    <p:sldId id="303" r:id="rId32"/>
    <p:sldId id="304" r:id="rId33"/>
    <p:sldId id="305" r:id="rId34"/>
    <p:sldId id="286" r:id="rId35"/>
    <p:sldId id="258" r:id="rId36"/>
    <p:sldId id="260" r:id="rId37"/>
    <p:sldId id="259" r:id="rId38"/>
    <p:sldId id="261" r:id="rId3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1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33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49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664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5829" algn="l" defTabSz="914333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2995" algn="l" defTabSz="914333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160" algn="l" defTabSz="914333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326" algn="l" defTabSz="914333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FBCE20"/>
    <a:srgbClr val="003D7C"/>
    <a:srgbClr val="010000"/>
    <a:srgbClr val="619080"/>
    <a:srgbClr val="99CCCC"/>
    <a:srgbClr val="6699CC"/>
    <a:srgbClr val="FFFFCC"/>
    <a:srgbClr val="E66B5B"/>
    <a:srgbClr val="E5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1" autoAdjust="0"/>
    <p:restoredTop sz="94798" autoAdjust="0"/>
  </p:normalViewPr>
  <p:slideViewPr>
    <p:cSldViewPr snapToGrid="0">
      <p:cViewPr>
        <p:scale>
          <a:sx n="160" d="100"/>
          <a:sy n="160" d="100"/>
        </p:scale>
        <p:origin x="-612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Fiscal Year Total CEFNS Degree</a:t>
            </a:r>
            <a:r>
              <a:rPr lang="en-US" sz="2400" b="1" baseline="0" dirty="0"/>
              <a:t>s Award</a:t>
            </a:r>
            <a:r>
              <a:rPr lang="en-US" sz="2400" b="1" dirty="0"/>
              <a:t>ed</a:t>
            </a:r>
          </a:p>
        </c:rich>
      </c:tx>
      <c:layout>
        <c:manualLayout>
          <c:xMode val="edge"/>
          <c:yMode val="edge"/>
          <c:x val="0.18266574741857342"/>
          <c:y val="2.1546000336656254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10"/>
      <c:depthPercent val="100"/>
      <c:rAngAx val="1"/>
    </c:view3D>
    <c:floor>
      <c:thickness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87123088487179E-2"/>
          <c:y val="0.11329934622725472"/>
          <c:w val="0.90170283292053288"/>
          <c:h val="0.73503613495258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'PAIR Data'!$F$19</c:f>
              <c:strCache>
                <c:ptCount val="1"/>
                <c:pt idx="0">
                  <c:v>Fall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72002571520412E-3"/>
                  <c:y val="-1.459427904261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144005143040825E-3"/>
                  <c:y val="2.9188558085231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44005143040235E-3"/>
                  <c:y val="-1.070234766348440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216007714561235E-3"/>
                  <c:y val="2.918855808523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216007714561235E-3"/>
                  <c:y val="5.8377116170460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072002571520412E-3"/>
                  <c:y val="2.04319906596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8216007714561235E-3"/>
                  <c:y val="2.91885580852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144005143039645E-3"/>
                  <c:y val="2.0431990659661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2144005143040825E-3"/>
                  <c:y val="2.91885580852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475085112966987E-3"/>
                  <c:y val="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9B-42E6-B1BB-7F23BF3677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'PAIR Data'!$G$18:$P$18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'PAIR Data'!$G$19:$P$19</c:f>
              <c:numCache>
                <c:formatCode>0</c:formatCode>
                <c:ptCount val="10"/>
                <c:pt idx="0">
                  <c:v>125</c:v>
                </c:pt>
                <c:pt idx="1">
                  <c:v>187</c:v>
                </c:pt>
                <c:pt idx="2">
                  <c:v>177</c:v>
                </c:pt>
                <c:pt idx="3">
                  <c:v>196</c:v>
                </c:pt>
                <c:pt idx="4">
                  <c:v>213</c:v>
                </c:pt>
                <c:pt idx="5">
                  <c:v>269</c:v>
                </c:pt>
                <c:pt idx="6">
                  <c:v>280</c:v>
                </c:pt>
                <c:pt idx="7">
                  <c:v>264</c:v>
                </c:pt>
                <c:pt idx="8">
                  <c:v>311</c:v>
                </c:pt>
                <c:pt idx="9">
                  <c:v>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6AE-478D-BC68-6A360E2210C9}"/>
            </c:ext>
          </c:extLst>
        </c:ser>
        <c:ser>
          <c:idx val="1"/>
          <c:order val="1"/>
          <c:tx>
            <c:strRef>
              <c:f>'PAIR Data'!$F$20</c:f>
              <c:strCache>
                <c:ptCount val="1"/>
                <c:pt idx="0">
                  <c:v>Spring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72002571520412E-3"/>
                  <c:y val="-5.253940455341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144005143040825E-3"/>
                  <c:y val="-8.7565674255692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44005143040235E-3"/>
                  <c:y val="-5.837711617046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072002571520412E-3"/>
                  <c:y val="2.626970227670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072002571520412E-3"/>
                  <c:y val="6.421482778750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144005143040825E-3"/>
                  <c:y val="0.13134851138353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072002571520412E-3"/>
                  <c:y val="0.14886164623467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8216007714561235E-3"/>
                  <c:y val="0.15178050204319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947996402956597E-3"/>
                  <c:y val="0.19495013123359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6AE-478D-BC68-6A360E2210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950170225935106E-3"/>
                  <c:y val="0.19319727891156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9B-42E6-B1BB-7F23BF3677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'PAIR Data'!$G$18:$P$18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'PAIR Data'!$G$20:$P$20</c:f>
              <c:numCache>
                <c:formatCode>0</c:formatCode>
                <c:ptCount val="10"/>
                <c:pt idx="0">
                  <c:v>376</c:v>
                </c:pt>
                <c:pt idx="1">
                  <c:v>403</c:v>
                </c:pt>
                <c:pt idx="2">
                  <c:v>435</c:v>
                </c:pt>
                <c:pt idx="3">
                  <c:v>523</c:v>
                </c:pt>
                <c:pt idx="4">
                  <c:v>640</c:v>
                </c:pt>
                <c:pt idx="5">
                  <c:v>737</c:v>
                </c:pt>
                <c:pt idx="6">
                  <c:v>773</c:v>
                </c:pt>
                <c:pt idx="7">
                  <c:v>832</c:v>
                </c:pt>
                <c:pt idx="8">
                  <c:v>865</c:v>
                </c:pt>
                <c:pt idx="9">
                  <c:v>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6AE-478D-BC68-6A360E221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220800"/>
        <c:axId val="84619776"/>
        <c:axId val="0"/>
      </c:bar3DChart>
      <c:catAx>
        <c:axId val="1422208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4619776"/>
        <c:crosses val="autoZero"/>
        <c:auto val="1"/>
        <c:lblAlgn val="ctr"/>
        <c:lblOffset val="100"/>
        <c:noMultiLvlLbl val="0"/>
      </c:catAx>
      <c:valAx>
        <c:axId val="84619776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220800"/>
        <c:crosses val="autoZero"/>
        <c:crossBetween val="between"/>
        <c:majorUnit val="100"/>
      </c:valAx>
      <c:sp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ln cap="rnd">
          <a:solidFill>
            <a:schemeClr val="accent1"/>
          </a:solidFill>
        </a:ln>
        <a:effectLst/>
        <a:scene3d>
          <a:camera prst="orthographicFront"/>
          <a:lightRig rig="threePt" dir="t"/>
        </a:scene3d>
        <a:sp3d prstMaterial="metal"/>
      </c:spPr>
    </c:plotArea>
    <c:legend>
      <c:legendPos val="b"/>
      <c:layout>
        <c:manualLayout>
          <c:xMode val="edge"/>
          <c:yMode val="edge"/>
          <c:x val="0.42416800056050491"/>
          <c:y val="0.92794254464589632"/>
          <c:w val="0.17999152308034036"/>
          <c:h val="5.1257236583259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softEdge rad="0"/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0.14271</cdr:x>
      <cdr:y>0.439</cdr:y>
    </cdr:from>
    <cdr:to>
      <cdr:x>0.18891</cdr:x>
      <cdr:y>0.46974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9180" y="1741170"/>
          <a:ext cx="342900" cy="121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0.11987</cdr:x>
      <cdr:y>0.46919</cdr:y>
    </cdr:from>
    <cdr:to>
      <cdr:x>0.18969</cdr:x>
      <cdr:y>0.53451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3721" y="2189835"/>
          <a:ext cx="572995" cy="304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501</a:t>
          </a:r>
        </a:p>
      </cdr:txBody>
    </cdr:sp>
  </cdr:relSizeAnchor>
  <cdr:relSizeAnchor xmlns:cdr="http://schemas.openxmlformats.org/drawingml/2006/chartDrawing">
    <cdr:from>
      <cdr:x>0.20243</cdr:x>
      <cdr:y>0.41536</cdr:y>
    </cdr:from>
    <cdr:to>
      <cdr:x>0.27225</cdr:x>
      <cdr:y>0.48069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61305" y="1938597"/>
          <a:ext cx="572995" cy="304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590</a:t>
          </a:r>
        </a:p>
      </cdr:txBody>
    </cdr:sp>
  </cdr:relSizeAnchor>
  <cdr:relSizeAnchor xmlns:cdr="http://schemas.openxmlformats.org/drawingml/2006/chartDrawing">
    <cdr:from>
      <cdr:x>0.288</cdr:x>
      <cdr:y>0.41072</cdr:y>
    </cdr:from>
    <cdr:to>
      <cdr:x>0.36569</cdr:x>
      <cdr:y>0.4802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63540" y="1916948"/>
          <a:ext cx="637582" cy="324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612</a:t>
          </a:r>
        </a:p>
      </cdr:txBody>
    </cdr:sp>
  </cdr:relSizeAnchor>
  <cdr:relSizeAnchor xmlns:cdr="http://schemas.openxmlformats.org/drawingml/2006/chartDrawing">
    <cdr:from>
      <cdr:x>0.36984</cdr:x>
      <cdr:y>0.35207</cdr:y>
    </cdr:from>
    <cdr:to>
      <cdr:x>0.44924</cdr:x>
      <cdr:y>0.41771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35200" y="1643214"/>
          <a:ext cx="651615" cy="306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719</a:t>
          </a:r>
        </a:p>
      </cdr:txBody>
    </cdr:sp>
  </cdr:relSizeAnchor>
  <cdr:relSizeAnchor xmlns:cdr="http://schemas.openxmlformats.org/drawingml/2006/chartDrawing">
    <cdr:from>
      <cdr:x>0.45434</cdr:x>
      <cdr:y>0.27819</cdr:y>
    </cdr:from>
    <cdr:to>
      <cdr:x>0.53373</cdr:x>
      <cdr:y>0.35152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28643" y="1298382"/>
          <a:ext cx="651533" cy="34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853</a:t>
          </a:r>
        </a:p>
      </cdr:txBody>
    </cdr:sp>
  </cdr:relSizeAnchor>
  <cdr:relSizeAnchor xmlns:cdr="http://schemas.openxmlformats.org/drawingml/2006/chartDrawing">
    <cdr:from>
      <cdr:x>0.52956</cdr:x>
      <cdr:y>0.18355</cdr:y>
    </cdr:from>
    <cdr:to>
      <cdr:x>0.60827</cdr:x>
      <cdr:y>0.26072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45974" y="856674"/>
          <a:ext cx="645953" cy="360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1006</a:t>
          </a:r>
        </a:p>
      </cdr:txBody>
    </cdr:sp>
  </cdr:relSizeAnchor>
  <cdr:relSizeAnchor xmlns:cdr="http://schemas.openxmlformats.org/drawingml/2006/chartDrawing">
    <cdr:from>
      <cdr:x>0.61619</cdr:x>
      <cdr:y>0.16507</cdr:y>
    </cdr:from>
    <cdr:to>
      <cdr:x>0.69285</cdr:x>
      <cdr:y>0.24608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56893" y="770427"/>
          <a:ext cx="629129" cy="378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1053</a:t>
          </a:r>
        </a:p>
      </cdr:txBody>
    </cdr:sp>
  </cdr:relSizeAnchor>
  <cdr:relSizeAnchor xmlns:cdr="http://schemas.openxmlformats.org/drawingml/2006/chartDrawing">
    <cdr:from>
      <cdr:x>0.69752</cdr:x>
      <cdr:y>0.12838</cdr:y>
    </cdr:from>
    <cdr:to>
      <cdr:x>0.77418</cdr:x>
      <cdr:y>0.20939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24393" y="599182"/>
          <a:ext cx="629129" cy="378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1096</a:t>
          </a:r>
        </a:p>
      </cdr:txBody>
    </cdr:sp>
  </cdr:relSizeAnchor>
  <cdr:relSizeAnchor xmlns:cdr="http://schemas.openxmlformats.org/drawingml/2006/chartDrawing">
    <cdr:from>
      <cdr:x>0.72155</cdr:x>
      <cdr:y>0.92813</cdr:y>
    </cdr:from>
    <cdr:to>
      <cdr:x>0.99082</cdr:x>
      <cdr:y>0.98209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36260" y="4358865"/>
          <a:ext cx="2215280" cy="25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Source: PAIR</a:t>
          </a:r>
          <a:r>
            <a:rPr lang="en-US" sz="800" baseline="0" dirty="0">
              <a:latin typeface="Arial" panose="020B0604020202020204" pitchFamily="34" charset="0"/>
              <a:cs typeface="Arial" panose="020B0604020202020204" pitchFamily="34" charset="0"/>
            </a:rPr>
            <a:t> data as reported to </a:t>
          </a:r>
          <a:r>
            <a:rPr lang="en-US" sz="800" baseline="0" dirty="0" smtClean="0">
              <a:latin typeface="Arial" panose="020B0604020202020204" pitchFamily="34" charset="0"/>
              <a:cs typeface="Arial" panose="020B0604020202020204" pitchFamily="34" charset="0"/>
            </a:rPr>
            <a:t>ABOR</a:t>
          </a:r>
          <a:endParaRPr lang="en-US" sz="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0.86622</cdr:x>
      <cdr:y>0.08436</cdr:y>
    </cdr:from>
    <cdr:to>
      <cdr:x>0.9494</cdr:x>
      <cdr:y>0.14838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108848" y="393706"/>
          <a:ext cx="682636" cy="2987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1201</a:t>
          </a:r>
        </a:p>
      </cdr:txBody>
    </cdr:sp>
  </cdr:relSizeAnchor>
  <cdr:relSizeAnchor xmlns:cdr="http://schemas.openxmlformats.org/drawingml/2006/chartDrawing">
    <cdr:from>
      <cdr:x>0.01664</cdr:x>
      <cdr:y>0.95495</cdr:y>
    </cdr:from>
    <cdr:to>
      <cdr:x>0.18106</cdr:x>
      <cdr:y>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6524" y="4457000"/>
          <a:ext cx="1349375" cy="21025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0">
              <a:latin typeface="Arial" panose="020B0604020202020204" pitchFamily="34" charset="0"/>
              <a:cs typeface="Arial" panose="020B0604020202020204" pitchFamily="34" charset="0"/>
            </a:rPr>
            <a:t>Revised 8/3/17</a:t>
          </a:r>
        </a:p>
      </cdr:txBody>
    </cdr:sp>
  </cdr:relSizeAnchor>
  <cdr:relSizeAnchor xmlns:cdr="http://schemas.openxmlformats.org/drawingml/2006/chartDrawing">
    <cdr:from>
      <cdr:x>0.78194</cdr:x>
      <cdr:y>0.09403</cdr:y>
    </cdr:from>
    <cdr:to>
      <cdr:x>0.8586</cdr:x>
      <cdr:y>0.17504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433103" y="441581"/>
          <a:ext cx="630689" cy="380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1176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4E61F8C-8B83-46FD-924E-318F610A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B9721C8-080E-4AE7-89F7-91517324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1100-43CF-4B7A-B31F-2A20EFADB2B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1100-43CF-4B7A-B31F-2A20EFADB2B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861098" y="-3858141"/>
            <a:ext cx="1424763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4563988"/>
            <a:ext cx="1610832" cy="2286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496194"/>
            <a:ext cx="7239000" cy="81453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881965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59179" y="458679"/>
            <a:ext cx="2286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383211"/>
            <a:ext cx="2035968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465"/>
            <a:ext cx="8305800" cy="742950"/>
          </a:xfrm>
        </p:spPr>
        <p:txBody>
          <a:bodyPr anchor="ctr"/>
          <a:lstStyle>
            <a:lvl1pPr>
              <a:defRPr sz="21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916"/>
            <a:ext cx="8305800" cy="3750796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018917"/>
            <a:ext cx="4081571" cy="3750796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8917"/>
            <a:ext cx="4114800" cy="3750796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013359"/>
            <a:ext cx="4125260" cy="3756354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013358"/>
            <a:ext cx="4114287" cy="1829272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2" y="2901699"/>
            <a:ext cx="4114287" cy="1868014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7" y="976444"/>
            <a:ext cx="4076033" cy="1858805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976444"/>
            <a:ext cx="4114287" cy="1858805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7" y="2953386"/>
            <a:ext cx="4076033" cy="1845863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2953386"/>
            <a:ext cx="4114287" cy="1845863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7" y="1011534"/>
            <a:ext cx="8309593" cy="375818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7" y="3600451"/>
            <a:ext cx="6685089" cy="425054"/>
          </a:xfrm>
        </p:spPr>
        <p:txBody>
          <a:bodyPr anchor="ctr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459581"/>
            <a:ext cx="6685089" cy="30861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7" y="4025506"/>
            <a:ext cx="6685089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693342" y="-1307158"/>
            <a:ext cx="3760275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4563988"/>
            <a:ext cx="1610832" cy="2286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82486"/>
            <a:ext cx="7239000" cy="81453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768256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59179" y="458679"/>
            <a:ext cx="2286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874771" y="-3878717"/>
            <a:ext cx="138284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0" y="383211"/>
            <a:ext cx="2034221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59179" y="458679"/>
            <a:ext cx="22860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874771" y="-3878717"/>
            <a:ext cx="138284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4563988"/>
            <a:ext cx="1610832" cy="2286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496194"/>
            <a:ext cx="7239000" cy="81453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881965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0" y="383211"/>
            <a:ext cx="2034221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494978"/>
            <a:ext cx="7239000" cy="211455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2780977"/>
            <a:ext cx="7239000" cy="102870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874771" y="-118443"/>
            <a:ext cx="138284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4800600"/>
            <a:ext cx="1905000" cy="2286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0" y="4106804"/>
            <a:ext cx="2034221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874771" y="-118443"/>
            <a:ext cx="138284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4800600"/>
            <a:ext cx="1905000" cy="2286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494979"/>
            <a:ext cx="7239000" cy="1936558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2521616"/>
            <a:ext cx="7239000" cy="102870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4530474" y="-800840"/>
            <a:ext cx="8601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0" y="4145692"/>
            <a:ext cx="2034221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906566" y="-93933"/>
            <a:ext cx="1333824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494979"/>
            <a:ext cx="7239000" cy="1936558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2521616"/>
            <a:ext cx="7239000" cy="102870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4800600"/>
            <a:ext cx="1905000" cy="2286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4530474" y="-800840"/>
            <a:ext cx="8601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4052320"/>
            <a:ext cx="2035968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165456" y="164955"/>
            <a:ext cx="81605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6" y="4528747"/>
            <a:ext cx="4141320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001728" y="-1998772"/>
            <a:ext cx="51435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5" y="4528747"/>
            <a:ext cx="4141646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3"/>
            <a:ext cx="9144000" cy="432744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4165456" y="164955"/>
            <a:ext cx="81605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6" y="4528747"/>
            <a:ext cx="4141320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2" y="110465"/>
            <a:ext cx="8315201" cy="742950"/>
          </a:xfrm>
        </p:spPr>
        <p:txBody>
          <a:bodyPr anchor="ctr"/>
          <a:lstStyle>
            <a:lvl1pPr>
              <a:defRPr sz="21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018916"/>
            <a:ext cx="8315202" cy="3750796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4914900"/>
            <a:ext cx="1995258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70" y="4914900"/>
            <a:ext cx="4927869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465"/>
            <a:ext cx="8305800" cy="742950"/>
          </a:xfrm>
        </p:spPr>
        <p:txBody>
          <a:bodyPr anchor="ctr"/>
          <a:lstStyle>
            <a:lvl1pPr>
              <a:defRPr sz="21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916"/>
            <a:ext cx="8305800" cy="3750796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018917"/>
            <a:ext cx="4081571" cy="3750796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8917"/>
            <a:ext cx="4114800" cy="3750796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013359"/>
            <a:ext cx="4125260" cy="3756354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013358"/>
            <a:ext cx="4114287" cy="1829272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2" y="2901699"/>
            <a:ext cx="4114287" cy="1868014"/>
          </a:xfrm>
        </p:spPr>
        <p:txBody>
          <a:bodyPr/>
          <a:lstStyle>
            <a:lvl1pPr>
              <a:buFont typeface="Arial"/>
              <a:buChar char="•"/>
              <a:defRPr sz="15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2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7" y="976444"/>
            <a:ext cx="4076033" cy="1858805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976444"/>
            <a:ext cx="4114287" cy="1858805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7" y="2953386"/>
            <a:ext cx="4076033" cy="1845863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2953386"/>
            <a:ext cx="4114287" cy="1845863"/>
          </a:xfrm>
        </p:spPr>
        <p:txBody>
          <a:bodyPr/>
          <a:lstStyle>
            <a:lvl1pPr>
              <a:defRPr sz="1600"/>
            </a:lvl1pPr>
            <a:lvl2pPr>
              <a:defRPr sz="1400">
                <a:solidFill>
                  <a:srgbClr val="0070C0"/>
                </a:solidFill>
              </a:defRPr>
            </a:lvl2pPr>
            <a:lvl3pPr>
              <a:defRPr sz="1400">
                <a:solidFill>
                  <a:srgbClr val="0070C0"/>
                </a:solidFill>
              </a:defRPr>
            </a:lvl3pPr>
            <a:lvl4pPr>
              <a:defRPr sz="1200">
                <a:solidFill>
                  <a:srgbClr val="0070C0"/>
                </a:solidFill>
              </a:defRPr>
            </a:lvl4pPr>
            <a:lvl5pPr>
              <a:defRPr sz="11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7" y="1011534"/>
            <a:ext cx="8309593" cy="375818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848"/>
            <a:ext cx="8305800" cy="742950"/>
          </a:xfrm>
        </p:spPr>
        <p:txBody>
          <a:bodyPr/>
          <a:lstStyle>
            <a:lvl1pPr>
              <a:defRPr sz="21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7" y="3600451"/>
            <a:ext cx="6685089" cy="425054"/>
          </a:xfrm>
        </p:spPr>
        <p:txBody>
          <a:bodyPr anchor="ctr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459581"/>
            <a:ext cx="6685089" cy="30861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7" y="4025506"/>
            <a:ext cx="6685089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4914900"/>
            <a:ext cx="2893856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4309315"/>
            <a:ext cx="1610832" cy="2286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46399"/>
            <a:ext cx="7239000" cy="814530"/>
          </a:xfrm>
        </p:spPr>
        <p:txBody>
          <a:bodyPr anchor="t"/>
          <a:lstStyle>
            <a:lvl1pPr marL="0" indent="0" algn="ctr">
              <a:buFontTx/>
              <a:buNone/>
              <a:defRPr sz="1400" b="0" i="0" spc="75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732169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491946"/>
            <a:ext cx="2035968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402940" indent="0" algn="ctr">
              <a:buNone/>
              <a:defRPr sz="1800"/>
            </a:lvl2pPr>
            <a:lvl3pPr marL="805879" indent="0" algn="ctr">
              <a:buNone/>
              <a:defRPr sz="1600"/>
            </a:lvl3pPr>
            <a:lvl4pPr marL="1208819" indent="0" algn="ctr">
              <a:buNone/>
              <a:defRPr sz="1400"/>
            </a:lvl4pPr>
            <a:lvl5pPr marL="1611758" indent="0" algn="ctr">
              <a:buNone/>
              <a:defRPr sz="1400"/>
            </a:lvl5pPr>
            <a:lvl6pPr marL="2014698" indent="0" algn="ctr">
              <a:buNone/>
              <a:defRPr sz="1400"/>
            </a:lvl6pPr>
            <a:lvl7pPr marL="2417637" indent="0" algn="ctr">
              <a:buNone/>
              <a:defRPr sz="1400"/>
            </a:lvl7pPr>
            <a:lvl8pPr marL="2820577" indent="0" algn="ctr">
              <a:buNone/>
              <a:defRPr sz="1400"/>
            </a:lvl8pPr>
            <a:lvl9pPr marL="3223516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5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2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2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5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88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1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4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7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20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23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8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3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940" indent="0">
              <a:buNone/>
              <a:defRPr sz="1800" b="1"/>
            </a:lvl2pPr>
            <a:lvl3pPr marL="805879" indent="0">
              <a:buNone/>
              <a:defRPr sz="1600" b="1"/>
            </a:lvl3pPr>
            <a:lvl4pPr marL="1208819" indent="0">
              <a:buNone/>
              <a:defRPr sz="1400" b="1"/>
            </a:lvl4pPr>
            <a:lvl5pPr marL="1611758" indent="0">
              <a:buNone/>
              <a:defRPr sz="1400" b="1"/>
            </a:lvl5pPr>
            <a:lvl6pPr marL="2014698" indent="0">
              <a:buNone/>
              <a:defRPr sz="1400" b="1"/>
            </a:lvl6pPr>
            <a:lvl7pPr marL="2417637" indent="0">
              <a:buNone/>
              <a:defRPr sz="1400" b="1"/>
            </a:lvl7pPr>
            <a:lvl8pPr marL="2820577" indent="0">
              <a:buNone/>
              <a:defRPr sz="1400" b="1"/>
            </a:lvl8pPr>
            <a:lvl9pPr marL="322351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940" indent="0">
              <a:buNone/>
              <a:defRPr sz="1800" b="1"/>
            </a:lvl2pPr>
            <a:lvl3pPr marL="805879" indent="0">
              <a:buNone/>
              <a:defRPr sz="1600" b="1"/>
            </a:lvl3pPr>
            <a:lvl4pPr marL="1208819" indent="0">
              <a:buNone/>
              <a:defRPr sz="1400" b="1"/>
            </a:lvl4pPr>
            <a:lvl5pPr marL="1611758" indent="0">
              <a:buNone/>
              <a:defRPr sz="1400" b="1"/>
            </a:lvl5pPr>
            <a:lvl6pPr marL="2014698" indent="0">
              <a:buNone/>
              <a:defRPr sz="1400" b="1"/>
            </a:lvl6pPr>
            <a:lvl7pPr marL="2417637" indent="0">
              <a:buNone/>
              <a:defRPr sz="1400" b="1"/>
            </a:lvl7pPr>
            <a:lvl8pPr marL="2820577" indent="0">
              <a:buNone/>
              <a:defRPr sz="1400" b="1"/>
            </a:lvl8pPr>
            <a:lvl9pPr marL="322351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3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5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9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2940" indent="0">
              <a:buNone/>
              <a:defRPr sz="1200"/>
            </a:lvl2pPr>
            <a:lvl3pPr marL="805879" indent="0">
              <a:buNone/>
              <a:defRPr sz="1100"/>
            </a:lvl3pPr>
            <a:lvl4pPr marL="1208819" indent="0">
              <a:buNone/>
              <a:defRPr sz="900"/>
            </a:lvl4pPr>
            <a:lvl5pPr marL="1611758" indent="0">
              <a:buNone/>
              <a:defRPr sz="900"/>
            </a:lvl5pPr>
            <a:lvl6pPr marL="2014698" indent="0">
              <a:buNone/>
              <a:defRPr sz="900"/>
            </a:lvl6pPr>
            <a:lvl7pPr marL="2417637" indent="0">
              <a:buNone/>
              <a:defRPr sz="900"/>
            </a:lvl7pPr>
            <a:lvl8pPr marL="2820577" indent="0">
              <a:buNone/>
              <a:defRPr sz="900"/>
            </a:lvl8pPr>
            <a:lvl9pPr marL="32235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4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940" indent="0">
              <a:buNone/>
              <a:defRPr sz="2500"/>
            </a:lvl2pPr>
            <a:lvl3pPr marL="805879" indent="0">
              <a:buNone/>
              <a:defRPr sz="2100"/>
            </a:lvl3pPr>
            <a:lvl4pPr marL="1208819" indent="0">
              <a:buNone/>
              <a:defRPr sz="1800"/>
            </a:lvl4pPr>
            <a:lvl5pPr marL="1611758" indent="0">
              <a:buNone/>
              <a:defRPr sz="1800"/>
            </a:lvl5pPr>
            <a:lvl6pPr marL="2014698" indent="0">
              <a:buNone/>
              <a:defRPr sz="1800"/>
            </a:lvl6pPr>
            <a:lvl7pPr marL="2417637" indent="0">
              <a:buNone/>
              <a:defRPr sz="1800"/>
            </a:lvl7pPr>
            <a:lvl8pPr marL="2820577" indent="0">
              <a:buNone/>
              <a:defRPr sz="1800"/>
            </a:lvl8pPr>
            <a:lvl9pPr marL="3223516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2940" indent="0">
              <a:buNone/>
              <a:defRPr sz="1200"/>
            </a:lvl2pPr>
            <a:lvl3pPr marL="805879" indent="0">
              <a:buNone/>
              <a:defRPr sz="1100"/>
            </a:lvl3pPr>
            <a:lvl4pPr marL="1208819" indent="0">
              <a:buNone/>
              <a:defRPr sz="900"/>
            </a:lvl4pPr>
            <a:lvl5pPr marL="1611758" indent="0">
              <a:buNone/>
              <a:defRPr sz="900"/>
            </a:lvl5pPr>
            <a:lvl6pPr marL="2014698" indent="0">
              <a:buNone/>
              <a:defRPr sz="900"/>
            </a:lvl6pPr>
            <a:lvl7pPr marL="2417637" indent="0">
              <a:buNone/>
              <a:defRPr sz="900"/>
            </a:lvl7pPr>
            <a:lvl8pPr marL="2820577" indent="0">
              <a:buNone/>
              <a:defRPr sz="900"/>
            </a:lvl8pPr>
            <a:lvl9pPr marL="32235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0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165454" y="164953"/>
            <a:ext cx="816051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5" y="4528747"/>
            <a:ext cx="4141646" cy="34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5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165454" y="164953"/>
            <a:ext cx="816051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5" y="4528747"/>
            <a:ext cx="4141646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165456" y="164955"/>
            <a:ext cx="81605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6" y="4528747"/>
            <a:ext cx="4141320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001728" y="-1998772"/>
            <a:ext cx="51435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5" y="4528747"/>
            <a:ext cx="4141646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001728" y="-1998772"/>
            <a:ext cx="5143500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441094"/>
            <a:ext cx="7239000" cy="1536405"/>
          </a:xfrm>
        </p:spPr>
        <p:txBody>
          <a:bodyPr anchor="ctr"/>
          <a:lstStyle>
            <a:lvl1pPr algn="ctr">
              <a:spcAft>
                <a:spcPts val="0"/>
              </a:spcAft>
              <a:defRPr sz="16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6" y="4528747"/>
            <a:ext cx="4141320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001728" y="-1998771"/>
            <a:ext cx="51435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165454" y="164953"/>
            <a:ext cx="816051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3"/>
            <a:ext cx="9144000" cy="432744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5" y="4528747"/>
            <a:ext cx="4141646" cy="3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863864"/>
            <a:ext cx="9144000" cy="300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749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2" y="110465"/>
            <a:ext cx="8315201" cy="742950"/>
          </a:xfrm>
        </p:spPr>
        <p:txBody>
          <a:bodyPr anchor="ctr"/>
          <a:lstStyle>
            <a:lvl1pPr>
              <a:defRPr sz="21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018916"/>
            <a:ext cx="8315202" cy="3750796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4914900"/>
            <a:ext cx="1995258" cy="2286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70" y="4914900"/>
            <a:ext cx="4927869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4373454" y="372954"/>
            <a:ext cx="40005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FFCC00"/>
                </a:solidFill>
              </a:rPr>
              <a:t> </a:t>
            </a:r>
            <a:endParaRPr lang="en-US" sz="1500" dirty="0">
              <a:solidFill>
                <a:srgbClr val="FFCC00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146773" y="-4143816"/>
            <a:ext cx="853413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0463"/>
            <a:ext cx="8305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6304"/>
            <a:ext cx="8305800" cy="37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4914900"/>
            <a:ext cx="29135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600" b="1" i="0" u="none" kern="1500" cap="all" spc="112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49149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600" b="1" i="0" u="none" kern="1500" cap="all" spc="1125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49149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700" b="1" i="0" u="none" cap="all">
                <a:solidFill>
                  <a:srgbClr val="003264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853413"/>
            <a:ext cx="7765143" cy="11932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80638" y="542729"/>
            <a:ext cx="58341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8" r:id="rId2"/>
    <p:sldLayoutId id="2147483796" r:id="rId3"/>
    <p:sldLayoutId id="2147483745" r:id="rId4"/>
    <p:sldLayoutId id="2147483774" r:id="rId5"/>
    <p:sldLayoutId id="2147483771" r:id="rId6"/>
    <p:sldLayoutId id="2147483798" r:id="rId7"/>
    <p:sldLayoutId id="2147483770" r:id="rId8"/>
    <p:sldLayoutId id="2147483740" r:id="rId9"/>
    <p:sldLayoutId id="2147483763" r:id="rId10"/>
    <p:sldLayoutId id="2147483742" r:id="rId11"/>
    <p:sldLayoutId id="2147483752" r:id="rId12"/>
    <p:sldLayoutId id="2147483750" r:id="rId13"/>
    <p:sldLayoutId id="2147483751" r:id="rId14"/>
    <p:sldLayoutId id="214748374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1600">
          <a:solidFill>
            <a:srgbClr val="003264"/>
          </a:solidFill>
          <a:latin typeface="Arial"/>
          <a:ea typeface="+mn-ea"/>
          <a:cs typeface="Arial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003264"/>
          </a:solidFill>
          <a:latin typeface="Arial"/>
          <a:cs typeface="Arial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buChar char="•"/>
        <a:defRPr sz="1400" i="0">
          <a:solidFill>
            <a:srgbClr val="003264"/>
          </a:solidFill>
          <a:latin typeface="Arial"/>
          <a:cs typeface="Arial"/>
        </a:defRPr>
      </a:lvl3pPr>
      <a:lvl4pPr marL="1200060" indent="-171438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3264"/>
          </a:solidFill>
          <a:latin typeface="Arial"/>
          <a:cs typeface="Arial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3264"/>
          </a:solidFill>
          <a:latin typeface="Arial"/>
          <a:cs typeface="Arial"/>
        </a:defRPr>
      </a:lvl5pPr>
      <a:lvl6pPr marL="1885809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6pPr>
      <a:lvl7pPr marL="2228684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7pPr>
      <a:lvl8pPr marL="2571558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8pPr>
      <a:lvl9pPr marL="2914433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70497" y="372955"/>
            <a:ext cx="40005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146773" y="-4143816"/>
            <a:ext cx="853413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15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0463"/>
            <a:ext cx="8305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6304"/>
            <a:ext cx="8305800" cy="37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4914900"/>
            <a:ext cx="29135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600" b="1" i="0" u="none" kern="1500" cap="all" spc="1125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49149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600" b="1" i="0" u="none" kern="1500" cap="all" spc="112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49149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7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853413"/>
            <a:ext cx="7765143" cy="11932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80638" y="542729"/>
            <a:ext cx="58341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57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2" r:id="rId3"/>
    <p:sldLayoutId id="2147483797" r:id="rId4"/>
    <p:sldLayoutId id="2147483784" r:id="rId5"/>
    <p:sldLayoutId id="2147483785" r:id="rId6"/>
    <p:sldLayoutId id="2147483799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 cap="all">
          <a:solidFill>
            <a:schemeClr val="tx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Calibri" pitchFamily="34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3D7C"/>
          </a:solidFill>
          <a:latin typeface="Arial" charset="0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1600">
          <a:solidFill>
            <a:srgbClr val="003264"/>
          </a:solidFill>
          <a:latin typeface="Arial"/>
          <a:ea typeface="+mn-ea"/>
          <a:cs typeface="Arial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003264"/>
          </a:solidFill>
          <a:latin typeface="Arial"/>
          <a:cs typeface="Arial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buChar char="•"/>
        <a:defRPr sz="1400" i="0">
          <a:solidFill>
            <a:srgbClr val="003264"/>
          </a:solidFill>
          <a:latin typeface="Arial"/>
          <a:cs typeface="Arial"/>
        </a:defRPr>
      </a:lvl3pPr>
      <a:lvl4pPr marL="1200060" indent="-171438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3264"/>
          </a:solidFill>
          <a:latin typeface="Arial"/>
          <a:cs typeface="Arial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3264"/>
          </a:solidFill>
          <a:latin typeface="Arial"/>
          <a:cs typeface="Arial"/>
        </a:defRPr>
      </a:lvl5pPr>
      <a:lvl6pPr marL="1885809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6pPr>
      <a:lvl7pPr marL="2228684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7pPr>
      <a:lvl8pPr marL="2571558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8pPr>
      <a:lvl9pPr marL="2914433" indent="-171438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3262" tIns="36631" rIns="73262" bIns="366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73262" tIns="36631" rIns="73262" bIns="366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73262" tIns="36631" rIns="73262" bIns="3663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2617" fontAlgn="auto">
              <a:spcBef>
                <a:spcPts val="0"/>
              </a:spcBef>
              <a:spcAft>
                <a:spcPts val="0"/>
              </a:spcAft>
            </a:pPr>
            <a:fld id="{1B2A9AF2-6B25-4A1B-9505-18C1C04305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32617" fontAlgn="auto">
                <a:spcBef>
                  <a:spcPts val="0"/>
                </a:spcBef>
                <a:spcAft>
                  <a:spcPts val="0"/>
                </a:spcAft>
              </a:pPr>
              <a:t>5/4/2018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73262" tIns="36631" rIns="73262" bIns="3663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261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73262" tIns="36631" rIns="73262" bIns="3663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2617" fontAlgn="auto">
              <a:spcBef>
                <a:spcPts val="0"/>
              </a:spcBef>
              <a:spcAft>
                <a:spcPts val="0"/>
              </a:spcAft>
            </a:pPr>
            <a:fld id="{0AECAAD6-CDF2-4711-8475-1E3CF0F5E7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326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0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805879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470" indent="-201470" algn="l" defTabSz="80587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4409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49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10288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228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6167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9107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046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986" indent="-201470" algn="l" defTabSz="805879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940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879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819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758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698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637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577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3516" algn="l" defTabSz="8058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au.edu/CEFNS/Forms/Centers-MPCE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nau.edu/CEFNS/Forms/Centers-CP-CESU/" TargetMode="External"/><Relationship Id="rId5" Type="http://schemas.openxmlformats.org/officeDocument/2006/relationships/hyperlink" Target="http://nau.edu/CEFNS/Forms/Centers-LCI/" TargetMode="External"/><Relationship Id="rId4" Type="http://schemas.openxmlformats.org/officeDocument/2006/relationships/hyperlink" Target="http://nau.edu/CEFNS/Forms/Centers-EcoS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u.edu/CEFNS/Forms/Centers-MPCE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nau.edu/CEFNS/Forms/Centers-CP-CESU/" TargetMode="External"/><Relationship Id="rId5" Type="http://schemas.openxmlformats.org/officeDocument/2006/relationships/hyperlink" Target="http://nau.edu/CEFNS/Forms/Centers-LCI/" TargetMode="External"/><Relationship Id="rId4" Type="http://schemas.openxmlformats.org/officeDocument/2006/relationships/hyperlink" Target="http://nau.edu/CEFNS/Forms/Centers-EcoS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iEp7ShruzaAhWDKGMKHdtqAT0QjRx6BAgBEAU&amp;url=https%3A%2F%2Fwww.pinterest.com%2Fpin%2F439875088577222948%2F&amp;psig=AOvVaw0ag9GLgbhlTNOHiTHkHFhf&amp;ust=1525533709510559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431569"/>
            <a:ext cx="7239000" cy="1536405"/>
          </a:xfrm>
        </p:spPr>
        <p:txBody>
          <a:bodyPr/>
          <a:lstStyle/>
          <a:p>
            <a:r>
              <a:rPr lang="en-US" sz="3200" cap="none" dirty="0"/>
              <a:t>College of Engineering, Forestry &amp; Natural Sciences</a:t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>
                <a:solidFill>
                  <a:srgbClr val="FF0000"/>
                </a:solidFill>
              </a:rPr>
              <a:t/>
            </a:r>
            <a:br>
              <a:rPr lang="en-US" sz="3200" cap="none" dirty="0">
                <a:solidFill>
                  <a:srgbClr val="FF0000"/>
                </a:solidFill>
              </a:rPr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000" cap="none" dirty="0" smtClean="0"/>
              <a:t>Spring 2018 </a:t>
            </a:r>
            <a:r>
              <a:rPr lang="en-US" sz="3000" cap="none" dirty="0"/>
              <a:t>College Meeting</a:t>
            </a:r>
            <a:br>
              <a:rPr lang="en-US" sz="3000" cap="none" dirty="0"/>
            </a:br>
            <a:r>
              <a:rPr lang="en-US" sz="3000" cap="none" dirty="0" smtClean="0"/>
              <a:t>May 4, 2018</a:t>
            </a:r>
            <a:endParaRPr lang="en-US" sz="3000" dirty="0"/>
          </a:p>
        </p:txBody>
      </p:sp>
      <p:pic>
        <p:nvPicPr>
          <p:cNvPr id="6" name="Picture 5" descr="H:\Documents\College Meetings\working_in_class_err2317_27552045466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10" y="1329055"/>
            <a:ext cx="2765380" cy="17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Documents\College Meetings\04-engineering_10062014_29325755404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87" y="1033153"/>
            <a:ext cx="1448790" cy="239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:\Documents\College Meetings\Cline_Library_25519010584_c1f6233004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0" y="1033153"/>
            <a:ext cx="1504820" cy="234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9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Origin of CEFNS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3398" y="1338290"/>
            <a:ext cx="687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Formed in March 2008 when Forestry was merged with the</a:t>
            </a:r>
          </a:p>
          <a:p>
            <a:pPr algn="ctr"/>
            <a:r>
              <a:rPr lang="en-US" dirty="0" smtClean="0"/>
              <a:t>College of Engineering &amp; Natural </a:t>
            </a:r>
            <a:r>
              <a:rPr lang="en-US" dirty="0" smtClean="0"/>
              <a:t>Sciences (CENS).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50817" y="2347000"/>
            <a:ext cx="3139292" cy="156638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CEFNS AY09/10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Faculty &amp; Staff = 196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Student </a:t>
            </a:r>
            <a:r>
              <a:rPr lang="en-US" sz="1400" dirty="0" smtClean="0"/>
              <a:t>majors </a:t>
            </a:r>
            <a:r>
              <a:rPr lang="en-US" sz="1400" dirty="0" smtClean="0"/>
              <a:t>= 4530 (Fall ‘09)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SCH’s = 122,774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Degrees Awarded = 590 (CY’09)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Ph.D. Programs = 2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71555" y="2352126"/>
            <a:ext cx="3139292" cy="156638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CEFNS AY17/18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Faculty &amp; Staff = 304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Student majors = 7,788 (Fall ‘17)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SCH’s = 202,236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Degrees Awarded = 1201 (CY’17)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Ph.D. Programs = 6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CEFNS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2792" y="1352097"/>
            <a:ext cx="7098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Implementation Task Force submitted </a:t>
            </a:r>
          </a:p>
          <a:p>
            <a:pPr algn="ctr"/>
            <a:r>
              <a:rPr lang="en-US" sz="3200" dirty="0"/>
              <a:t>i</a:t>
            </a:r>
            <a:r>
              <a:rPr lang="en-US" sz="3200" dirty="0" smtClean="0"/>
              <a:t>ts report on May 1, 2018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46650" y="2939143"/>
            <a:ext cx="5850701" cy="105560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/>
              <a:t>Two new colleges will be formed on July 1, 2018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23654" y="2456768"/>
            <a:ext cx="4696691" cy="173664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CEFNS representation . . 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i="1" dirty="0" smtClean="0"/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Diane Stearns, Chair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Cornel Ciocanel		Paul Gremillion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Diana Elder		Gabe Montaño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Paul Flikkema		Jason Wilder</a:t>
            </a:r>
          </a:p>
        </p:txBody>
      </p:sp>
    </p:spTree>
    <p:extLst>
      <p:ext uri="{BB962C8B-B14F-4D97-AF65-F5344CB8AC3E}">
        <p14:creationId xmlns:p14="http://schemas.microsoft.com/office/powerpoint/2010/main" val="11979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Formation of two colleges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44006" y="1152152"/>
            <a:ext cx="695895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Some key recommendations . . 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Current staff in sciences and Dean’s Office stay with</a:t>
            </a:r>
          </a:p>
          <a:p>
            <a:pPr lvl="1"/>
            <a:r>
              <a:rPr lang="en-US" i="1" dirty="0" smtClean="0"/>
              <a:t>	the Science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Current staff in engineering units move to the</a:t>
            </a:r>
          </a:p>
          <a:p>
            <a:r>
              <a:rPr lang="en-US" i="1" dirty="0" smtClean="0"/>
              <a:t>	Engineering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One research center </a:t>
            </a:r>
            <a:r>
              <a:rPr lang="en-US" i="1" dirty="0" smtClean="0"/>
              <a:t>moves </a:t>
            </a:r>
            <a:r>
              <a:rPr lang="en-US" i="1" dirty="0" smtClean="0"/>
              <a:t>to the Engineering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Advising remains centralized (current state)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Engineering College </a:t>
            </a:r>
            <a:r>
              <a:rPr lang="en-US" i="1" dirty="0" smtClean="0"/>
              <a:t>supports </a:t>
            </a:r>
            <a:r>
              <a:rPr lang="en-US" i="1" dirty="0" smtClean="0"/>
              <a:t>the shared services model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CEFNS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32336" y="1615289"/>
            <a:ext cx="2879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/>
              <a:t>The present . . 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1875" y="772281"/>
            <a:ext cx="859118" cy="3835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Biological Sciences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Jason Wilder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9606" y="768220"/>
            <a:ext cx="819507" cy="38497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CECMEE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Chair: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Paul Gremillion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37719" y="772280"/>
            <a:ext cx="788920" cy="3907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CSTL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Director: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Max Dass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79269" y="772281"/>
            <a:ext cx="840155" cy="3835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Chem/Biochem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Interim Chair: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Marin Robinson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76873" y="677023"/>
            <a:ext cx="6453284" cy="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2599346" y="685927"/>
            <a:ext cx="1" cy="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104964" y="764712"/>
            <a:ext cx="850389" cy="3867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Mech </a:t>
            </a:r>
            <a:r>
              <a:rPr lang="en-US" sz="600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Eng</a:t>
            </a: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600" u="sng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</a:t>
            </a: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Tester</a:t>
            </a:r>
          </a:p>
        </p:txBody>
      </p:sp>
      <p:cxnSp>
        <p:nvCxnSpPr>
          <p:cNvPr id="22" name="Straight Connector 21"/>
          <p:cNvCxnSpPr>
            <a:stCxn id="9" idx="0"/>
          </p:cNvCxnSpPr>
          <p:nvPr/>
        </p:nvCxnSpPr>
        <p:spPr>
          <a:xfrm flipV="1">
            <a:off x="4132179" y="677024"/>
            <a:ext cx="0" cy="9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0"/>
          </p:cNvCxnSpPr>
          <p:nvPr/>
        </p:nvCxnSpPr>
        <p:spPr>
          <a:xfrm flipV="1">
            <a:off x="5809359" y="680215"/>
            <a:ext cx="0" cy="88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2599344" y="450530"/>
            <a:ext cx="3801802" cy="2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021" tIns="41511" rIns="83021" bIns="415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30191" eaLnBrk="0" hangingPunct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DEPARTMENTS ORGANIZATIONAL CHART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284053" y="1225536"/>
            <a:ext cx="792820" cy="2445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Jill Christensen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137967" y="1227057"/>
            <a:ext cx="746821" cy="2349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Mgr, Sr.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Kamala Masihlal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196892" y="1515185"/>
            <a:ext cx="961430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Lois Neff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Judith Irons</a:t>
            </a: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1983362" y="1501921"/>
            <a:ext cx="1231966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Anita Burns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Jeannette Thompson</a:t>
            </a: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3590631" y="1499354"/>
            <a:ext cx="1083096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Lillie Giffen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Aspen Garcia</a:t>
            </a: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3590631" y="1207365"/>
            <a:ext cx="1083096" cy="2368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Lisa Cantor Ganey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76874" y="680398"/>
            <a:ext cx="1" cy="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" idx="2"/>
            <a:endCxn id="99" idx="0"/>
          </p:cNvCxnSpPr>
          <p:nvPr/>
        </p:nvCxnSpPr>
        <p:spPr>
          <a:xfrm>
            <a:off x="4132179" y="1163000"/>
            <a:ext cx="0" cy="44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99" idx="2"/>
            <a:endCxn id="97" idx="0"/>
          </p:cNvCxnSpPr>
          <p:nvPr/>
        </p:nvCxnSpPr>
        <p:spPr>
          <a:xfrm>
            <a:off x="4132179" y="1444245"/>
            <a:ext cx="0" cy="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" idx="2"/>
            <a:endCxn id="96" idx="0"/>
          </p:cNvCxnSpPr>
          <p:nvPr/>
        </p:nvCxnSpPr>
        <p:spPr>
          <a:xfrm>
            <a:off x="2599345" y="1155875"/>
            <a:ext cx="0" cy="34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677607" y="1176328"/>
            <a:ext cx="829829" cy="8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75" idx="0"/>
            <a:endCxn id="75" idx="0"/>
          </p:cNvCxnSpPr>
          <p:nvPr/>
        </p:nvCxnSpPr>
        <p:spPr>
          <a:xfrm>
            <a:off x="1511376" y="12270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75" idx="0"/>
            <a:endCxn id="75" idx="0"/>
          </p:cNvCxnSpPr>
          <p:nvPr/>
        </p:nvCxnSpPr>
        <p:spPr>
          <a:xfrm>
            <a:off x="1511376" y="12270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65" idx="2"/>
            <a:endCxn id="90" idx="0"/>
          </p:cNvCxnSpPr>
          <p:nvPr/>
        </p:nvCxnSpPr>
        <p:spPr>
          <a:xfrm flipH="1">
            <a:off x="677609" y="1470117"/>
            <a:ext cx="2855" cy="45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endCxn id="65" idx="0"/>
          </p:cNvCxnSpPr>
          <p:nvPr/>
        </p:nvCxnSpPr>
        <p:spPr>
          <a:xfrm>
            <a:off x="680463" y="1173380"/>
            <a:ext cx="0" cy="5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endCxn id="75" idx="0"/>
          </p:cNvCxnSpPr>
          <p:nvPr/>
        </p:nvCxnSpPr>
        <p:spPr>
          <a:xfrm>
            <a:off x="1507436" y="1180468"/>
            <a:ext cx="3940" cy="46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H="1" flipV="1">
            <a:off x="1117975" y="1887299"/>
            <a:ext cx="6391398" cy="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21" idx="0"/>
          </p:cNvCxnSpPr>
          <p:nvPr/>
        </p:nvCxnSpPr>
        <p:spPr>
          <a:xfrm>
            <a:off x="7530157" y="674710"/>
            <a:ext cx="0" cy="90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6427" y="1886426"/>
            <a:ext cx="1085069" cy="1176717"/>
            <a:chOff x="2363758" y="2851221"/>
            <a:chExt cx="1193575" cy="1778152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1711" y="2994326"/>
              <a:ext cx="924170" cy="7460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Forestry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Executive Director</a:t>
              </a: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: 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James Allen</a:t>
              </a:r>
            </a:p>
          </p:txBody>
        </p:sp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2365927" y="3838390"/>
              <a:ext cx="1191406" cy="3579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Business Manager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Kristine Bellmore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Text Box 2"/>
            <p:cNvSpPr txBox="1">
              <a:spLocks noChangeArrowheads="1"/>
            </p:cNvSpPr>
            <p:nvPr/>
          </p:nvSpPr>
          <p:spPr bwMode="auto">
            <a:xfrm>
              <a:off x="2363758" y="4317993"/>
              <a:ext cx="1191406" cy="3113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Assoc: Karen Blalock</a:t>
              </a:r>
            </a:p>
          </p:txBody>
        </p:sp>
        <p:cxnSp>
          <p:nvCxnSpPr>
            <p:cNvPr id="241" name="Straight Connector 240"/>
            <p:cNvCxnSpPr>
              <a:stCxn id="8" idx="2"/>
              <a:endCxn id="114" idx="0"/>
            </p:cNvCxnSpPr>
            <p:nvPr/>
          </p:nvCxnSpPr>
          <p:spPr>
            <a:xfrm flipH="1">
              <a:off x="2961631" y="3740404"/>
              <a:ext cx="2166" cy="97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114" idx="2"/>
              <a:endCxn id="115" idx="0"/>
            </p:cNvCxnSpPr>
            <p:nvPr/>
          </p:nvCxnSpPr>
          <p:spPr>
            <a:xfrm flipH="1">
              <a:off x="2959461" y="4196343"/>
              <a:ext cx="2169" cy="121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8" idx="0"/>
            </p:cNvCxnSpPr>
            <p:nvPr/>
          </p:nvCxnSpPr>
          <p:spPr>
            <a:xfrm flipH="1" flipV="1">
              <a:off x="2959465" y="2851221"/>
              <a:ext cx="4332" cy="143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77741" y="1888992"/>
            <a:ext cx="1052005" cy="968603"/>
            <a:chOff x="4001604" y="2847366"/>
            <a:chExt cx="1157206" cy="1463668"/>
          </a:xfrm>
        </p:grpSpPr>
        <p:grpSp>
          <p:nvGrpSpPr>
            <p:cNvPr id="261" name="Group 260"/>
            <p:cNvGrpSpPr/>
            <p:nvPr/>
          </p:nvGrpSpPr>
          <p:grpSpPr>
            <a:xfrm>
              <a:off x="4001604" y="2994327"/>
              <a:ext cx="1157206" cy="1316707"/>
              <a:chOff x="4293150" y="2994327"/>
              <a:chExt cx="1157206" cy="1316707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4409668" y="2994327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Math &amp; Stats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Chair: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Terry Crites</a:t>
                </a:r>
              </a:p>
            </p:txBody>
          </p:sp>
          <p:sp>
            <p:nvSpPr>
              <p:cNvPr id="116" name="Text Box 2"/>
              <p:cNvSpPr txBox="1">
                <a:spLocks noChangeArrowheads="1"/>
              </p:cNvSpPr>
              <p:nvPr/>
            </p:nvSpPr>
            <p:spPr bwMode="auto">
              <a:xfrm>
                <a:off x="4293150" y="3920183"/>
                <a:ext cx="1157206" cy="3908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Bea Gallegos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Melinda Miller</a:t>
                </a:r>
              </a:p>
            </p:txBody>
          </p:sp>
          <p:cxnSp>
            <p:nvCxnSpPr>
              <p:cNvPr id="251" name="Straight Connector 250"/>
              <p:cNvCxnSpPr>
                <a:stCxn id="7" idx="2"/>
                <a:endCxn id="116" idx="0"/>
              </p:cNvCxnSpPr>
              <p:nvPr/>
            </p:nvCxnSpPr>
            <p:spPr>
              <a:xfrm>
                <a:off x="4871752" y="3573982"/>
                <a:ext cx="1" cy="346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>
              <a:stCxn id="7" idx="0"/>
            </p:cNvCxnSpPr>
            <p:nvPr/>
          </p:nvCxnSpPr>
          <p:spPr>
            <a:xfrm flipV="1">
              <a:off x="4580207" y="2847366"/>
              <a:ext cx="0" cy="146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55749" y="1886427"/>
            <a:ext cx="1137834" cy="1033424"/>
            <a:chOff x="5822043" y="2851221"/>
            <a:chExt cx="1251617" cy="1561619"/>
          </a:xfrm>
        </p:grpSpPr>
        <p:grpSp>
          <p:nvGrpSpPr>
            <p:cNvPr id="262" name="Group 261"/>
            <p:cNvGrpSpPr/>
            <p:nvPr/>
          </p:nvGrpSpPr>
          <p:grpSpPr>
            <a:xfrm>
              <a:off x="5822043" y="2989576"/>
              <a:ext cx="1251617" cy="1423264"/>
              <a:chOff x="6042208" y="2994328"/>
              <a:chExt cx="1251617" cy="1423264"/>
            </a:xfrm>
          </p:grpSpPr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6205932" y="2994328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Physics &amp; </a:t>
                </a:r>
                <a:r>
                  <a:rPr lang="en-US" sz="600" u="sng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Astron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Chair: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Nadine Barlow</a:t>
                </a:r>
              </a:p>
            </p:txBody>
          </p:sp>
          <p:sp>
            <p:nvSpPr>
              <p:cNvPr id="117" name="Text Box 2"/>
              <p:cNvSpPr txBox="1">
                <a:spLocks noChangeArrowheads="1"/>
              </p:cNvSpPr>
              <p:nvPr/>
            </p:nvSpPr>
            <p:spPr bwMode="auto">
              <a:xfrm>
                <a:off x="6072314" y="3651678"/>
                <a:ext cx="1191406" cy="3579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Jamie Housholder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18" name="Text Box 2"/>
              <p:cNvSpPr txBox="1">
                <a:spLocks noChangeArrowheads="1"/>
              </p:cNvSpPr>
              <p:nvPr/>
            </p:nvSpPr>
            <p:spPr bwMode="auto">
              <a:xfrm>
                <a:off x="6042208" y="4106213"/>
                <a:ext cx="1251617" cy="31137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Judene McLane</a:t>
                </a:r>
              </a:p>
            </p:txBody>
          </p:sp>
          <p:cxnSp>
            <p:nvCxnSpPr>
              <p:cNvPr id="253" name="Straight Connector 252"/>
              <p:cNvCxnSpPr>
                <a:stCxn id="6" idx="2"/>
                <a:endCxn id="117" idx="0"/>
              </p:cNvCxnSpPr>
              <p:nvPr/>
            </p:nvCxnSpPr>
            <p:spPr>
              <a:xfrm>
                <a:off x="6668017" y="3573983"/>
                <a:ext cx="0" cy="776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117" idx="2"/>
                <a:endCxn id="118" idx="0"/>
              </p:cNvCxnSpPr>
              <p:nvPr/>
            </p:nvCxnSpPr>
            <p:spPr>
              <a:xfrm>
                <a:off x="6668017" y="4009630"/>
                <a:ext cx="0" cy="96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1" name="Straight Connector 270"/>
            <p:cNvCxnSpPr>
              <a:stCxn id="6" idx="0"/>
            </p:cNvCxnSpPr>
            <p:nvPr/>
          </p:nvCxnSpPr>
          <p:spPr>
            <a:xfrm flipH="1" flipV="1">
              <a:off x="6447851" y="2851221"/>
              <a:ext cx="1" cy="138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01081" y="1886520"/>
            <a:ext cx="1183277" cy="1094186"/>
            <a:chOff x="7613109" y="2843512"/>
            <a:chExt cx="1301605" cy="1653437"/>
          </a:xfrm>
        </p:grpSpPr>
        <p:grpSp>
          <p:nvGrpSpPr>
            <p:cNvPr id="263" name="Group 262"/>
            <p:cNvGrpSpPr/>
            <p:nvPr/>
          </p:nvGrpSpPr>
          <p:grpSpPr>
            <a:xfrm>
              <a:off x="7613109" y="2979366"/>
              <a:ext cx="1301605" cy="1517583"/>
              <a:chOff x="7675832" y="2979481"/>
              <a:chExt cx="1301605" cy="1517583"/>
            </a:xfrm>
          </p:grpSpPr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7864550" y="2979481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SESES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Director: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Nancy Johnson</a:t>
                </a:r>
              </a:p>
            </p:txBody>
          </p:sp>
          <p:sp>
            <p:nvSpPr>
              <p:cNvPr id="119" name="Text Box 2"/>
              <p:cNvSpPr txBox="1">
                <a:spLocks noChangeArrowheads="1"/>
              </p:cNvSpPr>
              <p:nvPr/>
            </p:nvSpPr>
            <p:spPr bwMode="auto">
              <a:xfrm>
                <a:off x="7730932" y="3651678"/>
                <a:ext cx="1191406" cy="3579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Manager, Sr</a:t>
                </a: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Sarah Colby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20" name="Text Box 2"/>
              <p:cNvSpPr txBox="1">
                <a:spLocks noChangeArrowheads="1"/>
              </p:cNvSpPr>
              <p:nvPr/>
            </p:nvSpPr>
            <p:spPr bwMode="auto">
              <a:xfrm>
                <a:off x="7675832" y="4106212"/>
                <a:ext cx="1301605" cy="3908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Vacant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Tracy Tiedemann</a:t>
                </a:r>
              </a:p>
            </p:txBody>
          </p:sp>
          <p:cxnSp>
            <p:nvCxnSpPr>
              <p:cNvPr id="257" name="Straight Connector 256"/>
              <p:cNvCxnSpPr>
                <a:stCxn id="5" idx="2"/>
                <a:endCxn id="119" idx="0"/>
              </p:cNvCxnSpPr>
              <p:nvPr/>
            </p:nvCxnSpPr>
            <p:spPr>
              <a:xfrm>
                <a:off x="8326635" y="3559136"/>
                <a:ext cx="0" cy="925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119" idx="2"/>
                <a:endCxn id="120" idx="0"/>
              </p:cNvCxnSpPr>
              <p:nvPr/>
            </p:nvCxnSpPr>
            <p:spPr>
              <a:xfrm>
                <a:off x="8326635" y="4009629"/>
                <a:ext cx="0" cy="96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3" name="Straight Connector 272"/>
            <p:cNvCxnSpPr>
              <a:stCxn id="5" idx="0"/>
            </p:cNvCxnSpPr>
            <p:nvPr/>
          </p:nvCxnSpPr>
          <p:spPr>
            <a:xfrm flipH="1" flipV="1">
              <a:off x="8263911" y="2843512"/>
              <a:ext cx="1" cy="135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850100" y="1883582"/>
            <a:ext cx="1318544" cy="1097123"/>
            <a:chOff x="2236263" y="2850853"/>
            <a:chExt cx="1450398" cy="1657875"/>
          </a:xfrm>
        </p:grpSpPr>
        <p:sp>
          <p:nvSpPr>
            <p:cNvPr id="131" name="Text Box 2"/>
            <p:cNvSpPr txBox="1">
              <a:spLocks noChangeArrowheads="1"/>
            </p:cNvSpPr>
            <p:nvPr/>
          </p:nvSpPr>
          <p:spPr bwMode="auto">
            <a:xfrm>
              <a:off x="2496237" y="2993959"/>
              <a:ext cx="924170" cy="5796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SICCS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latin typeface="Arial" panose="020B0604020202020204" pitchFamily="34" charset="0"/>
                  <a:ea typeface="Calibri" panose="020F0502020204030204" pitchFamily="34" charset="0"/>
                </a:rPr>
                <a:t>Director: 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latin typeface="Arial" panose="020B0604020202020204" pitchFamily="34" charset="0"/>
                  <a:ea typeface="Calibri" panose="020F0502020204030204" pitchFamily="34" charset="0"/>
                </a:rPr>
                <a:t>Paul Flikkema</a:t>
              </a:r>
            </a:p>
          </p:txBody>
        </p:sp>
        <p:sp>
          <p:nvSpPr>
            <p:cNvPr id="134" name="Text Box 2"/>
            <p:cNvSpPr txBox="1">
              <a:spLocks noChangeArrowheads="1"/>
            </p:cNvSpPr>
            <p:nvPr/>
          </p:nvSpPr>
          <p:spPr bwMode="auto">
            <a:xfrm>
              <a:off x="2236263" y="3646346"/>
              <a:ext cx="1450397" cy="3579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u="sng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Assoc. </a:t>
              </a:r>
              <a:r>
                <a:rPr lang="en-US" sz="5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Director-Business Operations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Kay McConagha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Text Box 2"/>
            <p:cNvSpPr txBox="1">
              <a:spLocks noChangeArrowheads="1"/>
            </p:cNvSpPr>
            <p:nvPr/>
          </p:nvSpPr>
          <p:spPr bwMode="auto">
            <a:xfrm>
              <a:off x="2236264" y="4105390"/>
              <a:ext cx="1450397" cy="4033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Assoc: Theresa Gustafson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</a:t>
              </a:r>
              <a:r>
                <a:rPr lang="en-US" sz="5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Asst</a:t>
              </a: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:  Vacant</a:t>
              </a:r>
            </a:p>
          </p:txBody>
        </p:sp>
        <p:cxnSp>
          <p:nvCxnSpPr>
            <p:cNvPr id="137" name="Straight Connector 136"/>
            <p:cNvCxnSpPr>
              <a:stCxn id="131" idx="2"/>
              <a:endCxn id="134" idx="0"/>
            </p:cNvCxnSpPr>
            <p:nvPr/>
          </p:nvCxnSpPr>
          <p:spPr>
            <a:xfrm>
              <a:off x="2958322" y="3573614"/>
              <a:ext cx="3140" cy="7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4" idx="2"/>
              <a:endCxn id="136" idx="0"/>
            </p:cNvCxnSpPr>
            <p:nvPr/>
          </p:nvCxnSpPr>
          <p:spPr>
            <a:xfrm>
              <a:off x="2961462" y="4004298"/>
              <a:ext cx="1" cy="101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1" idx="0"/>
            </p:cNvCxnSpPr>
            <p:nvPr/>
          </p:nvCxnSpPr>
          <p:spPr>
            <a:xfrm flipH="1" flipV="1">
              <a:off x="2953989" y="2850853"/>
              <a:ext cx="4333" cy="143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9692" y="3920710"/>
            <a:ext cx="696457" cy="308477"/>
            <a:chOff x="303191" y="6177992"/>
            <a:chExt cx="766103" cy="37855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1" name="Text Box 2"/>
            <p:cNvSpPr txBox="1">
              <a:spLocks noChangeArrowheads="1"/>
            </p:cNvSpPr>
            <p:nvPr/>
          </p:nvSpPr>
          <p:spPr bwMode="auto">
            <a:xfrm>
              <a:off x="303191" y="6307275"/>
              <a:ext cx="766103" cy="2492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Business Manager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 Megan Coe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H="1">
              <a:off x="696547" y="6177992"/>
              <a:ext cx="1523" cy="12928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/>
          <p:nvPr/>
        </p:nvCxnSpPr>
        <p:spPr>
          <a:xfrm>
            <a:off x="7892879" y="3588907"/>
            <a:ext cx="1365" cy="6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959669" y="3556949"/>
            <a:ext cx="2489" cy="8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59670" y="3555928"/>
            <a:ext cx="7345435" cy="673261"/>
            <a:chOff x="1638025" y="5359680"/>
            <a:chExt cx="8079978" cy="1017371"/>
          </a:xfrm>
        </p:grpSpPr>
        <p:grpSp>
          <p:nvGrpSpPr>
            <p:cNvPr id="147" name="Group 146"/>
            <p:cNvGrpSpPr/>
            <p:nvPr/>
          </p:nvGrpSpPr>
          <p:grpSpPr>
            <a:xfrm>
              <a:off x="8852769" y="5994724"/>
              <a:ext cx="830170" cy="382327"/>
              <a:chOff x="8926490" y="5981220"/>
              <a:chExt cx="830170" cy="382327"/>
            </a:xfrm>
          </p:grpSpPr>
          <p:sp>
            <p:nvSpPr>
              <p:cNvPr id="195" name="Text Box 2"/>
              <p:cNvSpPr txBox="1">
                <a:spLocks noChangeArrowheads="1"/>
              </p:cNvSpPr>
              <p:nvPr/>
            </p:nvSpPr>
            <p:spPr bwMode="auto">
              <a:xfrm>
                <a:off x="8926490" y="6036227"/>
                <a:ext cx="830170" cy="3273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</a:t>
                </a:r>
                <a:endPara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Brenda Campbell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6" name="Straight Connector 195"/>
              <p:cNvCxnSpPr>
                <a:stCxn id="195" idx="0"/>
                <a:endCxn id="160" idx="2"/>
              </p:cNvCxnSpPr>
              <p:nvPr/>
            </p:nvCxnSpPr>
            <p:spPr>
              <a:xfrm flipH="1" flipV="1">
                <a:off x="9339780" y="5981220"/>
                <a:ext cx="1795" cy="550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 Box 2"/>
            <p:cNvSpPr txBox="1">
              <a:spLocks noChangeArrowheads="1"/>
            </p:cNvSpPr>
            <p:nvPr/>
          </p:nvSpPr>
          <p:spPr bwMode="auto">
            <a:xfrm>
              <a:off x="8814114" y="5508657"/>
              <a:ext cx="903889" cy="48606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3"/>
                </a:rPr>
                <a:t>Merriam Powell Ctr for Environmental Research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Neill Cobb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1638025" y="5359680"/>
              <a:ext cx="7628033" cy="47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91560" y="3571772"/>
            <a:ext cx="886253" cy="715459"/>
            <a:chOff x="3632188" y="5390559"/>
            <a:chExt cx="974878" cy="1081139"/>
          </a:xfrm>
        </p:grpSpPr>
        <p:grpSp>
          <p:nvGrpSpPr>
            <p:cNvPr id="153" name="Group 152"/>
            <p:cNvGrpSpPr/>
            <p:nvPr/>
          </p:nvGrpSpPr>
          <p:grpSpPr>
            <a:xfrm>
              <a:off x="3693795" y="5983229"/>
              <a:ext cx="851664" cy="488469"/>
              <a:chOff x="3112873" y="5971828"/>
              <a:chExt cx="851664" cy="488469"/>
            </a:xfrm>
          </p:grpSpPr>
          <p:sp>
            <p:nvSpPr>
              <p:cNvPr id="187" name="Text Box 2"/>
              <p:cNvSpPr txBox="1">
                <a:spLocks noChangeArrowheads="1"/>
              </p:cNvSpPr>
              <p:nvPr/>
            </p:nvSpPr>
            <p:spPr bwMode="auto">
              <a:xfrm>
                <a:off x="3112873" y="6093290"/>
                <a:ext cx="851664" cy="36700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Maria Galvez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8" name="Straight Connector 187"/>
              <p:cNvCxnSpPr>
                <a:stCxn id="187" idx="0"/>
                <a:endCxn id="161" idx="2"/>
              </p:cNvCxnSpPr>
              <p:nvPr/>
            </p:nvCxnSpPr>
            <p:spPr>
              <a:xfrm flipV="1">
                <a:off x="3538705" y="5971828"/>
                <a:ext cx="1" cy="1214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 Box 2"/>
            <p:cNvSpPr txBox="1">
              <a:spLocks noChangeArrowheads="1"/>
            </p:cNvSpPr>
            <p:nvPr/>
          </p:nvSpPr>
          <p:spPr bwMode="auto">
            <a:xfrm>
              <a:off x="3632188" y="5512631"/>
              <a:ext cx="974878" cy="470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4"/>
                </a:rPr>
                <a:t>Ecosystem Science &amp; Society Center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Bruce Hungate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4088666" y="5390559"/>
              <a:ext cx="0" cy="1205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70720" y="3588329"/>
            <a:ext cx="831241" cy="698904"/>
            <a:chOff x="6890261" y="5405764"/>
            <a:chExt cx="914365" cy="9144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909696" y="5987625"/>
              <a:ext cx="878009" cy="332592"/>
              <a:chOff x="7124598" y="5966286"/>
              <a:chExt cx="878009" cy="332592"/>
            </a:xfrm>
          </p:grpSpPr>
          <p:sp>
            <p:nvSpPr>
              <p:cNvPr id="199" name="Text Box 2"/>
              <p:cNvSpPr txBox="1">
                <a:spLocks noChangeArrowheads="1"/>
              </p:cNvSpPr>
              <p:nvPr/>
            </p:nvSpPr>
            <p:spPr bwMode="auto">
              <a:xfrm>
                <a:off x="7124598" y="6036227"/>
                <a:ext cx="878009" cy="2626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Manager, Sr.</a:t>
                </a:r>
                <a:endPara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Sarah Colby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00" name="Straight Connector 199"/>
              <p:cNvCxnSpPr>
                <a:stCxn id="199" idx="0"/>
                <a:endCxn id="167" idx="2"/>
              </p:cNvCxnSpPr>
              <p:nvPr/>
            </p:nvCxnSpPr>
            <p:spPr>
              <a:xfrm flipH="1" flipV="1">
                <a:off x="7562346" y="5966286"/>
                <a:ext cx="1256" cy="69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 Box 2"/>
            <p:cNvSpPr txBox="1">
              <a:spLocks noChangeArrowheads="1"/>
            </p:cNvSpPr>
            <p:nvPr/>
          </p:nvSpPr>
          <p:spPr bwMode="auto">
            <a:xfrm>
              <a:off x="6890261" y="5507113"/>
              <a:ext cx="914365" cy="480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5"/>
                </a:rPr>
                <a:t>Landscape Conservation Initiative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Thomas Sisk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7343947" y="5405764"/>
              <a:ext cx="704" cy="95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00578" y="3564065"/>
            <a:ext cx="801740" cy="770458"/>
            <a:chOff x="1651942" y="5386886"/>
            <a:chExt cx="881914" cy="1164249"/>
          </a:xfrm>
        </p:grpSpPr>
        <p:grpSp>
          <p:nvGrpSpPr>
            <p:cNvPr id="156" name="Group 155"/>
            <p:cNvGrpSpPr/>
            <p:nvPr/>
          </p:nvGrpSpPr>
          <p:grpSpPr>
            <a:xfrm>
              <a:off x="1677814" y="6017715"/>
              <a:ext cx="830170" cy="533420"/>
              <a:chOff x="1187850" y="5997869"/>
              <a:chExt cx="830170" cy="533420"/>
            </a:xfrm>
          </p:grpSpPr>
          <p:sp>
            <p:nvSpPr>
              <p:cNvPr id="183" name="Text Box 2"/>
              <p:cNvSpPr txBox="1">
                <a:spLocks noChangeArrowheads="1"/>
              </p:cNvSpPr>
              <p:nvPr/>
            </p:nvSpPr>
            <p:spPr bwMode="auto">
              <a:xfrm>
                <a:off x="1187850" y="6182246"/>
                <a:ext cx="830170" cy="34904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Program Coordinator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Lauri Thom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4" name="Straight Connector 183"/>
              <p:cNvCxnSpPr>
                <a:stCxn id="170" idx="2"/>
                <a:endCxn id="183" idx="0"/>
              </p:cNvCxnSpPr>
              <p:nvPr/>
            </p:nvCxnSpPr>
            <p:spPr>
              <a:xfrm>
                <a:off x="1602935" y="5997869"/>
                <a:ext cx="0" cy="184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Text Box 2"/>
            <p:cNvSpPr txBox="1">
              <a:spLocks noChangeArrowheads="1"/>
            </p:cNvSpPr>
            <p:nvPr/>
          </p:nvSpPr>
          <p:spPr bwMode="auto">
            <a:xfrm>
              <a:off x="1651942" y="5515962"/>
              <a:ext cx="881914" cy="5017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Colorado Plateau Cooperative Ecosystem Studies Unit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James Allen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2" name="Straight Connector 171"/>
            <p:cNvCxnSpPr>
              <a:endCxn id="170" idx="0"/>
            </p:cNvCxnSpPr>
            <p:nvPr/>
          </p:nvCxnSpPr>
          <p:spPr>
            <a:xfrm>
              <a:off x="2092899" y="5386886"/>
              <a:ext cx="0" cy="129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xt Box 2"/>
          <p:cNvSpPr txBox="1">
            <a:spLocks noChangeArrowheads="1"/>
          </p:cNvSpPr>
          <p:nvPr/>
        </p:nvSpPr>
        <p:spPr bwMode="auto">
          <a:xfrm>
            <a:off x="576428" y="3647042"/>
            <a:ext cx="834975" cy="27477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Center for Bioengineering Innovation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" u="sng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Director: Kiisa Nishikawa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5612" y="3578291"/>
            <a:ext cx="953395" cy="981834"/>
            <a:chOff x="4671733" y="5408829"/>
            <a:chExt cx="1048735" cy="1333941"/>
          </a:xfrm>
        </p:grpSpPr>
        <p:grpSp>
          <p:nvGrpSpPr>
            <p:cNvPr id="151" name="Group 150"/>
            <p:cNvGrpSpPr/>
            <p:nvPr/>
          </p:nvGrpSpPr>
          <p:grpSpPr>
            <a:xfrm>
              <a:off x="4671733" y="5918288"/>
              <a:ext cx="1048735" cy="824482"/>
              <a:chOff x="4001018" y="5912473"/>
              <a:chExt cx="1048735" cy="824482"/>
            </a:xfrm>
          </p:grpSpPr>
          <p:sp>
            <p:nvSpPr>
              <p:cNvPr id="189" name="Text Box 2"/>
              <p:cNvSpPr txBox="1">
                <a:spLocks noChangeArrowheads="1"/>
              </p:cNvSpPr>
              <p:nvPr/>
            </p:nvSpPr>
            <p:spPr bwMode="auto">
              <a:xfrm>
                <a:off x="4112211" y="6036230"/>
                <a:ext cx="830170" cy="35036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Tiffany Woods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90" name="Text Box 2"/>
              <p:cNvSpPr txBox="1">
                <a:spLocks noChangeArrowheads="1"/>
              </p:cNvSpPr>
              <p:nvPr/>
            </p:nvSpPr>
            <p:spPr bwMode="auto">
              <a:xfrm>
                <a:off x="4001018" y="6474304"/>
                <a:ext cx="1048735" cy="2626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Allison Jourdan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 Linsey Baker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1" name="Straight Connector 190"/>
              <p:cNvCxnSpPr>
                <a:stCxn id="189" idx="0"/>
                <a:endCxn id="174" idx="2"/>
              </p:cNvCxnSpPr>
              <p:nvPr/>
            </p:nvCxnSpPr>
            <p:spPr>
              <a:xfrm flipV="1">
                <a:off x="4527296" y="5912473"/>
                <a:ext cx="0" cy="123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90" idx="0"/>
                <a:endCxn id="189" idx="2"/>
              </p:cNvCxnSpPr>
              <p:nvPr/>
            </p:nvCxnSpPr>
            <p:spPr>
              <a:xfrm flipV="1">
                <a:off x="4525386" y="6386595"/>
                <a:ext cx="1910" cy="87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 Box 2"/>
            <p:cNvSpPr txBox="1">
              <a:spLocks noChangeArrowheads="1"/>
            </p:cNvSpPr>
            <p:nvPr/>
          </p:nvSpPr>
          <p:spPr bwMode="auto">
            <a:xfrm>
              <a:off x="4686984" y="5508127"/>
              <a:ext cx="1022053" cy="4101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Ecological Restoration Institute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Wally Covington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5196102" y="5408829"/>
              <a:ext cx="696" cy="98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374771" y="1220262"/>
            <a:ext cx="869177" cy="24400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Singne Slayton</a:t>
            </a:r>
          </a:p>
        </p:txBody>
      </p:sp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5318388" y="1515185"/>
            <a:ext cx="1052918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</a:t>
            </a:r>
            <a:r>
              <a:rPr lang="en-US" sz="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</a:t>
            </a: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Gay Spivey</a:t>
            </a:r>
          </a:p>
        </p:txBody>
      </p: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7101993" y="1213972"/>
            <a:ext cx="849352" cy="232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Sarah Hunter</a:t>
            </a: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7015967" y="1501921"/>
            <a:ext cx="1052918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</a:t>
            </a:r>
            <a:r>
              <a:rPr lang="en-US" sz="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Asst</a:t>
            </a: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Lauren Badertscher</a:t>
            </a:r>
          </a:p>
        </p:txBody>
      </p:sp>
      <p:cxnSp>
        <p:nvCxnSpPr>
          <p:cNvPr id="17" name="Straight Connector 16"/>
          <p:cNvCxnSpPr>
            <a:stCxn id="4" idx="2"/>
            <a:endCxn id="121" idx="0"/>
          </p:cNvCxnSpPr>
          <p:nvPr/>
        </p:nvCxnSpPr>
        <p:spPr>
          <a:xfrm>
            <a:off x="5809359" y="1153193"/>
            <a:ext cx="1" cy="6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809359" y="1460615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542426" y="1145057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542426" y="1441793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54" y="75018"/>
            <a:ext cx="3067773" cy="542657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2822400" y="3564186"/>
            <a:ext cx="844482" cy="433151"/>
            <a:chOff x="3372347" y="6753564"/>
            <a:chExt cx="989067" cy="654540"/>
          </a:xfrm>
        </p:grpSpPr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3372347" y="6874110"/>
              <a:ext cx="989067" cy="5339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Colorado Plateau </a:t>
              </a: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Research Station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Buck Sanford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28" name="Straight Connector 127"/>
            <p:cNvCxnSpPr>
              <a:endCxn id="127" idx="0"/>
            </p:cNvCxnSpPr>
            <p:nvPr/>
          </p:nvCxnSpPr>
          <p:spPr>
            <a:xfrm>
              <a:off x="3866881" y="6753564"/>
              <a:ext cx="0" cy="120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2852691" y="4059765"/>
            <a:ext cx="785101" cy="2274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Manager, Sr.</a:t>
            </a:r>
            <a:endParaRPr lang="en-US" sz="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Sarah Colby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Straight Connector 23"/>
          <p:cNvCxnSpPr>
            <a:stCxn id="127" idx="2"/>
            <a:endCxn id="129" idx="0"/>
          </p:cNvCxnSpPr>
          <p:nvPr/>
        </p:nvCxnSpPr>
        <p:spPr>
          <a:xfrm>
            <a:off x="3244641" y="3997337"/>
            <a:ext cx="601" cy="6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82627" y="3250175"/>
            <a:ext cx="3636075" cy="243246"/>
          </a:xfrm>
          <a:prstGeom prst="rect">
            <a:avLst/>
          </a:prstGeom>
        </p:spPr>
        <p:txBody>
          <a:bodyPr wrap="none" lIns="73255" tIns="36627" rIns="73255" bIns="36627">
            <a:spAutoFit/>
          </a:bodyPr>
          <a:lstStyle/>
          <a:p>
            <a:pPr algn="ctr" defTabSz="830191" eaLnBrk="0" hangingPunct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CENTERS &amp; INSTITUTES ORGANIZATIONAL CHART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Science College &amp;</a:t>
            </a:r>
            <a:br>
              <a:rPr lang="en-US" sz="3200" dirty="0" smtClean="0"/>
            </a:br>
            <a:r>
              <a:rPr lang="en-US" sz="3200" dirty="0" smtClean="0"/>
              <a:t>Engineering College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81417" y="1615289"/>
            <a:ext cx="25811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/>
              <a:t>The future . . 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1875" y="772281"/>
            <a:ext cx="859118" cy="3835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Biology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Jason Wilder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9606" y="768220"/>
            <a:ext cx="819507" cy="384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CECMEE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Chair: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Paul Gremillion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37719" y="772280"/>
            <a:ext cx="788920" cy="3907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CSTL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Director: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Max Dass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79269" y="772281"/>
            <a:ext cx="840155" cy="3835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Chem/Biochem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Interim Chair: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Marin Robinson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76873" y="677023"/>
            <a:ext cx="6453284" cy="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2599346" y="685927"/>
            <a:ext cx="1" cy="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104964" y="764712"/>
            <a:ext cx="850389" cy="386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Mech Eng </a:t>
            </a: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Chair: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Tester</a:t>
            </a:r>
          </a:p>
        </p:txBody>
      </p:sp>
      <p:cxnSp>
        <p:nvCxnSpPr>
          <p:cNvPr id="22" name="Straight Connector 21"/>
          <p:cNvCxnSpPr>
            <a:stCxn id="9" idx="0"/>
          </p:cNvCxnSpPr>
          <p:nvPr/>
        </p:nvCxnSpPr>
        <p:spPr>
          <a:xfrm flipV="1">
            <a:off x="4132179" y="677024"/>
            <a:ext cx="0" cy="9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0"/>
          </p:cNvCxnSpPr>
          <p:nvPr/>
        </p:nvCxnSpPr>
        <p:spPr>
          <a:xfrm flipV="1">
            <a:off x="5809359" y="680215"/>
            <a:ext cx="0" cy="88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2599344" y="450530"/>
            <a:ext cx="3801802" cy="2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021" tIns="41511" rIns="83021" bIns="415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30191" eaLnBrk="0" hangingPunct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DEPARTMENTS ORGANIZATIONAL CHART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284053" y="1225536"/>
            <a:ext cx="792820" cy="2445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Jill Christensen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137967" y="1227057"/>
            <a:ext cx="746821" cy="2349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Mgr, Sr.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Kamala Masihlal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196892" y="1515185"/>
            <a:ext cx="961430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Lois Neff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Judith Irons</a:t>
            </a: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1983362" y="1501921"/>
            <a:ext cx="1231966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Anita Burns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Jeannette Thompson</a:t>
            </a: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3590631" y="1499354"/>
            <a:ext cx="1083096" cy="2060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Assoc: Lillie Giffen</a:t>
            </a:r>
          </a:p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Asst: Aspen Garcia</a:t>
            </a: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3590631" y="1207365"/>
            <a:ext cx="1083096" cy="2368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Lisa Cantor Ganey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76874" y="680398"/>
            <a:ext cx="1" cy="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" idx="2"/>
            <a:endCxn id="99" idx="0"/>
          </p:cNvCxnSpPr>
          <p:nvPr/>
        </p:nvCxnSpPr>
        <p:spPr>
          <a:xfrm>
            <a:off x="4132179" y="1163000"/>
            <a:ext cx="0" cy="44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99" idx="2"/>
            <a:endCxn id="97" idx="0"/>
          </p:cNvCxnSpPr>
          <p:nvPr/>
        </p:nvCxnSpPr>
        <p:spPr>
          <a:xfrm>
            <a:off x="4132179" y="1444245"/>
            <a:ext cx="0" cy="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" idx="2"/>
            <a:endCxn id="96" idx="0"/>
          </p:cNvCxnSpPr>
          <p:nvPr/>
        </p:nvCxnSpPr>
        <p:spPr>
          <a:xfrm>
            <a:off x="2599345" y="1155875"/>
            <a:ext cx="0" cy="34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677607" y="1176328"/>
            <a:ext cx="829829" cy="8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75" idx="0"/>
            <a:endCxn id="75" idx="0"/>
          </p:cNvCxnSpPr>
          <p:nvPr/>
        </p:nvCxnSpPr>
        <p:spPr>
          <a:xfrm>
            <a:off x="1511376" y="12270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75" idx="0"/>
            <a:endCxn id="75" idx="0"/>
          </p:cNvCxnSpPr>
          <p:nvPr/>
        </p:nvCxnSpPr>
        <p:spPr>
          <a:xfrm>
            <a:off x="1511376" y="12270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65" idx="2"/>
            <a:endCxn id="90" idx="0"/>
          </p:cNvCxnSpPr>
          <p:nvPr/>
        </p:nvCxnSpPr>
        <p:spPr>
          <a:xfrm flipH="1">
            <a:off x="677609" y="1470117"/>
            <a:ext cx="2855" cy="45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65" idx="0"/>
            <a:endCxn id="65" idx="0"/>
          </p:cNvCxnSpPr>
          <p:nvPr/>
        </p:nvCxnSpPr>
        <p:spPr>
          <a:xfrm>
            <a:off x="680463" y="12255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endCxn id="65" idx="0"/>
          </p:cNvCxnSpPr>
          <p:nvPr/>
        </p:nvCxnSpPr>
        <p:spPr>
          <a:xfrm>
            <a:off x="680463" y="1173380"/>
            <a:ext cx="0" cy="5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endCxn id="75" idx="0"/>
          </p:cNvCxnSpPr>
          <p:nvPr/>
        </p:nvCxnSpPr>
        <p:spPr>
          <a:xfrm>
            <a:off x="1507436" y="1180468"/>
            <a:ext cx="3940" cy="46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H="1" flipV="1">
            <a:off x="1117975" y="1887299"/>
            <a:ext cx="6391398" cy="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21" idx="0"/>
          </p:cNvCxnSpPr>
          <p:nvPr/>
        </p:nvCxnSpPr>
        <p:spPr>
          <a:xfrm>
            <a:off x="7530157" y="674710"/>
            <a:ext cx="0" cy="90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6427" y="1886427"/>
            <a:ext cx="1084915" cy="1036734"/>
            <a:chOff x="2363760" y="2851221"/>
            <a:chExt cx="1193406" cy="1566621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501711" y="2994327"/>
              <a:ext cx="924170" cy="5796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Forestry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Executive Director: 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James Allen</a:t>
              </a:r>
            </a:p>
          </p:txBody>
        </p:sp>
        <p:sp>
          <p:nvSpPr>
            <p:cNvPr id="114" name="Text Box 2"/>
            <p:cNvSpPr txBox="1">
              <a:spLocks noChangeArrowheads="1"/>
            </p:cNvSpPr>
            <p:nvPr/>
          </p:nvSpPr>
          <p:spPr bwMode="auto">
            <a:xfrm>
              <a:off x="2365760" y="3646346"/>
              <a:ext cx="1191406" cy="3579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Business Manager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Kristine Bellmore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Text Box 2"/>
            <p:cNvSpPr txBox="1">
              <a:spLocks noChangeArrowheads="1"/>
            </p:cNvSpPr>
            <p:nvPr/>
          </p:nvSpPr>
          <p:spPr bwMode="auto">
            <a:xfrm>
              <a:off x="2363760" y="4106463"/>
              <a:ext cx="1191406" cy="3113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Assoc: Karen Blalock</a:t>
              </a:r>
            </a:p>
          </p:txBody>
        </p:sp>
        <p:cxnSp>
          <p:nvCxnSpPr>
            <p:cNvPr id="241" name="Straight Connector 240"/>
            <p:cNvCxnSpPr>
              <a:stCxn id="8" idx="2"/>
              <a:endCxn id="114" idx="0"/>
            </p:cNvCxnSpPr>
            <p:nvPr/>
          </p:nvCxnSpPr>
          <p:spPr>
            <a:xfrm flipH="1">
              <a:off x="2961463" y="3573982"/>
              <a:ext cx="2333" cy="72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114" idx="2"/>
              <a:endCxn id="115" idx="0"/>
            </p:cNvCxnSpPr>
            <p:nvPr/>
          </p:nvCxnSpPr>
          <p:spPr>
            <a:xfrm flipH="1">
              <a:off x="2959463" y="4004298"/>
              <a:ext cx="2000" cy="102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8" idx="0"/>
            </p:cNvCxnSpPr>
            <p:nvPr/>
          </p:nvCxnSpPr>
          <p:spPr>
            <a:xfrm flipH="1" flipV="1">
              <a:off x="2959463" y="2851221"/>
              <a:ext cx="4333" cy="143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77741" y="1888994"/>
            <a:ext cx="1052005" cy="1039120"/>
            <a:chOff x="4001604" y="2847366"/>
            <a:chExt cx="1157206" cy="1570226"/>
          </a:xfrm>
        </p:grpSpPr>
        <p:grpSp>
          <p:nvGrpSpPr>
            <p:cNvPr id="261" name="Group 260"/>
            <p:cNvGrpSpPr/>
            <p:nvPr/>
          </p:nvGrpSpPr>
          <p:grpSpPr>
            <a:xfrm>
              <a:off x="4001604" y="2994327"/>
              <a:ext cx="1157206" cy="1423265"/>
              <a:chOff x="4293150" y="2994327"/>
              <a:chExt cx="1157206" cy="1423265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4409668" y="2994327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Math &amp; Stats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Chair: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Terry Crites</a:t>
                </a:r>
              </a:p>
            </p:txBody>
          </p:sp>
          <p:sp>
            <p:nvSpPr>
              <p:cNvPr id="116" name="Text Box 2"/>
              <p:cNvSpPr txBox="1">
                <a:spLocks noChangeArrowheads="1"/>
              </p:cNvSpPr>
              <p:nvPr/>
            </p:nvSpPr>
            <p:spPr bwMode="auto">
              <a:xfrm>
                <a:off x="4293150" y="4106213"/>
                <a:ext cx="1157206" cy="31137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Bea Gallegos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Melinda Miller</a:t>
                </a:r>
              </a:p>
            </p:txBody>
          </p:sp>
          <p:cxnSp>
            <p:nvCxnSpPr>
              <p:cNvPr id="251" name="Straight Connector 250"/>
              <p:cNvCxnSpPr>
                <a:stCxn id="7" idx="2"/>
                <a:endCxn id="116" idx="0"/>
              </p:cNvCxnSpPr>
              <p:nvPr/>
            </p:nvCxnSpPr>
            <p:spPr>
              <a:xfrm>
                <a:off x="4871753" y="3573982"/>
                <a:ext cx="0" cy="5322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>
              <a:stCxn id="7" idx="0"/>
            </p:cNvCxnSpPr>
            <p:nvPr/>
          </p:nvCxnSpPr>
          <p:spPr>
            <a:xfrm flipV="1">
              <a:off x="4580207" y="2847366"/>
              <a:ext cx="0" cy="146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55749" y="1886427"/>
            <a:ext cx="1137834" cy="1033424"/>
            <a:chOff x="5822043" y="2851221"/>
            <a:chExt cx="1251617" cy="1561619"/>
          </a:xfrm>
        </p:grpSpPr>
        <p:grpSp>
          <p:nvGrpSpPr>
            <p:cNvPr id="262" name="Group 261"/>
            <p:cNvGrpSpPr/>
            <p:nvPr/>
          </p:nvGrpSpPr>
          <p:grpSpPr>
            <a:xfrm>
              <a:off x="5822043" y="2989576"/>
              <a:ext cx="1251617" cy="1423264"/>
              <a:chOff x="6042208" y="2994328"/>
              <a:chExt cx="1251617" cy="1423264"/>
            </a:xfrm>
          </p:grpSpPr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6205932" y="2994328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Physics &amp; Astr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Chair: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Nadine Barlow</a:t>
                </a:r>
              </a:p>
            </p:txBody>
          </p:sp>
          <p:sp>
            <p:nvSpPr>
              <p:cNvPr id="117" name="Text Box 2"/>
              <p:cNvSpPr txBox="1">
                <a:spLocks noChangeArrowheads="1"/>
              </p:cNvSpPr>
              <p:nvPr/>
            </p:nvSpPr>
            <p:spPr bwMode="auto">
              <a:xfrm>
                <a:off x="6072314" y="3651678"/>
                <a:ext cx="1191406" cy="3579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Jamie Housholder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18" name="Text Box 2"/>
              <p:cNvSpPr txBox="1">
                <a:spLocks noChangeArrowheads="1"/>
              </p:cNvSpPr>
              <p:nvPr/>
            </p:nvSpPr>
            <p:spPr bwMode="auto">
              <a:xfrm>
                <a:off x="6042208" y="4106213"/>
                <a:ext cx="1251617" cy="31137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Judene McLane</a:t>
                </a:r>
              </a:p>
            </p:txBody>
          </p:sp>
          <p:cxnSp>
            <p:nvCxnSpPr>
              <p:cNvPr id="253" name="Straight Connector 252"/>
              <p:cNvCxnSpPr>
                <a:stCxn id="6" idx="2"/>
                <a:endCxn id="117" idx="0"/>
              </p:cNvCxnSpPr>
              <p:nvPr/>
            </p:nvCxnSpPr>
            <p:spPr>
              <a:xfrm>
                <a:off x="6668017" y="3573983"/>
                <a:ext cx="0" cy="776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117" idx="2"/>
                <a:endCxn id="118" idx="0"/>
              </p:cNvCxnSpPr>
              <p:nvPr/>
            </p:nvCxnSpPr>
            <p:spPr>
              <a:xfrm>
                <a:off x="6668017" y="4009630"/>
                <a:ext cx="0" cy="96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1" name="Straight Connector 270"/>
            <p:cNvCxnSpPr>
              <a:stCxn id="6" idx="0"/>
            </p:cNvCxnSpPr>
            <p:nvPr/>
          </p:nvCxnSpPr>
          <p:spPr>
            <a:xfrm flipH="1" flipV="1">
              <a:off x="6447851" y="2851221"/>
              <a:ext cx="1" cy="138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01081" y="1886520"/>
            <a:ext cx="1183277" cy="1041594"/>
            <a:chOff x="7613109" y="2843512"/>
            <a:chExt cx="1301605" cy="1573965"/>
          </a:xfrm>
        </p:grpSpPr>
        <p:grpSp>
          <p:nvGrpSpPr>
            <p:cNvPr id="263" name="Group 262"/>
            <p:cNvGrpSpPr/>
            <p:nvPr/>
          </p:nvGrpSpPr>
          <p:grpSpPr>
            <a:xfrm>
              <a:off x="7613109" y="2979366"/>
              <a:ext cx="1301605" cy="1438111"/>
              <a:chOff x="7675832" y="2979481"/>
              <a:chExt cx="1301605" cy="1438111"/>
            </a:xfrm>
          </p:grpSpPr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7864550" y="2979481"/>
                <a:ext cx="924170" cy="57965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SESES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Director: 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Nancy Johnson</a:t>
                </a:r>
              </a:p>
            </p:txBody>
          </p:sp>
          <p:sp>
            <p:nvSpPr>
              <p:cNvPr id="119" name="Text Box 2"/>
              <p:cNvSpPr txBox="1">
                <a:spLocks noChangeArrowheads="1"/>
              </p:cNvSpPr>
              <p:nvPr/>
            </p:nvSpPr>
            <p:spPr bwMode="auto">
              <a:xfrm>
                <a:off x="7730932" y="3651678"/>
                <a:ext cx="1191406" cy="35795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Manager, Sr</a:t>
                </a: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Sarah Colby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20" name="Text Box 2"/>
              <p:cNvSpPr txBox="1">
                <a:spLocks noChangeArrowheads="1"/>
              </p:cNvSpPr>
              <p:nvPr/>
            </p:nvSpPr>
            <p:spPr bwMode="auto">
              <a:xfrm>
                <a:off x="7675832" y="4106213"/>
                <a:ext cx="1301605" cy="31137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Vacant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Tracy Tiedemann</a:t>
                </a:r>
              </a:p>
            </p:txBody>
          </p:sp>
          <p:cxnSp>
            <p:nvCxnSpPr>
              <p:cNvPr id="257" name="Straight Connector 256"/>
              <p:cNvCxnSpPr>
                <a:stCxn id="5" idx="2"/>
                <a:endCxn id="119" idx="0"/>
              </p:cNvCxnSpPr>
              <p:nvPr/>
            </p:nvCxnSpPr>
            <p:spPr>
              <a:xfrm>
                <a:off x="8326635" y="3559136"/>
                <a:ext cx="0" cy="925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119" idx="2"/>
                <a:endCxn id="120" idx="0"/>
              </p:cNvCxnSpPr>
              <p:nvPr/>
            </p:nvCxnSpPr>
            <p:spPr>
              <a:xfrm>
                <a:off x="8326635" y="4009630"/>
                <a:ext cx="0" cy="96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3" name="Straight Connector 272"/>
            <p:cNvCxnSpPr>
              <a:stCxn id="5" idx="0"/>
            </p:cNvCxnSpPr>
            <p:nvPr/>
          </p:nvCxnSpPr>
          <p:spPr>
            <a:xfrm flipH="1" flipV="1">
              <a:off x="8263911" y="2843512"/>
              <a:ext cx="1" cy="135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850100" y="1883582"/>
            <a:ext cx="1318544" cy="1036269"/>
            <a:chOff x="2236263" y="2850853"/>
            <a:chExt cx="1450398" cy="1565918"/>
          </a:xfrm>
        </p:grpSpPr>
        <p:sp>
          <p:nvSpPr>
            <p:cNvPr id="131" name="Text Box 2"/>
            <p:cNvSpPr txBox="1">
              <a:spLocks noChangeArrowheads="1"/>
            </p:cNvSpPr>
            <p:nvPr/>
          </p:nvSpPr>
          <p:spPr bwMode="auto">
            <a:xfrm>
              <a:off x="2496237" y="2993959"/>
              <a:ext cx="924170" cy="5796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SICCS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Paul Flikkema</a:t>
              </a:r>
            </a:p>
          </p:txBody>
        </p:sp>
        <p:sp>
          <p:nvSpPr>
            <p:cNvPr id="134" name="Text Box 2"/>
            <p:cNvSpPr txBox="1">
              <a:spLocks noChangeArrowheads="1"/>
            </p:cNvSpPr>
            <p:nvPr/>
          </p:nvSpPr>
          <p:spPr bwMode="auto">
            <a:xfrm>
              <a:off x="2236263" y="3646346"/>
              <a:ext cx="1450397" cy="3579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u="sng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Assoc</a:t>
              </a:r>
              <a:r>
                <a:rPr lang="en-US" sz="5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Director-Business Operations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Kay </a:t>
              </a:r>
              <a:r>
                <a:rPr lang="en-US" sz="5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McConagha</a:t>
              </a: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Text Box 2"/>
            <p:cNvSpPr txBox="1">
              <a:spLocks noChangeArrowheads="1"/>
            </p:cNvSpPr>
            <p:nvPr/>
          </p:nvSpPr>
          <p:spPr bwMode="auto">
            <a:xfrm>
              <a:off x="2236264" y="4105392"/>
              <a:ext cx="1450397" cy="3113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Assoc: Theresa Gustafson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Admin </a:t>
              </a:r>
              <a:r>
                <a:rPr lang="en-US" sz="5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Asst</a:t>
              </a:r>
              <a:r>
                <a:rPr lang="en-US" sz="5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:  Vacant</a:t>
              </a:r>
            </a:p>
          </p:txBody>
        </p:sp>
        <p:cxnSp>
          <p:nvCxnSpPr>
            <p:cNvPr id="137" name="Straight Connector 136"/>
            <p:cNvCxnSpPr>
              <a:stCxn id="131" idx="2"/>
              <a:endCxn id="134" idx="0"/>
            </p:cNvCxnSpPr>
            <p:nvPr/>
          </p:nvCxnSpPr>
          <p:spPr>
            <a:xfrm>
              <a:off x="2958322" y="3573614"/>
              <a:ext cx="3140" cy="7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4" idx="2"/>
              <a:endCxn id="136" idx="0"/>
            </p:cNvCxnSpPr>
            <p:nvPr/>
          </p:nvCxnSpPr>
          <p:spPr>
            <a:xfrm>
              <a:off x="2961462" y="4004298"/>
              <a:ext cx="1" cy="101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1" idx="0"/>
            </p:cNvCxnSpPr>
            <p:nvPr/>
          </p:nvCxnSpPr>
          <p:spPr>
            <a:xfrm flipH="1" flipV="1">
              <a:off x="2953989" y="2850853"/>
              <a:ext cx="4333" cy="143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9692" y="3920710"/>
            <a:ext cx="696457" cy="308477"/>
            <a:chOff x="303191" y="6177992"/>
            <a:chExt cx="766103" cy="37855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1" name="Text Box 2"/>
            <p:cNvSpPr txBox="1">
              <a:spLocks noChangeArrowheads="1"/>
            </p:cNvSpPr>
            <p:nvPr/>
          </p:nvSpPr>
          <p:spPr bwMode="auto">
            <a:xfrm>
              <a:off x="303191" y="6307275"/>
              <a:ext cx="766103" cy="2492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u="sng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Business Manager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 Megan Coe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H="1">
              <a:off x="696547" y="6177992"/>
              <a:ext cx="1523" cy="12928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/>
          <p:nvPr/>
        </p:nvCxnSpPr>
        <p:spPr>
          <a:xfrm>
            <a:off x="7892879" y="3588907"/>
            <a:ext cx="1365" cy="6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959669" y="3556949"/>
            <a:ext cx="2489" cy="8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59670" y="3555928"/>
            <a:ext cx="7345435" cy="673261"/>
            <a:chOff x="1638025" y="5359680"/>
            <a:chExt cx="8079978" cy="1017371"/>
          </a:xfrm>
        </p:grpSpPr>
        <p:grpSp>
          <p:nvGrpSpPr>
            <p:cNvPr id="147" name="Group 146"/>
            <p:cNvGrpSpPr/>
            <p:nvPr/>
          </p:nvGrpSpPr>
          <p:grpSpPr>
            <a:xfrm>
              <a:off x="8852769" y="5994724"/>
              <a:ext cx="830170" cy="382327"/>
              <a:chOff x="8926490" y="5981220"/>
              <a:chExt cx="830170" cy="382327"/>
            </a:xfrm>
          </p:grpSpPr>
          <p:sp>
            <p:nvSpPr>
              <p:cNvPr id="195" name="Text Box 2"/>
              <p:cNvSpPr txBox="1">
                <a:spLocks noChangeArrowheads="1"/>
              </p:cNvSpPr>
              <p:nvPr/>
            </p:nvSpPr>
            <p:spPr bwMode="auto">
              <a:xfrm>
                <a:off x="8926490" y="6036227"/>
                <a:ext cx="830170" cy="3273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</a:t>
                </a:r>
                <a:endPara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Brenda Campbell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6" name="Straight Connector 195"/>
              <p:cNvCxnSpPr>
                <a:stCxn id="195" idx="0"/>
                <a:endCxn id="160" idx="2"/>
              </p:cNvCxnSpPr>
              <p:nvPr/>
            </p:nvCxnSpPr>
            <p:spPr>
              <a:xfrm flipH="1" flipV="1">
                <a:off x="9339780" y="5981220"/>
                <a:ext cx="1795" cy="550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 Box 2"/>
            <p:cNvSpPr txBox="1">
              <a:spLocks noChangeArrowheads="1"/>
            </p:cNvSpPr>
            <p:nvPr/>
          </p:nvSpPr>
          <p:spPr bwMode="auto">
            <a:xfrm>
              <a:off x="8814114" y="5508657"/>
              <a:ext cx="903889" cy="48606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3"/>
                </a:rPr>
                <a:t>Merriam Powell Ctr for Environmental Research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Neill Cobb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1638025" y="5359680"/>
              <a:ext cx="7628033" cy="47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91560" y="3571774"/>
            <a:ext cx="886253" cy="646399"/>
            <a:chOff x="3632188" y="5390559"/>
            <a:chExt cx="974878" cy="976781"/>
          </a:xfrm>
        </p:grpSpPr>
        <p:grpSp>
          <p:nvGrpSpPr>
            <p:cNvPr id="153" name="Group 152"/>
            <p:cNvGrpSpPr/>
            <p:nvPr/>
          </p:nvGrpSpPr>
          <p:grpSpPr>
            <a:xfrm>
              <a:off x="3693795" y="5983229"/>
              <a:ext cx="851664" cy="384111"/>
              <a:chOff x="3112873" y="5971828"/>
              <a:chExt cx="851664" cy="384111"/>
            </a:xfrm>
          </p:grpSpPr>
          <p:sp>
            <p:nvSpPr>
              <p:cNvPr id="187" name="Text Box 2"/>
              <p:cNvSpPr txBox="1">
                <a:spLocks noChangeArrowheads="1"/>
              </p:cNvSpPr>
              <p:nvPr/>
            </p:nvSpPr>
            <p:spPr bwMode="auto">
              <a:xfrm>
                <a:off x="3112873" y="6093290"/>
                <a:ext cx="851664" cy="2626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Maria Galvez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8" name="Straight Connector 187"/>
              <p:cNvCxnSpPr>
                <a:stCxn id="187" idx="0"/>
                <a:endCxn id="161" idx="2"/>
              </p:cNvCxnSpPr>
              <p:nvPr/>
            </p:nvCxnSpPr>
            <p:spPr>
              <a:xfrm flipV="1">
                <a:off x="3538705" y="5971828"/>
                <a:ext cx="1" cy="121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 Box 2"/>
            <p:cNvSpPr txBox="1">
              <a:spLocks noChangeArrowheads="1"/>
            </p:cNvSpPr>
            <p:nvPr/>
          </p:nvSpPr>
          <p:spPr bwMode="auto">
            <a:xfrm>
              <a:off x="3632188" y="5512631"/>
              <a:ext cx="974878" cy="470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4"/>
                </a:rPr>
                <a:t>Ecosystem Science &amp; Society Center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Bruce Hungate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4088666" y="5390559"/>
              <a:ext cx="0" cy="1205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70720" y="3588329"/>
            <a:ext cx="831241" cy="698904"/>
            <a:chOff x="6890261" y="5405764"/>
            <a:chExt cx="914365" cy="91445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909696" y="5987625"/>
              <a:ext cx="878009" cy="332592"/>
              <a:chOff x="7124598" y="5966286"/>
              <a:chExt cx="878009" cy="332592"/>
            </a:xfrm>
          </p:grpSpPr>
          <p:sp>
            <p:nvSpPr>
              <p:cNvPr id="199" name="Text Box 2"/>
              <p:cNvSpPr txBox="1">
                <a:spLocks noChangeArrowheads="1"/>
              </p:cNvSpPr>
              <p:nvPr/>
            </p:nvSpPr>
            <p:spPr bwMode="auto">
              <a:xfrm>
                <a:off x="7124598" y="6036227"/>
                <a:ext cx="878009" cy="2626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Business Manager, Sr.</a:t>
                </a:r>
                <a:endPara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Sarah Colby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00" name="Straight Connector 199"/>
              <p:cNvCxnSpPr>
                <a:stCxn id="199" idx="0"/>
                <a:endCxn id="167" idx="2"/>
              </p:cNvCxnSpPr>
              <p:nvPr/>
            </p:nvCxnSpPr>
            <p:spPr>
              <a:xfrm flipH="1" flipV="1">
                <a:off x="7562346" y="5966286"/>
                <a:ext cx="1256" cy="69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 Box 2"/>
            <p:cNvSpPr txBox="1">
              <a:spLocks noChangeArrowheads="1"/>
            </p:cNvSpPr>
            <p:nvPr/>
          </p:nvSpPr>
          <p:spPr bwMode="auto">
            <a:xfrm>
              <a:off x="6890261" y="5507113"/>
              <a:ext cx="914365" cy="4805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5"/>
                </a:rPr>
                <a:t>Landscape Conservation Initiative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Thomas Sisk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7343947" y="5405764"/>
              <a:ext cx="704" cy="95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00578" y="3564066"/>
            <a:ext cx="801740" cy="713287"/>
            <a:chOff x="1651942" y="5386886"/>
            <a:chExt cx="881914" cy="107785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677814" y="6017715"/>
              <a:ext cx="830170" cy="447028"/>
              <a:chOff x="1187850" y="5997869"/>
              <a:chExt cx="830170" cy="447028"/>
            </a:xfrm>
          </p:grpSpPr>
          <p:sp>
            <p:nvSpPr>
              <p:cNvPr id="183" name="Text Box 2"/>
              <p:cNvSpPr txBox="1">
                <a:spLocks noChangeArrowheads="1"/>
              </p:cNvSpPr>
              <p:nvPr/>
            </p:nvSpPr>
            <p:spPr bwMode="auto">
              <a:xfrm>
                <a:off x="1187850" y="6182246"/>
                <a:ext cx="830170" cy="2626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Program Coordinator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Lauri Thom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84" name="Straight Connector 183"/>
              <p:cNvCxnSpPr>
                <a:stCxn id="170" idx="2"/>
                <a:endCxn id="183" idx="0"/>
              </p:cNvCxnSpPr>
              <p:nvPr/>
            </p:nvCxnSpPr>
            <p:spPr>
              <a:xfrm>
                <a:off x="1602935" y="5997869"/>
                <a:ext cx="0" cy="184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Text Box 2"/>
            <p:cNvSpPr txBox="1">
              <a:spLocks noChangeArrowheads="1"/>
            </p:cNvSpPr>
            <p:nvPr/>
          </p:nvSpPr>
          <p:spPr bwMode="auto">
            <a:xfrm>
              <a:off x="1651942" y="5515962"/>
              <a:ext cx="881914" cy="5017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Colorado Plateau Cooperative Ecosystem Studies Unit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James Allen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2" name="Straight Connector 171"/>
            <p:cNvCxnSpPr>
              <a:endCxn id="170" idx="0"/>
            </p:cNvCxnSpPr>
            <p:nvPr/>
          </p:nvCxnSpPr>
          <p:spPr>
            <a:xfrm>
              <a:off x="2092899" y="5386886"/>
              <a:ext cx="0" cy="129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xt Box 2"/>
          <p:cNvSpPr txBox="1">
            <a:spLocks noChangeArrowheads="1"/>
          </p:cNvSpPr>
          <p:nvPr/>
        </p:nvSpPr>
        <p:spPr bwMode="auto">
          <a:xfrm>
            <a:off x="576428" y="3647042"/>
            <a:ext cx="834975" cy="274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Center for Bioengineering Innovation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" u="sng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Director: Kiisa Nishikawa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5612" y="3578291"/>
            <a:ext cx="953395" cy="981834"/>
            <a:chOff x="4671733" y="5408829"/>
            <a:chExt cx="1048735" cy="1333941"/>
          </a:xfrm>
        </p:grpSpPr>
        <p:grpSp>
          <p:nvGrpSpPr>
            <p:cNvPr id="151" name="Group 150"/>
            <p:cNvGrpSpPr/>
            <p:nvPr/>
          </p:nvGrpSpPr>
          <p:grpSpPr>
            <a:xfrm>
              <a:off x="4671733" y="5918288"/>
              <a:ext cx="1048735" cy="824482"/>
              <a:chOff x="4001018" y="5912473"/>
              <a:chExt cx="1048735" cy="824482"/>
            </a:xfrm>
          </p:grpSpPr>
          <p:sp>
            <p:nvSpPr>
              <p:cNvPr id="189" name="Text Box 2"/>
              <p:cNvSpPr txBox="1">
                <a:spLocks noChangeArrowheads="1"/>
              </p:cNvSpPr>
              <p:nvPr/>
            </p:nvSpPr>
            <p:spPr bwMode="auto">
              <a:xfrm>
                <a:off x="4112211" y="6036230"/>
                <a:ext cx="830170" cy="35036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Manager</a:t>
                </a:r>
              </a:p>
              <a:p>
                <a:pPr algn="ctr"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Tiffany Woods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90" name="Text Box 2"/>
              <p:cNvSpPr txBox="1">
                <a:spLocks noChangeArrowheads="1"/>
              </p:cNvSpPr>
              <p:nvPr/>
            </p:nvSpPr>
            <p:spPr bwMode="auto">
              <a:xfrm>
                <a:off x="4001018" y="6474304"/>
                <a:ext cx="1048735" cy="2626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103632" tIns="51816" rIns="103632" bIns="51816" anchor="t" anchorCtr="0">
                <a:noAutofit/>
              </a:bodyPr>
              <a:lstStyle/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Assoc: Allison Jourdan</a:t>
                </a:r>
              </a:p>
              <a:p>
                <a:pPr defTabSz="732542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Admin Asst:  Linsey Baker</a:t>
                </a: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191" name="Straight Connector 190"/>
              <p:cNvCxnSpPr>
                <a:stCxn id="189" idx="0"/>
                <a:endCxn id="174" idx="2"/>
              </p:cNvCxnSpPr>
              <p:nvPr/>
            </p:nvCxnSpPr>
            <p:spPr>
              <a:xfrm flipV="1">
                <a:off x="4527296" y="5912473"/>
                <a:ext cx="0" cy="123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90" idx="0"/>
                <a:endCxn id="189" idx="2"/>
              </p:cNvCxnSpPr>
              <p:nvPr/>
            </p:nvCxnSpPr>
            <p:spPr>
              <a:xfrm flipV="1">
                <a:off x="4525386" y="6386595"/>
                <a:ext cx="1910" cy="87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 Box 2"/>
            <p:cNvSpPr txBox="1">
              <a:spLocks noChangeArrowheads="1"/>
            </p:cNvSpPr>
            <p:nvPr/>
          </p:nvSpPr>
          <p:spPr bwMode="auto">
            <a:xfrm>
              <a:off x="4686984" y="5508127"/>
              <a:ext cx="1022053" cy="4101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Ecological Restoration Institute</a:t>
              </a: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Wally Covington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5196102" y="5408829"/>
              <a:ext cx="696" cy="98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374771" y="1220262"/>
            <a:ext cx="869177" cy="244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Singne Slayton</a:t>
            </a:r>
          </a:p>
        </p:txBody>
      </p:sp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5318388" y="1515185"/>
            <a:ext cx="1052918" cy="206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</a:t>
            </a:r>
            <a:r>
              <a:rPr lang="en-US" sz="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</a:t>
            </a: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Gay Spivey</a:t>
            </a:r>
          </a:p>
        </p:txBody>
      </p: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7101993" y="1213972"/>
            <a:ext cx="849352" cy="232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Sarah Hunter</a:t>
            </a: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7015967" y="1501921"/>
            <a:ext cx="1052918" cy="206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Admin </a:t>
            </a:r>
            <a:r>
              <a:rPr lang="en-US" sz="5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Asst</a:t>
            </a: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Lauren Badertscher</a:t>
            </a:r>
          </a:p>
        </p:txBody>
      </p:sp>
      <p:cxnSp>
        <p:nvCxnSpPr>
          <p:cNvPr id="17" name="Straight Connector 16"/>
          <p:cNvCxnSpPr>
            <a:stCxn id="4" idx="2"/>
            <a:endCxn id="121" idx="0"/>
          </p:cNvCxnSpPr>
          <p:nvPr/>
        </p:nvCxnSpPr>
        <p:spPr>
          <a:xfrm>
            <a:off x="5809359" y="1153193"/>
            <a:ext cx="1" cy="6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809359" y="1460615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542426" y="1145057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542426" y="1441793"/>
            <a:ext cx="0" cy="61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54" y="75018"/>
            <a:ext cx="3067773" cy="542657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2822400" y="3564186"/>
            <a:ext cx="844482" cy="433151"/>
            <a:chOff x="3372347" y="6753564"/>
            <a:chExt cx="989067" cy="654540"/>
          </a:xfrm>
        </p:grpSpPr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3372347" y="6874110"/>
              <a:ext cx="989067" cy="5339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hlinkClick r:id="rId6"/>
                </a:rPr>
                <a:t>Colorado Plateau </a:t>
              </a: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Research Station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74703" algn="l"/>
                </a:tabLst>
              </a:pPr>
              <a:r>
                <a:rPr lang="en-US" sz="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Director: Buck Sanford</a:t>
              </a:r>
            </a:p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28" name="Straight Connector 127"/>
            <p:cNvCxnSpPr>
              <a:endCxn id="127" idx="0"/>
            </p:cNvCxnSpPr>
            <p:nvPr/>
          </p:nvCxnSpPr>
          <p:spPr>
            <a:xfrm>
              <a:off x="3866881" y="6753564"/>
              <a:ext cx="0" cy="120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2852691" y="4059765"/>
            <a:ext cx="785101" cy="1738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83021" tIns="41511" rIns="83021" bIns="41511" anchor="t" anchorCtr="0">
            <a:noAutofit/>
          </a:bodyPr>
          <a:lstStyle/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Business Manager, Sr.</a:t>
            </a:r>
            <a:endParaRPr lang="en-US" sz="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Sarah Colby</a:t>
            </a:r>
          </a:p>
          <a:p>
            <a:pPr algn="ctr" defTabSz="732542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Straight Connector 23"/>
          <p:cNvCxnSpPr>
            <a:stCxn id="127" idx="2"/>
            <a:endCxn id="129" idx="0"/>
          </p:cNvCxnSpPr>
          <p:nvPr/>
        </p:nvCxnSpPr>
        <p:spPr>
          <a:xfrm>
            <a:off x="3244641" y="3997340"/>
            <a:ext cx="601" cy="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82627" y="3250175"/>
            <a:ext cx="3636075" cy="243246"/>
          </a:xfrm>
          <a:prstGeom prst="rect">
            <a:avLst/>
          </a:prstGeom>
        </p:spPr>
        <p:txBody>
          <a:bodyPr wrap="none" lIns="73255" tIns="36627" rIns="73255" bIns="36627">
            <a:spAutoFit/>
          </a:bodyPr>
          <a:lstStyle/>
          <a:p>
            <a:pPr algn="ctr" defTabSz="830191" eaLnBrk="0" hangingPunct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CENTERS &amp; INSTITUTES ORGANIZATIONAL CHART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3443" y="4674964"/>
            <a:ext cx="1634095" cy="391718"/>
            <a:chOff x="7070497" y="112172"/>
            <a:chExt cx="1797503" cy="591931"/>
          </a:xfrm>
        </p:grpSpPr>
        <p:sp>
          <p:nvSpPr>
            <p:cNvPr id="141" name="Text Box 2"/>
            <p:cNvSpPr txBox="1">
              <a:spLocks noChangeArrowheads="1"/>
            </p:cNvSpPr>
            <p:nvPr/>
          </p:nvSpPr>
          <p:spPr bwMode="auto">
            <a:xfrm>
              <a:off x="7070497" y="121158"/>
              <a:ext cx="452022" cy="2287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>
              <a:off x="7072113" y="402212"/>
              <a:ext cx="450299" cy="2237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03632" tIns="51816" rIns="103632" bIns="51816" anchor="t" anchorCtr="0">
              <a:noAutofit/>
            </a:bodyPr>
            <a:lstStyle/>
            <a:p>
              <a:pPr algn="ctr" defTabSz="732542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48189" y="112172"/>
              <a:ext cx="1419811" cy="32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254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Calibri"/>
                </a:rPr>
                <a:t>“Natural Sciences College”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457127" y="378542"/>
              <a:ext cx="1206451" cy="32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254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Calibri"/>
                </a:rPr>
                <a:t>“Engineering College”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345377" y="4483746"/>
            <a:ext cx="914400" cy="47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u="sng" dirty="0" smtClean="0">
                <a:solidFill>
                  <a:srgbClr val="2E75B6"/>
                </a:solidFill>
                <a:latin typeface="Arial" panose="020B0604020202020204" pitchFamily="34" charset="0"/>
              </a:rPr>
              <a:t>Center for Materials Interfaces in Research and Applications</a:t>
            </a:r>
          </a:p>
          <a:p>
            <a:pPr algn="ctr"/>
            <a:r>
              <a:rPr lang="en-US" sz="400" u="sng" dirty="0" smtClean="0">
                <a:solidFill>
                  <a:srgbClr val="2E75B6"/>
                </a:solidFill>
                <a:latin typeface="Arial" panose="020B0604020202020204" pitchFamily="34" charset="0"/>
              </a:rPr>
              <a:t>¡MIRA!</a:t>
            </a:r>
          </a:p>
          <a:p>
            <a:pPr algn="ctr"/>
            <a:r>
              <a:rPr lang="en-US" sz="400" dirty="0" smtClean="0">
                <a:solidFill>
                  <a:schemeClr val="tx1"/>
                </a:solidFill>
                <a:latin typeface="Arial" panose="020B0604020202020204" pitchFamily="34" charset="0"/>
              </a:rPr>
              <a:t>Director: Gabe Montaño</a:t>
            </a:r>
            <a:endParaRPr lang="en-US" sz="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57388" y="4600970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dirty="0" smtClean="0"/>
              <a:t>o be formed</a:t>
            </a:r>
            <a:endParaRPr lang="en-US" sz="1000" dirty="0"/>
          </a:p>
        </p:txBody>
      </p:sp>
      <p:sp>
        <p:nvSpPr>
          <p:cNvPr id="54" name="Left Arrow 53"/>
          <p:cNvSpPr/>
          <p:nvPr/>
        </p:nvSpPr>
        <p:spPr>
          <a:xfrm>
            <a:off x="3456603" y="4674964"/>
            <a:ext cx="420557" cy="98234"/>
          </a:xfrm>
          <a:prstGeom prst="leftArrow">
            <a:avLst>
              <a:gd name="adj1" fmla="val 4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Some needs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35260" y="1324466"/>
            <a:ext cx="4192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Engineering College</a:t>
            </a:r>
          </a:p>
          <a:p>
            <a:pPr algn="ctr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a name (one proposed)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a Dean (Interim June </a:t>
            </a:r>
            <a:r>
              <a:rPr lang="en-US" dirty="0" smtClean="0"/>
              <a:t>1)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a Dean’s Office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policies, procedures, etc.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604" y="1335159"/>
            <a:ext cx="49471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Science College</a:t>
            </a:r>
          </a:p>
          <a:p>
            <a:endParaRPr lang="en-US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a proposed name (by May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a Dean’s Office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revised policies, procedures,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cap="none" dirty="0" smtClean="0"/>
              <a:t>Impact Across Campus</a:t>
            </a:r>
            <a:br>
              <a:rPr lang="en-US" sz="3200" cap="none" dirty="0" smtClean="0"/>
            </a:br>
            <a:endParaRPr lang="en-US" sz="32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1747" y="900268"/>
            <a:ext cx="47152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up is hard to do: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Advising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Office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Management &amp; Students Affairs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 Foundation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Provost Office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Registrar</a:t>
            </a:r>
          </a:p>
          <a:p>
            <a:pPr algn="ctr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664" y="900895"/>
            <a:ext cx="37210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 hard to do: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Alumni Engagement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Students of NAU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International Education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Control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 Online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Sponsored Projects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V.P for Research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62094" y="1615289"/>
            <a:ext cx="44198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Questions/Comments</a:t>
            </a:r>
          </a:p>
          <a:p>
            <a:pPr algn="ctr"/>
            <a:endParaRPr lang="en-US" sz="3000" i="1" dirty="0"/>
          </a:p>
          <a:p>
            <a:pPr algn="ctr"/>
            <a:endParaRPr lang="en-US" sz="3000" i="1" dirty="0" smtClean="0"/>
          </a:p>
          <a:p>
            <a:pPr algn="ctr"/>
            <a:endParaRPr lang="en-US" sz="3000" i="1" dirty="0"/>
          </a:p>
          <a:p>
            <a:pPr algn="ctr"/>
            <a:r>
              <a:rPr lang="en-US" sz="2400" i="1" dirty="0" smtClean="0"/>
              <a:t>Will talk about names next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938" y="474307"/>
            <a:ext cx="7239000" cy="1016359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717" y="1598655"/>
            <a:ext cx="766633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457166" indent="-457166">
              <a:buFont typeface="+mj-lt"/>
              <a:buAutoNum type="arabicPeriod"/>
            </a:pPr>
            <a:r>
              <a:rPr lang="en-US" sz="2400" b="1" dirty="0" smtClean="0"/>
              <a:t>Tenure and/or Promotions</a:t>
            </a:r>
          </a:p>
          <a:p>
            <a:pPr marL="457166" indent="-457166">
              <a:buFont typeface="+mj-lt"/>
              <a:buAutoNum type="arabicPeriod"/>
            </a:pPr>
            <a:r>
              <a:rPr lang="en-US" sz="2400" b="1" dirty="0" smtClean="0"/>
              <a:t>A Few Announcements</a:t>
            </a:r>
            <a:endParaRPr lang="en-US" sz="2400" b="1" dirty="0"/>
          </a:p>
          <a:p>
            <a:pPr marL="457166" indent="-457166">
              <a:buFont typeface="+mj-lt"/>
              <a:buAutoNum type="arabicPeriod"/>
            </a:pPr>
            <a:r>
              <a:rPr lang="en-US" sz="2400" b="1" dirty="0" smtClean="0"/>
              <a:t>The History and Future of CEFNS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91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Names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1571" y="1452886"/>
            <a:ext cx="712085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/>
              <a:t>Proposed name for Engineering College:</a:t>
            </a:r>
          </a:p>
          <a:p>
            <a:pPr algn="ctr"/>
            <a:endParaRPr lang="en-US" sz="3000" i="1" dirty="0" smtClean="0"/>
          </a:p>
          <a:p>
            <a:pPr algn="ctr"/>
            <a:r>
              <a:rPr lang="en-US" sz="3000" i="1" dirty="0" smtClean="0"/>
              <a:t>“College of Engineering, Informatics</a:t>
            </a:r>
          </a:p>
          <a:p>
            <a:pPr algn="ctr"/>
            <a:r>
              <a:rPr lang="en-US" sz="3000" i="1" dirty="0" smtClean="0"/>
              <a:t>&amp; Applied Sciences</a:t>
            </a:r>
          </a:p>
          <a:p>
            <a:pPr algn="ctr"/>
            <a:r>
              <a:rPr lang="en-US" sz="3000" i="1" dirty="0" smtClean="0"/>
              <a:t>(CEIAS)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02354" y="3870358"/>
            <a:ext cx="3139292" cy="3745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ABOR approval </a:t>
            </a:r>
            <a:r>
              <a:rPr lang="en-US" sz="1600" b="1" dirty="0"/>
              <a:t>r</a:t>
            </a:r>
            <a:r>
              <a:rPr lang="en-US" sz="1600" b="1" dirty="0" smtClean="0"/>
              <a:t>equired</a:t>
            </a:r>
          </a:p>
        </p:txBody>
      </p:sp>
    </p:spTree>
    <p:extLst>
      <p:ext uri="{BB962C8B-B14F-4D97-AF65-F5344CB8AC3E}">
        <p14:creationId xmlns:p14="http://schemas.microsoft.com/office/powerpoint/2010/main" val="33114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Names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6973" y="1026029"/>
            <a:ext cx="8190063" cy="423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Need a proposed name for Science College</a:t>
            </a:r>
          </a:p>
          <a:p>
            <a:pPr algn="ctr"/>
            <a:r>
              <a:rPr lang="en-US" sz="2800" i="1" dirty="0"/>
              <a:t>b</a:t>
            </a:r>
            <a:r>
              <a:rPr lang="en-US" sz="2800" i="1" dirty="0" smtClean="0"/>
              <a:t>y next Thursday</a:t>
            </a:r>
          </a:p>
          <a:p>
            <a:endParaRPr lang="en-US" i="1" dirty="0" smtClean="0"/>
          </a:p>
          <a:p>
            <a:r>
              <a:rPr lang="en-US" sz="1900" i="1" dirty="0" smtClean="0"/>
              <a:t>Biological Sciences		Colorado Plateau CESU</a:t>
            </a:r>
          </a:p>
          <a:p>
            <a:r>
              <a:rPr lang="en-US" sz="1900" i="1" dirty="0" smtClean="0"/>
              <a:t>Chemistry &amp; Biochemistry	Colorado Plateau Research Station</a:t>
            </a:r>
          </a:p>
          <a:p>
            <a:r>
              <a:rPr lang="en-US" sz="1900" i="1" dirty="0" smtClean="0"/>
              <a:t>Earth &amp; Sustainability		Center for Ecosystem Science &amp; Society</a:t>
            </a:r>
          </a:p>
          <a:p>
            <a:r>
              <a:rPr lang="en-US" sz="1900" i="1" dirty="0" smtClean="0"/>
              <a:t>Forestry				Ecological Restoration Institute</a:t>
            </a:r>
          </a:p>
          <a:p>
            <a:r>
              <a:rPr lang="en-US" sz="1900" i="1" dirty="0" smtClean="0"/>
              <a:t>Mathematics &amp; Statistics		Landscape Conservation Initiative</a:t>
            </a:r>
          </a:p>
          <a:p>
            <a:r>
              <a:rPr lang="en-US" sz="1900" i="1" dirty="0" smtClean="0"/>
              <a:t>Physics &amp; Astronomy		Merriam Powell Center for Env. Res.</a:t>
            </a:r>
          </a:p>
          <a:p>
            <a:r>
              <a:rPr lang="en-US" sz="1900" i="1" dirty="0" smtClean="0"/>
              <a:t>Science Teaching &amp; Learning</a:t>
            </a:r>
          </a:p>
          <a:p>
            <a:pPr algn="ctr"/>
            <a:endParaRPr lang="en-US" sz="3000" i="1" dirty="0" smtClean="0"/>
          </a:p>
          <a:p>
            <a:pPr algn="ctr"/>
            <a:endParaRPr lang="en-US" sz="3000" i="1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Names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8235" y="1084751"/>
            <a:ext cx="7607532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/>
              <a:t>Some possible names for Science College:</a:t>
            </a:r>
          </a:p>
          <a:p>
            <a:pPr algn="ctr"/>
            <a:endParaRPr lang="en-US" sz="3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i="1" dirty="0" smtClean="0"/>
              <a:t>College of Forestry &amp; </a:t>
            </a:r>
            <a:r>
              <a:rPr lang="en-US" sz="2100" i="1" dirty="0"/>
              <a:t>N</a:t>
            </a:r>
            <a:r>
              <a:rPr lang="en-US" sz="2100" i="1" dirty="0" smtClean="0"/>
              <a:t>atural Sciences (</a:t>
            </a:r>
            <a:r>
              <a:rPr lang="en-US" sz="2100" i="1" dirty="0" smtClean="0"/>
              <a:t>FNS)</a:t>
            </a:r>
            <a:endParaRPr lang="en-US" sz="21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i="1" dirty="0" smtClean="0"/>
              <a:t>College of Natural Sciences &amp; Forestry (NSF)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i="1" dirty="0" smtClean="0"/>
              <a:t>College of Natural Sciences (CNS)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i="1" dirty="0" smtClean="0"/>
              <a:t>College of Science (COS)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i="1" dirty="0" smtClean="0"/>
              <a:t>The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Additional suggestions?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93772" y="2871906"/>
            <a:ext cx="2729593" cy="91940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Monday we’ll send you a request for your comments/preferred name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48441" y="525697"/>
            <a:ext cx="2624447" cy="3745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ABOR approval </a:t>
            </a:r>
            <a:r>
              <a:rPr lang="en-US" sz="1600" b="1" dirty="0"/>
              <a:t>r</a:t>
            </a:r>
            <a:r>
              <a:rPr lang="en-US" sz="1600" b="1" dirty="0" smtClean="0"/>
              <a:t>equired</a:t>
            </a:r>
          </a:p>
        </p:txBody>
      </p:sp>
    </p:spTree>
    <p:extLst>
      <p:ext uri="{BB962C8B-B14F-4D97-AF65-F5344CB8AC3E}">
        <p14:creationId xmlns:p14="http://schemas.microsoft.com/office/powerpoint/2010/main" val="36672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i="1" dirty="0" smtClean="0"/>
              <a:t>commencement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5527" y="900513"/>
            <a:ext cx="417293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Friday, May 11</a:t>
            </a:r>
          </a:p>
          <a:p>
            <a:pPr algn="ctr"/>
            <a:endParaRPr lang="en-US" sz="1600" b="1" i="1" dirty="0" smtClean="0"/>
          </a:p>
          <a:p>
            <a:pPr algn="ctr"/>
            <a:r>
              <a:rPr lang="en-US" sz="2400" b="1" i="1" u="sng" dirty="0" smtClean="0"/>
              <a:t>Commencement Reception</a:t>
            </a:r>
          </a:p>
          <a:p>
            <a:pPr algn="ctr"/>
            <a:r>
              <a:rPr lang="en-US" sz="2400" b="1" i="1" dirty="0" smtClean="0"/>
              <a:t>12:30pm – 2:00pm</a:t>
            </a:r>
          </a:p>
          <a:p>
            <a:pPr algn="ctr"/>
            <a:r>
              <a:rPr lang="en-US" sz="2400" b="1" i="1" dirty="0" smtClean="0"/>
              <a:t>HCCC</a:t>
            </a:r>
          </a:p>
          <a:p>
            <a:pPr algn="ctr"/>
            <a:endParaRPr lang="en-US" sz="1600" b="1" i="1" dirty="0"/>
          </a:p>
          <a:p>
            <a:pPr algn="ctr"/>
            <a:r>
              <a:rPr lang="en-US" sz="2400" b="1" i="1" u="sng" dirty="0" smtClean="0"/>
              <a:t>Commencement Ceremony</a:t>
            </a:r>
          </a:p>
          <a:p>
            <a:pPr algn="ctr"/>
            <a:r>
              <a:rPr lang="en-US" sz="2400" b="1" i="1" dirty="0" smtClean="0"/>
              <a:t>4:00pm – 5:30pm</a:t>
            </a:r>
          </a:p>
          <a:p>
            <a:pPr algn="ctr"/>
            <a:r>
              <a:rPr lang="en-US" sz="2400" b="1" i="1" dirty="0" smtClean="0"/>
              <a:t>Skydome</a:t>
            </a:r>
          </a:p>
          <a:p>
            <a:pPr algn="ctr"/>
            <a:endParaRPr lang="en-US" sz="3200" b="1" i="1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40031" y="293914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46909" y="332509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794167" y="277882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784275" y="4156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211787" y="194468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789" y="1803548"/>
            <a:ext cx="4966653" cy="1536405"/>
          </a:xfrm>
        </p:spPr>
        <p:txBody>
          <a:bodyPr/>
          <a:lstStyle/>
          <a:p>
            <a:r>
              <a:rPr lang="en-US" sz="3200" i="1" dirty="0">
                <a:solidFill>
                  <a:srgbClr val="060606"/>
                </a:solidFill>
              </a:rPr>
              <a:t>Refreshments</a:t>
            </a:r>
            <a:br>
              <a:rPr lang="en-US" sz="3200" i="1" dirty="0">
                <a:solidFill>
                  <a:srgbClr val="060606"/>
                </a:solidFill>
              </a:rPr>
            </a:br>
            <a:r>
              <a:rPr lang="en-US" sz="3200" i="1" dirty="0">
                <a:solidFill>
                  <a:srgbClr val="060606"/>
                </a:solidFill>
              </a:rPr>
              <a:t>are served!</a:t>
            </a:r>
            <a:r>
              <a:rPr lang="en-US" sz="2400" i="1" dirty="0">
                <a:solidFill>
                  <a:srgbClr val="060606"/>
                </a:solidFill>
              </a:rPr>
              <a:t/>
            </a:r>
            <a:br>
              <a:rPr lang="en-US" sz="2400" i="1" dirty="0">
                <a:solidFill>
                  <a:srgbClr val="060606"/>
                </a:solidFill>
              </a:rPr>
            </a:br>
            <a:endParaRPr lang="en-US" sz="3200" dirty="0"/>
          </a:p>
        </p:txBody>
      </p:sp>
      <p:pic>
        <p:nvPicPr>
          <p:cNvPr id="1026" name="Picture 2" descr="Image result for heavy hors d'oeuv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197900"/>
            <a:ext cx="3009892" cy="40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431569"/>
            <a:ext cx="7239000" cy="1536405"/>
          </a:xfrm>
        </p:spPr>
        <p:txBody>
          <a:bodyPr/>
          <a:lstStyle/>
          <a:p>
            <a:r>
              <a:rPr lang="en-US" sz="3200" cap="none" dirty="0"/>
              <a:t>College of Engineering, Forestry &amp; Natural Sciences</a:t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>
                <a:solidFill>
                  <a:srgbClr val="FF0000"/>
                </a:solidFill>
              </a:rPr>
              <a:t/>
            </a:r>
            <a:br>
              <a:rPr lang="en-US" sz="3200" cap="none" dirty="0">
                <a:solidFill>
                  <a:srgbClr val="FF0000"/>
                </a:solidFill>
              </a:rPr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 smtClean="0"/>
              <a:t>Spring 2018 </a:t>
            </a:r>
            <a:r>
              <a:rPr lang="en-US" sz="3200" cap="none" dirty="0"/>
              <a:t>College Meeting</a:t>
            </a:r>
            <a:br>
              <a:rPr lang="en-US" sz="3200" cap="none" dirty="0"/>
            </a:br>
            <a:r>
              <a:rPr lang="en-US" sz="3200" cap="none" dirty="0" smtClean="0"/>
              <a:t>May 4, 2018</a:t>
            </a:r>
            <a:endParaRPr lang="en-US" sz="3200" dirty="0"/>
          </a:p>
        </p:txBody>
      </p:sp>
      <p:pic>
        <p:nvPicPr>
          <p:cNvPr id="9" name="Picture 8" descr="H:\Documents\College Meetings\05-aubrey_funke-08152014_30098190225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7" y="1301533"/>
            <a:ext cx="2878166" cy="186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:\Documents\College Meetings\Spring_Commencement_20170513_CommencementJRB-55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53" y="1301533"/>
            <a:ext cx="2879766" cy="186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:\Documents\College Meetings\Spring_Commencement_20170513_CommencementJRB-52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" y="1301532"/>
            <a:ext cx="3021297" cy="186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7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888" y="676275"/>
            <a:ext cx="7239000" cy="552450"/>
          </a:xfrm>
        </p:spPr>
        <p:txBody>
          <a:bodyPr/>
          <a:lstStyle/>
          <a:p>
            <a:pPr algn="l"/>
            <a:r>
              <a:rPr lang="en-US" sz="3200" dirty="0"/>
              <a:t>A few numbers . . 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0176" y="1380474"/>
            <a:ext cx="6457949" cy="13849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/>
              <a:t>500 Faculty and Staff</a:t>
            </a:r>
          </a:p>
          <a:p>
            <a:endParaRPr lang="en-US" sz="2800" dirty="0"/>
          </a:p>
          <a:p>
            <a:r>
              <a:rPr lang="en-US" sz="2800" dirty="0" smtClean="0"/>
              <a:t>We occupy </a:t>
            </a:r>
            <a:r>
              <a:rPr lang="en-US" sz="2800" dirty="0"/>
              <a:t>all or part of 29 buildings</a:t>
            </a:r>
          </a:p>
        </p:txBody>
      </p:sp>
      <p:pic>
        <p:nvPicPr>
          <p:cNvPr id="4" name="Picture 3" descr="H:\Documents\College Meetings\science-lab_01302009_29342259834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85" y="516499"/>
            <a:ext cx="3179417" cy="170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Documents\College Meetings\CAMPUS_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2" y="2911715"/>
            <a:ext cx="2639032" cy="128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:\Documents\College Meetings\01-observatory_03032006_29970225255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2911715"/>
            <a:ext cx="2327564" cy="128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Documents\College Meetings\04-ARD_09042007_29970137215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67" y="2911715"/>
            <a:ext cx="2289811" cy="128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951" y="412394"/>
            <a:ext cx="7239000" cy="1536405"/>
          </a:xfrm>
        </p:spPr>
        <p:txBody>
          <a:bodyPr/>
          <a:lstStyle/>
          <a:p>
            <a:r>
              <a:rPr lang="en-US" sz="3200" i="1" dirty="0">
                <a:solidFill>
                  <a:srgbClr val="060606"/>
                </a:solidFill>
              </a:rPr>
              <a:t>That’s a brief overview of where we are in august 2017</a:t>
            </a:r>
            <a:r>
              <a:rPr lang="en-US" sz="2400" i="1" dirty="0">
                <a:solidFill>
                  <a:srgbClr val="060606"/>
                </a:solidFill>
              </a:rPr>
              <a:t/>
            </a:r>
            <a:br>
              <a:rPr lang="en-US" sz="2400" i="1" dirty="0">
                <a:solidFill>
                  <a:srgbClr val="060606"/>
                </a:solidFill>
              </a:rPr>
            </a:br>
            <a:endParaRPr lang="en-US" sz="3200" dirty="0"/>
          </a:p>
        </p:txBody>
      </p:sp>
      <p:pic>
        <p:nvPicPr>
          <p:cNvPr id="3" name="Picture 2" descr="H:\Documents\College Meetings\1161_Brent_Nelson_041820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0" y="1531917"/>
            <a:ext cx="3161063" cy="182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:\Documents\College Meetings\1807_kristen_waring_09142016_29681536665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37" y="1531917"/>
            <a:ext cx="1695612" cy="266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Documents\College Meetings\004-astronomy-nau-09132016_29826197134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20" y="1531917"/>
            <a:ext cx="2911681" cy="194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275" y="231419"/>
            <a:ext cx="7239000" cy="1354315"/>
          </a:xfrm>
        </p:spPr>
        <p:txBody>
          <a:bodyPr/>
          <a:lstStyle/>
          <a:p>
            <a:r>
              <a:rPr lang="en-US" sz="3200" dirty="0"/>
              <a:t>Research Centers and Institutes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02" y="1478856"/>
            <a:ext cx="6673610" cy="286231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Center for Bioengineering </a:t>
            </a:r>
            <a:r>
              <a:rPr lang="en-US" dirty="0" smtClean="0"/>
              <a:t>Innovation</a:t>
            </a:r>
            <a:endParaRPr lang="en-US" dirty="0">
              <a:solidFill>
                <a:srgbClr val="FF0000"/>
              </a:solidFill>
            </a:endParaRP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Center for Ecosystem Science and </a:t>
            </a:r>
            <a:r>
              <a:rPr lang="en-US" dirty="0" smtClean="0"/>
              <a:t>Society</a:t>
            </a: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 smtClean="0"/>
              <a:t>Center for Microbial Genetics &amp; Genomics</a:t>
            </a:r>
            <a:endParaRPr lang="en-US" dirty="0"/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Colorado Plateau Cooperative Ecosystems Study Unit</a:t>
            </a: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Colorado Plateau Research Station</a:t>
            </a: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Ecological Restoration Institute </a:t>
            </a:r>
            <a:endParaRPr lang="en-US" dirty="0">
              <a:solidFill>
                <a:srgbClr val="FF0000"/>
              </a:solidFill>
            </a:endParaRP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Institute for Tribal Environmental Professionals</a:t>
            </a: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Landscape Conservation Initiative</a:t>
            </a:r>
          </a:p>
          <a:p>
            <a:pPr marL="342875" indent="-342875">
              <a:buFont typeface="Arial" panose="020B0604020202020204" pitchFamily="34" charset="0"/>
              <a:buChar char="•"/>
            </a:pPr>
            <a:r>
              <a:rPr lang="en-US" dirty="0"/>
              <a:t>Merriam Powell Center for Environmental </a:t>
            </a:r>
            <a:r>
              <a:rPr lang="en-US" dirty="0" smtClean="0"/>
              <a:t>Research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7528958" y="2671024"/>
            <a:ext cx="1382727" cy="80243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33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Left Arrow 4"/>
          <p:cNvSpPr/>
          <p:nvPr/>
        </p:nvSpPr>
        <p:spPr bwMode="auto">
          <a:xfrm rot="10800000">
            <a:off x="6569507" y="1868586"/>
            <a:ext cx="789107" cy="802438"/>
          </a:xfrm>
          <a:prstGeom prst="leftArrow">
            <a:avLst>
              <a:gd name="adj1" fmla="val 35166"/>
              <a:gd name="adj2" fmla="val 47257"/>
            </a:avLst>
          </a:prstGeom>
          <a:solidFill>
            <a:srgbClr val="FBC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33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0965" y="3011514"/>
            <a:ext cx="1868535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600" dirty="0"/>
              <a:t>Moved to Office of Native American</a:t>
            </a:r>
          </a:p>
          <a:p>
            <a:pPr algn="ctr"/>
            <a:r>
              <a:rPr lang="en-US" sz="1600" dirty="0" smtClean="0"/>
              <a:t>Initiatives</a:t>
            </a:r>
            <a:endParaRPr lang="en-US" sz="1600" dirty="0"/>
          </a:p>
        </p:txBody>
      </p:sp>
      <p:sp>
        <p:nvSpPr>
          <p:cNvPr id="7" name="Left Arrow 6"/>
          <p:cNvSpPr/>
          <p:nvPr/>
        </p:nvSpPr>
        <p:spPr bwMode="auto">
          <a:xfrm rot="10800000">
            <a:off x="6250105" y="3124194"/>
            <a:ext cx="789107" cy="802438"/>
          </a:xfrm>
          <a:prstGeom prst="leftArrow">
            <a:avLst>
              <a:gd name="adj1" fmla="val 35166"/>
              <a:gd name="adj2" fmla="val 47257"/>
            </a:avLst>
          </a:prstGeom>
          <a:solidFill>
            <a:srgbClr val="FBC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33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8322" y="1826732"/>
            <a:ext cx="1841183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600" dirty="0" smtClean="0"/>
              <a:t>The Pathogen &amp; Microbiome Institute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69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73302"/>
              </p:ext>
            </p:extLst>
          </p:nvPr>
        </p:nvGraphicFramePr>
        <p:xfrm>
          <a:off x="496212" y="204282"/>
          <a:ext cx="7957228" cy="407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0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Tenure and/or promotions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49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347663" y="2"/>
            <a:ext cx="8448675" cy="816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1800" dirty="0"/>
              <a:t>We need to respond to </a:t>
            </a:r>
            <a:r>
              <a:rPr lang="en-US" sz="1800" dirty="0" smtClean="0"/>
              <a:t>NAU’s </a:t>
            </a:r>
            <a:r>
              <a:rPr lang="en-US" sz="1800" dirty="0"/>
              <a:t>investment in CEFNS research and graduate programs </a:t>
            </a:r>
            <a:r>
              <a:rPr lang="en-US" sz="1800" dirty="0" smtClean="0"/>
              <a:t>with increases </a:t>
            </a:r>
            <a:r>
              <a:rPr lang="en-US" sz="1800" dirty="0"/>
              <a:t>in the number of enrolled graduate students and number of graduates.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" y="931968"/>
            <a:ext cx="4581424" cy="333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03" y="890588"/>
            <a:ext cx="4505098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788" y="98070"/>
            <a:ext cx="7239000" cy="506771"/>
          </a:xfrm>
        </p:spPr>
        <p:txBody>
          <a:bodyPr/>
          <a:lstStyle/>
          <a:p>
            <a:r>
              <a:rPr lang="en-US" sz="3200" cap="none" dirty="0"/>
              <a:t>CHALLENGES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8431" y="1766889"/>
            <a:ext cx="8999863" cy="165044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marL="457166" indent="-457166">
              <a:buFont typeface="Arial" panose="020B0604020202020204" pitchFamily="34" charset="0"/>
              <a:buChar char="•"/>
            </a:pPr>
            <a:r>
              <a:rPr lang="en-US" dirty="0"/>
              <a:t>Provide students with the </a:t>
            </a:r>
            <a:r>
              <a:rPr lang="en-US" i="1" dirty="0"/>
              <a:t>NAU Experience </a:t>
            </a:r>
            <a:r>
              <a:rPr lang="en-US" dirty="0"/>
              <a:t>as our numbers grow.</a:t>
            </a:r>
          </a:p>
          <a:p>
            <a:pPr marL="457166" indent="-457166">
              <a:buFont typeface="Arial" panose="020B0604020202020204" pitchFamily="34" charset="0"/>
              <a:buChar char="•"/>
            </a:pPr>
            <a:endParaRPr lang="en-US" dirty="0"/>
          </a:p>
          <a:p>
            <a:pPr marL="457166" indent="-457166">
              <a:buFont typeface="Arial" panose="020B0604020202020204" pitchFamily="34" charset="0"/>
              <a:buChar char="•"/>
            </a:pPr>
            <a:r>
              <a:rPr lang="en-US" dirty="0"/>
              <a:t>Provide faculty and staff with what they need to be effective and efficient.</a:t>
            </a:r>
            <a:endParaRPr lang="en-US" b="1" dirty="0"/>
          </a:p>
          <a:p>
            <a:pPr marL="457166" indent="-457166">
              <a:buFont typeface="Arial" panose="020B0604020202020204" pitchFamily="34" charset="0"/>
              <a:buChar char="•"/>
            </a:pPr>
            <a:endParaRPr lang="en-US" dirty="0"/>
          </a:p>
          <a:p>
            <a:pPr marL="457166" indent="-457166">
              <a:buFont typeface="Arial" panose="020B0604020202020204" pitchFamily="34" charset="0"/>
              <a:buChar char="•"/>
            </a:pPr>
            <a:r>
              <a:rPr lang="en-US" dirty="0"/>
              <a:t>Acquire more space for our activities.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86029" y="87507"/>
            <a:ext cx="2550769" cy="1501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200" dirty="0"/>
              <a:t>“Intimacy at Scale”</a:t>
            </a:r>
          </a:p>
          <a:p>
            <a:pPr algn="ctr"/>
            <a:endParaRPr lang="en-US" sz="1400" dirty="0"/>
          </a:p>
          <a:p>
            <a:pPr algn="ctr"/>
            <a:r>
              <a:rPr lang="en-US" sz="1600" dirty="0"/>
              <a:t>Kate Fryer</a:t>
            </a:r>
          </a:p>
          <a:p>
            <a:pPr algn="ctr"/>
            <a:r>
              <a:rPr lang="en-US" sz="1600" dirty="0" smtClean="0"/>
              <a:t>EVP </a:t>
            </a:r>
            <a:r>
              <a:rPr lang="en-US" sz="1600" dirty="0"/>
              <a:t>for Membership</a:t>
            </a:r>
          </a:p>
          <a:p>
            <a:pPr algn="ctr"/>
            <a:r>
              <a:rPr lang="en-US" sz="1600" dirty="0"/>
              <a:t>American Chemical Soci</a:t>
            </a:r>
            <a:r>
              <a:rPr lang="en-US" sz="1500" dirty="0"/>
              <a:t>ety</a:t>
            </a:r>
          </a:p>
        </p:txBody>
      </p:sp>
    </p:spTree>
    <p:extLst>
      <p:ext uri="{BB962C8B-B14F-4D97-AF65-F5344CB8AC3E}">
        <p14:creationId xmlns:p14="http://schemas.microsoft.com/office/powerpoint/2010/main" val="22243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05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177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02BB6-1A9C-452C-B494-FBD8DDFC7C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02BB6-1A9C-452C-B494-FBD8DDFC7C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Tenure and/or promotions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85652" y="1062843"/>
            <a:ext cx="7172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Able – Senior Lecturer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Dijkstra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 Holloway – Senior Lecturer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Nate Nieto – Associate Professor with tenure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 Whipple – Associate Professor with tenure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Jason Wilder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Professor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Engineering, Construction Management &amp; Environmental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 Bruner – Associate Professor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Jeff Heiderscheidt – Senior Lecturer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Ching-Hsing Ho – Associate Professor with tenure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Tenure and/or promotions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1442" y="1240971"/>
            <a:ext cx="65611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 Sciences &amp; Environmental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 Stuart – Associate Professor with tenure (joint with SBS)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 Bowker – Associate Professor with tenure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Ching-Hsun Huang –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Sánchez Meador - Associate Professor with tenure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Kristin Waring - Professor</a:t>
            </a:r>
          </a:p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Computing &amp; Cybersystems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Kiona Ogle -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Temuulen Sankey – Associate Professor with tenure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59982"/>
            <a:ext cx="7239000" cy="1078271"/>
          </a:xfrm>
        </p:spPr>
        <p:txBody>
          <a:bodyPr/>
          <a:lstStyle/>
          <a:p>
            <a:r>
              <a:rPr lang="en-US" sz="3200" dirty="0" smtClean="0"/>
              <a:t>Tenure and/or promotions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96291" y="1425040"/>
            <a:ext cx="61514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&amp;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Daugherty – Senior Lecturer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Shannon Guerrero –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Todd Wolford – Senior Lecturer</a:t>
            </a:r>
          </a:p>
          <a:p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&amp; 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 Dolle – Senior Lecturer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Trilling - Professor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Teaching &amp;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 Gray – Associate Professor with tenure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497" y="289188"/>
            <a:ext cx="7239000" cy="1536405"/>
          </a:xfrm>
        </p:spPr>
        <p:txBody>
          <a:bodyPr/>
          <a:lstStyle/>
          <a:p>
            <a:r>
              <a:rPr lang="en-US" sz="3200" cap="none" dirty="0" smtClean="0"/>
              <a:t>Announcements</a:t>
            </a: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3618" y="1026325"/>
            <a:ext cx="77575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President’s Distinguished Teaching Fellow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 Gray – CSTL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CEFNS College Teacher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Stephanie Hurst – Chemistry &amp; Biochemistry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Barry Goldwater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Dikeman (Biology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Mentors: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Walker, Carol Chamber, Daniel Sanchez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Shelby Hutton (Biology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Mentors: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Wagner, Joe Busch, Nathan Stone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Rivera (Mech. 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Mentors: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 Lerner, Kiisa Nishikawa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151418" y="206630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73140" y="1903837"/>
            <a:ext cx="1956460" cy="81724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Only 11 universities in the country had 3 Goldwater Scholars</a:t>
            </a:r>
          </a:p>
        </p:txBody>
      </p:sp>
    </p:spTree>
    <p:extLst>
      <p:ext uri="{BB962C8B-B14F-4D97-AF65-F5344CB8AC3E}">
        <p14:creationId xmlns:p14="http://schemas.microsoft.com/office/powerpoint/2010/main" val="28558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497" y="289188"/>
            <a:ext cx="7239000" cy="1536405"/>
          </a:xfrm>
        </p:spPr>
        <p:txBody>
          <a:bodyPr/>
          <a:lstStyle/>
          <a:p>
            <a:r>
              <a:rPr lang="en-US" sz="3200" cap="none" dirty="0" smtClean="0"/>
              <a:t>Announcements</a:t>
            </a: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3618" y="837210"/>
            <a:ext cx="7199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New Endowed Professorships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&amp; Pit Lucking Family Professor – Kitty Gehring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iological Sciences)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O. &amp; Mary Minor Forestry Professor – TBD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Arizona University/Chongqing University of Posts &amp; Telecommunications (CQUPT) 3+1 B.S. Program in Electrical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graduating class = 29 students</a:t>
            </a:r>
          </a:p>
          <a:p>
            <a:endParaRPr lang="en-US" dirty="0" smtClean="0"/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Earth Sciences &amp; Environmental Sustainability (SESES)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renamed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School of Earth and Sustainability (SES)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151418" y="206630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801584"/>
            <a:ext cx="7239000" cy="1609107"/>
          </a:xfrm>
        </p:spPr>
        <p:txBody>
          <a:bodyPr/>
          <a:lstStyle/>
          <a:p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College of Engineering, Forestry &amp; Natural Sciences</a:t>
            </a: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sz="3200" cap="none" dirty="0"/>
              <a:t/>
            </a:r>
            <a:br>
              <a:rPr lang="en-US" sz="3200" cap="none" dirty="0"/>
            </a:br>
            <a:endParaRPr lang="en-US" sz="3200" dirty="0"/>
          </a:p>
        </p:txBody>
      </p:sp>
      <p:pic>
        <p:nvPicPr>
          <p:cNvPr id="3" name="Picture 2" descr="H:\Documents\College Meetings\Flagstaff_Scenic_View_ray1485-2_27562547474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5" y="2024743"/>
            <a:ext cx="3829791" cy="211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9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6572</TotalTime>
  <Words>1537</Words>
  <Application>Microsoft Office PowerPoint</Application>
  <PresentationFormat>On-screen Show (16:9)</PresentationFormat>
  <Paragraphs>490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Dark-Blue-Vertical-PPT-Template</vt:lpstr>
      <vt:lpstr>1_Dark-Blue-Vertical-PPT-Template</vt:lpstr>
      <vt:lpstr>Office Theme</vt:lpstr>
      <vt:lpstr>College of Engineering, Forestry &amp; Natural Sciences     Spring 2018 College Meeting May 4, 2018</vt:lpstr>
      <vt:lpstr>Agenda</vt:lpstr>
      <vt:lpstr>Tenure and/or promotions</vt:lpstr>
      <vt:lpstr>Tenure and/or promotions</vt:lpstr>
      <vt:lpstr>Tenure and/or promotions</vt:lpstr>
      <vt:lpstr>Tenure and/or promotions</vt:lpstr>
      <vt:lpstr>Announcements  </vt:lpstr>
      <vt:lpstr>Announcements  </vt:lpstr>
      <vt:lpstr> College of Engineering, Forestry &amp; Natural Sciences  </vt:lpstr>
      <vt:lpstr>Origin of CEFNS</vt:lpstr>
      <vt:lpstr>CEFNS</vt:lpstr>
      <vt:lpstr>Formation of two colleges</vt:lpstr>
      <vt:lpstr>CEFNS</vt:lpstr>
      <vt:lpstr>PowerPoint Presentation</vt:lpstr>
      <vt:lpstr>Science College &amp; Engineering College</vt:lpstr>
      <vt:lpstr>PowerPoint Presentation</vt:lpstr>
      <vt:lpstr>Some needs</vt:lpstr>
      <vt:lpstr>Impact Across Campus </vt:lpstr>
      <vt:lpstr>PowerPoint Presentation</vt:lpstr>
      <vt:lpstr>Names</vt:lpstr>
      <vt:lpstr>Names</vt:lpstr>
      <vt:lpstr>Names</vt:lpstr>
      <vt:lpstr>commencement</vt:lpstr>
      <vt:lpstr>Refreshments are served! </vt:lpstr>
      <vt:lpstr>College of Engineering, Forestry &amp; Natural Sciences     Spring 2018 College Meeting May 4, 2018</vt:lpstr>
      <vt:lpstr>A few numbers . . .  </vt:lpstr>
      <vt:lpstr>That’s a brief overview of where we are in august 2017 </vt:lpstr>
      <vt:lpstr>Research Centers and Institutes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 leader orientation!</dc:title>
  <dc:creator>Cassandra Anderson</dc:creator>
  <cp:lastModifiedBy>Paul W. Jagodzinski</cp:lastModifiedBy>
  <cp:revision>376</cp:revision>
  <cp:lastPrinted>2018-05-04T14:20:48Z</cp:lastPrinted>
  <dcterms:created xsi:type="dcterms:W3CDTF">2014-02-19T16:49:03Z</dcterms:created>
  <dcterms:modified xsi:type="dcterms:W3CDTF">2018-05-04T21:14:57Z</dcterms:modified>
</cp:coreProperties>
</file>