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408" r:id="rId4"/>
    <p:sldId id="341" r:id="rId5"/>
    <p:sldId id="343" r:id="rId6"/>
    <p:sldId id="344" r:id="rId7"/>
    <p:sldId id="346" r:id="rId8"/>
    <p:sldId id="358" r:id="rId9"/>
    <p:sldId id="359" r:id="rId10"/>
    <p:sldId id="413" r:id="rId11"/>
    <p:sldId id="414" r:id="rId12"/>
    <p:sldId id="360" r:id="rId13"/>
    <p:sldId id="415" r:id="rId14"/>
    <p:sldId id="409" r:id="rId15"/>
    <p:sldId id="361" r:id="rId16"/>
    <p:sldId id="406" r:id="rId17"/>
    <p:sldId id="410" r:id="rId18"/>
    <p:sldId id="411" r:id="rId19"/>
    <p:sldId id="350" r:id="rId20"/>
    <p:sldId id="364" r:id="rId21"/>
    <p:sldId id="365" r:id="rId22"/>
    <p:sldId id="369" r:id="rId23"/>
    <p:sldId id="368" r:id="rId24"/>
    <p:sldId id="367" r:id="rId25"/>
    <p:sldId id="370" r:id="rId26"/>
    <p:sldId id="371" r:id="rId27"/>
    <p:sldId id="372" r:id="rId28"/>
    <p:sldId id="374" r:id="rId29"/>
    <p:sldId id="416" r:id="rId30"/>
    <p:sldId id="405"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7" autoAdjust="0"/>
  </p:normalViewPr>
  <p:slideViewPr>
    <p:cSldViewPr>
      <p:cViewPr varScale="1">
        <p:scale>
          <a:sx n="164" d="100"/>
          <a:sy n="164" d="100"/>
        </p:scale>
        <p:origin x="-114" y="-28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AD78A3-E457-4614-BC55-0B525CFD99EB}"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A1366-79B0-40DA-9938-FC053BFED18C}" type="slidenum">
              <a:rPr lang="en-US" smtClean="0"/>
              <a:t>‹#›</a:t>
            </a:fld>
            <a:endParaRPr lang="en-US"/>
          </a:p>
        </p:txBody>
      </p:sp>
    </p:spTree>
    <p:extLst>
      <p:ext uri="{BB962C8B-B14F-4D97-AF65-F5344CB8AC3E}">
        <p14:creationId xmlns:p14="http://schemas.microsoft.com/office/powerpoint/2010/main" val="4088965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D78A3-E457-4614-BC55-0B525CFD99EB}"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A1366-79B0-40DA-9938-FC053BFED18C}" type="slidenum">
              <a:rPr lang="en-US" smtClean="0"/>
              <a:t>‹#›</a:t>
            </a:fld>
            <a:endParaRPr lang="en-US"/>
          </a:p>
        </p:txBody>
      </p:sp>
    </p:spTree>
    <p:extLst>
      <p:ext uri="{BB962C8B-B14F-4D97-AF65-F5344CB8AC3E}">
        <p14:creationId xmlns:p14="http://schemas.microsoft.com/office/powerpoint/2010/main" val="345160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D78A3-E457-4614-BC55-0B525CFD99EB}"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A1366-79B0-40DA-9938-FC053BFED18C}" type="slidenum">
              <a:rPr lang="en-US" smtClean="0"/>
              <a:t>‹#›</a:t>
            </a:fld>
            <a:endParaRPr lang="en-US"/>
          </a:p>
        </p:txBody>
      </p:sp>
    </p:spTree>
    <p:extLst>
      <p:ext uri="{BB962C8B-B14F-4D97-AF65-F5344CB8AC3E}">
        <p14:creationId xmlns:p14="http://schemas.microsoft.com/office/powerpoint/2010/main" val="264361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rot="5400000">
            <a:off x="2001728" y="-1998771"/>
            <a:ext cx="5143500" cy="9141044"/>
          </a:xfrm>
          <a:prstGeom prst="rect">
            <a:avLst/>
          </a:prstGeom>
          <a:solidFill>
            <a:schemeClr val="bg1"/>
          </a:solidFill>
          <a:ln w="9525">
            <a:noFill/>
            <a:miter lim="800000"/>
            <a:headEnd/>
            <a:tailEnd/>
          </a:ln>
          <a:effectLst/>
        </p:spPr>
        <p:txBody>
          <a:bodyPr wrap="none" lIns="91434" tIns="45717" rIns="91434" bIns="45717" anchor="ctr"/>
          <a:lstStyle/>
          <a:p>
            <a:pPr eaLnBrk="0" hangingPunct="0">
              <a:spcBef>
                <a:spcPct val="50000"/>
              </a:spcBef>
              <a:defRPr/>
            </a:pPr>
            <a:endParaRPr lang="en-US" sz="1500" dirty="0">
              <a:solidFill>
                <a:schemeClr val="bg1"/>
              </a:solidFill>
            </a:endParaRPr>
          </a:p>
        </p:txBody>
      </p:sp>
      <p:sp>
        <p:nvSpPr>
          <p:cNvPr id="5" name="Rectangle 13"/>
          <p:cNvSpPr>
            <a:spLocks noChangeArrowheads="1"/>
          </p:cNvSpPr>
          <p:nvPr userDrawn="1"/>
        </p:nvSpPr>
        <p:spPr bwMode="auto">
          <a:xfrm rot="5400000">
            <a:off x="4165455" y="164953"/>
            <a:ext cx="816051" cy="9141044"/>
          </a:xfrm>
          <a:prstGeom prst="rect">
            <a:avLst/>
          </a:prstGeom>
          <a:solidFill>
            <a:srgbClr val="003264"/>
          </a:solidFill>
          <a:ln w="9525">
            <a:noFill/>
            <a:miter lim="800000"/>
            <a:headEnd/>
            <a:tailEnd/>
          </a:ln>
          <a:effectLst/>
        </p:spPr>
        <p:txBody>
          <a:bodyPr wrap="none" lIns="91434" tIns="45717" rIns="91434" bIns="45717" anchor="ctr"/>
          <a:lstStyle/>
          <a:p>
            <a:pPr eaLnBrk="0" hangingPunct="0">
              <a:spcBef>
                <a:spcPct val="50000"/>
              </a:spcBef>
              <a:defRPr/>
            </a:pPr>
            <a:endParaRPr lang="en-US" sz="1500"/>
          </a:p>
        </p:txBody>
      </p:sp>
      <p:sp>
        <p:nvSpPr>
          <p:cNvPr id="7" name="Rectangle 2"/>
          <p:cNvSpPr>
            <a:spLocks noGrp="1" noChangeArrowheads="1"/>
          </p:cNvSpPr>
          <p:nvPr>
            <p:ph type="ctrTitle" hasCustomPrompt="1"/>
          </p:nvPr>
        </p:nvSpPr>
        <p:spPr>
          <a:xfrm>
            <a:off x="946688" y="1441094"/>
            <a:ext cx="7239000" cy="1536405"/>
          </a:xfrm>
        </p:spPr>
        <p:txBody>
          <a:bodyPr anchor="ctr"/>
          <a:lstStyle>
            <a:lvl1pPr algn="ctr">
              <a:spcAft>
                <a:spcPts val="0"/>
              </a:spcAft>
              <a:defRPr sz="1600" b="1">
                <a:solidFill>
                  <a:srgbClr val="003264"/>
                </a:solidFill>
                <a:latin typeface="Arial"/>
                <a:cs typeface="Aria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4305" y="4528747"/>
            <a:ext cx="4141646" cy="349670"/>
          </a:xfrm>
          <a:prstGeom prst="rect">
            <a:avLst/>
          </a:prstGeom>
        </p:spPr>
      </p:pic>
    </p:spTree>
    <p:extLst>
      <p:ext uri="{BB962C8B-B14F-4D97-AF65-F5344CB8AC3E}">
        <p14:creationId xmlns:p14="http://schemas.microsoft.com/office/powerpoint/2010/main" val="2006606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rot="5400000">
            <a:off x="2001728" y="-1998771"/>
            <a:ext cx="5143500" cy="9141044"/>
          </a:xfrm>
          <a:prstGeom prst="rect">
            <a:avLst/>
          </a:prstGeom>
          <a:solidFill>
            <a:schemeClr val="bg1"/>
          </a:solidFill>
          <a:ln w="9525">
            <a:noFill/>
            <a:miter lim="800000"/>
            <a:headEnd/>
            <a:tailEnd/>
          </a:ln>
          <a:effectLst/>
        </p:spPr>
        <p:txBody>
          <a:bodyPr wrap="none" lIns="91434" tIns="45717" rIns="91434" bIns="45717" anchor="ctr"/>
          <a:lstStyle/>
          <a:p>
            <a:pPr eaLnBrk="0" hangingPunct="0">
              <a:spcBef>
                <a:spcPct val="50000"/>
              </a:spcBef>
              <a:defRPr/>
            </a:pPr>
            <a:endParaRPr lang="en-US" sz="1500" dirty="0">
              <a:solidFill>
                <a:schemeClr val="bg1"/>
              </a:solidFill>
            </a:endParaRPr>
          </a:p>
        </p:txBody>
      </p:sp>
      <p:sp>
        <p:nvSpPr>
          <p:cNvPr id="5" name="Rectangle 13"/>
          <p:cNvSpPr>
            <a:spLocks noChangeArrowheads="1"/>
          </p:cNvSpPr>
          <p:nvPr userDrawn="1"/>
        </p:nvSpPr>
        <p:spPr bwMode="auto">
          <a:xfrm rot="5400000">
            <a:off x="4165454" y="164953"/>
            <a:ext cx="816051" cy="9141044"/>
          </a:xfrm>
          <a:prstGeom prst="rect">
            <a:avLst/>
          </a:prstGeom>
          <a:solidFill>
            <a:srgbClr val="003264"/>
          </a:solidFill>
          <a:ln w="9525">
            <a:noFill/>
            <a:miter lim="800000"/>
            <a:headEnd/>
            <a:tailEnd/>
          </a:ln>
          <a:effectLst/>
        </p:spPr>
        <p:txBody>
          <a:bodyPr wrap="none" lIns="91434" tIns="45717" rIns="91434" bIns="45717" anchor="ctr"/>
          <a:lstStyle/>
          <a:p>
            <a:pPr eaLnBrk="0" hangingPunct="0">
              <a:spcBef>
                <a:spcPct val="50000"/>
              </a:spcBef>
              <a:defRPr/>
            </a:pPr>
            <a:endParaRPr lang="en-US" sz="1500"/>
          </a:p>
        </p:txBody>
      </p:sp>
      <p:sp>
        <p:nvSpPr>
          <p:cNvPr id="7" name="Rectangle 2"/>
          <p:cNvSpPr>
            <a:spLocks noGrp="1" noChangeArrowheads="1"/>
          </p:cNvSpPr>
          <p:nvPr>
            <p:ph type="ctrTitle" hasCustomPrompt="1"/>
          </p:nvPr>
        </p:nvSpPr>
        <p:spPr>
          <a:xfrm>
            <a:off x="946688" y="1441094"/>
            <a:ext cx="7239000" cy="1536405"/>
          </a:xfrm>
        </p:spPr>
        <p:txBody>
          <a:bodyPr anchor="ctr"/>
          <a:lstStyle>
            <a:lvl1pPr algn="ctr">
              <a:spcAft>
                <a:spcPts val="0"/>
              </a:spcAft>
              <a:defRPr sz="1600" b="1">
                <a:solidFill>
                  <a:srgbClr val="003264"/>
                </a:solidFill>
                <a:latin typeface="Arial"/>
                <a:cs typeface="Aria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4305" y="4528747"/>
            <a:ext cx="4141646" cy="349670"/>
          </a:xfrm>
          <a:prstGeom prst="rect">
            <a:avLst/>
          </a:prstGeom>
        </p:spPr>
      </p:pic>
    </p:spTree>
    <p:extLst>
      <p:ext uri="{BB962C8B-B14F-4D97-AF65-F5344CB8AC3E}">
        <p14:creationId xmlns:p14="http://schemas.microsoft.com/office/powerpoint/2010/main" val="41456150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rot="5400000">
            <a:off x="2001728" y="-1998771"/>
            <a:ext cx="5143500" cy="9141044"/>
          </a:xfrm>
          <a:prstGeom prst="rect">
            <a:avLst/>
          </a:prstGeom>
          <a:solidFill>
            <a:schemeClr val="bg1"/>
          </a:solidFill>
          <a:ln w="9525">
            <a:noFill/>
            <a:miter lim="800000"/>
            <a:headEnd/>
            <a:tailEnd/>
          </a:ln>
          <a:effectLst/>
        </p:spPr>
        <p:txBody>
          <a:bodyPr wrap="none" lIns="91434" tIns="45717" rIns="91434" bIns="45717" anchor="ctr"/>
          <a:lstStyle/>
          <a:p>
            <a:pPr eaLnBrk="0" hangingPunct="0">
              <a:spcBef>
                <a:spcPct val="50000"/>
              </a:spcBef>
              <a:defRPr/>
            </a:pPr>
            <a:endParaRPr lang="en-US" sz="1500" dirty="0">
              <a:solidFill>
                <a:schemeClr val="bg1"/>
              </a:solidFill>
            </a:endParaRPr>
          </a:p>
        </p:txBody>
      </p:sp>
      <p:sp>
        <p:nvSpPr>
          <p:cNvPr id="5" name="Rectangle 13"/>
          <p:cNvSpPr>
            <a:spLocks noChangeArrowheads="1"/>
          </p:cNvSpPr>
          <p:nvPr userDrawn="1"/>
        </p:nvSpPr>
        <p:spPr bwMode="auto">
          <a:xfrm rot="5400000">
            <a:off x="4165454" y="164953"/>
            <a:ext cx="816051" cy="9141044"/>
          </a:xfrm>
          <a:prstGeom prst="rect">
            <a:avLst/>
          </a:prstGeom>
          <a:solidFill>
            <a:srgbClr val="003264"/>
          </a:solidFill>
          <a:ln w="9525">
            <a:noFill/>
            <a:miter lim="800000"/>
            <a:headEnd/>
            <a:tailEnd/>
          </a:ln>
          <a:effectLst/>
        </p:spPr>
        <p:txBody>
          <a:bodyPr wrap="none" lIns="91434" tIns="45717" rIns="91434" bIns="45717" anchor="ctr"/>
          <a:lstStyle/>
          <a:p>
            <a:pPr eaLnBrk="0" hangingPunct="0">
              <a:spcBef>
                <a:spcPct val="50000"/>
              </a:spcBef>
              <a:defRPr/>
            </a:pPr>
            <a:endParaRPr lang="en-US" sz="1500"/>
          </a:p>
        </p:txBody>
      </p:sp>
      <p:sp>
        <p:nvSpPr>
          <p:cNvPr id="7" name="Rectangle 2"/>
          <p:cNvSpPr>
            <a:spLocks noGrp="1" noChangeArrowheads="1"/>
          </p:cNvSpPr>
          <p:nvPr>
            <p:ph type="ctrTitle" hasCustomPrompt="1"/>
          </p:nvPr>
        </p:nvSpPr>
        <p:spPr>
          <a:xfrm>
            <a:off x="946688" y="1441094"/>
            <a:ext cx="7239000" cy="1536405"/>
          </a:xfrm>
        </p:spPr>
        <p:txBody>
          <a:bodyPr anchor="ctr"/>
          <a:lstStyle>
            <a:lvl1pPr algn="ctr">
              <a:spcAft>
                <a:spcPts val="0"/>
              </a:spcAft>
              <a:defRPr sz="1600" b="1">
                <a:solidFill>
                  <a:srgbClr val="003264"/>
                </a:solidFill>
                <a:latin typeface="Arial"/>
                <a:cs typeface="Aria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4305" y="4528747"/>
            <a:ext cx="4141646" cy="349670"/>
          </a:xfrm>
          <a:prstGeom prst="rect">
            <a:avLst/>
          </a:prstGeom>
        </p:spPr>
      </p:pic>
    </p:spTree>
    <p:extLst>
      <p:ext uri="{BB962C8B-B14F-4D97-AF65-F5344CB8AC3E}">
        <p14:creationId xmlns:p14="http://schemas.microsoft.com/office/powerpoint/2010/main" val="27135134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D78A3-E457-4614-BC55-0B525CFD99EB}"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A1366-79B0-40DA-9938-FC053BFED18C}" type="slidenum">
              <a:rPr lang="en-US" smtClean="0"/>
              <a:t>‹#›</a:t>
            </a:fld>
            <a:endParaRPr lang="en-US"/>
          </a:p>
        </p:txBody>
      </p:sp>
    </p:spTree>
    <p:extLst>
      <p:ext uri="{BB962C8B-B14F-4D97-AF65-F5344CB8AC3E}">
        <p14:creationId xmlns:p14="http://schemas.microsoft.com/office/powerpoint/2010/main" val="1545311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AD78A3-E457-4614-BC55-0B525CFD99EB}"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A1366-79B0-40DA-9938-FC053BFED18C}" type="slidenum">
              <a:rPr lang="en-US" smtClean="0"/>
              <a:t>‹#›</a:t>
            </a:fld>
            <a:endParaRPr lang="en-US"/>
          </a:p>
        </p:txBody>
      </p:sp>
    </p:spTree>
    <p:extLst>
      <p:ext uri="{BB962C8B-B14F-4D97-AF65-F5344CB8AC3E}">
        <p14:creationId xmlns:p14="http://schemas.microsoft.com/office/powerpoint/2010/main" val="441430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AD78A3-E457-4614-BC55-0B525CFD99EB}"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A1366-79B0-40DA-9938-FC053BFED18C}" type="slidenum">
              <a:rPr lang="en-US" smtClean="0"/>
              <a:t>‹#›</a:t>
            </a:fld>
            <a:endParaRPr lang="en-US"/>
          </a:p>
        </p:txBody>
      </p:sp>
    </p:spTree>
    <p:extLst>
      <p:ext uri="{BB962C8B-B14F-4D97-AF65-F5344CB8AC3E}">
        <p14:creationId xmlns:p14="http://schemas.microsoft.com/office/powerpoint/2010/main" val="392535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AD78A3-E457-4614-BC55-0B525CFD99EB}" type="datetimeFigureOut">
              <a:rPr lang="en-US" smtClean="0"/>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A1366-79B0-40DA-9938-FC053BFED18C}" type="slidenum">
              <a:rPr lang="en-US" smtClean="0"/>
              <a:t>‹#›</a:t>
            </a:fld>
            <a:endParaRPr lang="en-US"/>
          </a:p>
        </p:txBody>
      </p:sp>
    </p:spTree>
    <p:extLst>
      <p:ext uri="{BB962C8B-B14F-4D97-AF65-F5344CB8AC3E}">
        <p14:creationId xmlns:p14="http://schemas.microsoft.com/office/powerpoint/2010/main" val="34880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AD78A3-E457-4614-BC55-0B525CFD99EB}" type="datetimeFigureOut">
              <a:rPr lang="en-US" smtClean="0"/>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A1366-79B0-40DA-9938-FC053BFED18C}" type="slidenum">
              <a:rPr lang="en-US" smtClean="0"/>
              <a:t>‹#›</a:t>
            </a:fld>
            <a:endParaRPr lang="en-US"/>
          </a:p>
        </p:txBody>
      </p:sp>
    </p:spTree>
    <p:extLst>
      <p:ext uri="{BB962C8B-B14F-4D97-AF65-F5344CB8AC3E}">
        <p14:creationId xmlns:p14="http://schemas.microsoft.com/office/powerpoint/2010/main" val="1701948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D78A3-E457-4614-BC55-0B525CFD99EB}" type="datetimeFigureOut">
              <a:rPr lang="en-US" smtClean="0"/>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A1366-79B0-40DA-9938-FC053BFED18C}" type="slidenum">
              <a:rPr lang="en-US" smtClean="0"/>
              <a:t>‹#›</a:t>
            </a:fld>
            <a:endParaRPr lang="en-US"/>
          </a:p>
        </p:txBody>
      </p:sp>
    </p:spTree>
    <p:extLst>
      <p:ext uri="{BB962C8B-B14F-4D97-AF65-F5344CB8AC3E}">
        <p14:creationId xmlns:p14="http://schemas.microsoft.com/office/powerpoint/2010/main" val="1790659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D78A3-E457-4614-BC55-0B525CFD99EB}"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A1366-79B0-40DA-9938-FC053BFED18C}" type="slidenum">
              <a:rPr lang="en-US" smtClean="0"/>
              <a:t>‹#›</a:t>
            </a:fld>
            <a:endParaRPr lang="en-US"/>
          </a:p>
        </p:txBody>
      </p:sp>
    </p:spTree>
    <p:extLst>
      <p:ext uri="{BB962C8B-B14F-4D97-AF65-F5344CB8AC3E}">
        <p14:creationId xmlns:p14="http://schemas.microsoft.com/office/powerpoint/2010/main" val="2258514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D78A3-E457-4614-BC55-0B525CFD99EB}"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A1366-79B0-40DA-9938-FC053BFED18C}" type="slidenum">
              <a:rPr lang="en-US" smtClean="0"/>
              <a:t>‹#›</a:t>
            </a:fld>
            <a:endParaRPr lang="en-US"/>
          </a:p>
        </p:txBody>
      </p:sp>
    </p:spTree>
    <p:extLst>
      <p:ext uri="{BB962C8B-B14F-4D97-AF65-F5344CB8AC3E}">
        <p14:creationId xmlns:p14="http://schemas.microsoft.com/office/powerpoint/2010/main" val="2548574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0AD78A3-E457-4614-BC55-0B525CFD99EB}" type="datetimeFigureOut">
              <a:rPr lang="en-US" smtClean="0"/>
              <a:t>8/26/2018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D7A1366-79B0-40DA-9938-FC053BFED18C}" type="slidenum">
              <a:rPr lang="en-US" smtClean="0"/>
              <a:t>‹#›</a:t>
            </a:fld>
            <a:endParaRPr lang="en-US"/>
          </a:p>
        </p:txBody>
      </p:sp>
    </p:spTree>
    <p:extLst>
      <p:ext uri="{BB962C8B-B14F-4D97-AF65-F5344CB8AC3E}">
        <p14:creationId xmlns:p14="http://schemas.microsoft.com/office/powerpoint/2010/main" val="1143676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4" r:id="rId13"/>
    <p:sldLayoutId id="2147483665"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mailto:Nena.Bloom@nau.edu" TargetMode="External"/><Relationship Id="rId2" Type="http://schemas.openxmlformats.org/officeDocument/2006/relationships/hyperlink" Target="mailto:Joelle.Clark@nau.edu"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2ahUKEwjQwJ_E4-fcAhW1IDQIHXlHCvUQjRx6BAgBEAU&amp;url=https://wallpapersafari.com/w/m93vqu&amp;psig=AOvVaw1IBsQwR4wRzDKn3HQmNGOv&amp;ust=1534172276473342" TargetMode="External"/><Relationship Id="rId2" Type="http://schemas.openxmlformats.org/officeDocument/2006/relationships/image" Target="../media/image5.jpe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2ahUKEwi786OGvYvdAhVjj1QKHZx7BfUQjRx6BAgBEAU&amp;url=https%3A%2F%2Fwww.afar.com%2Fplaces%2Fsongbird-coffee-and-tea-house-phoenix&amp;psig=AOvVaw271KGQjtaDxWgh26AU1rOv&amp;ust=1535398970457939" TargetMode="External"/><Relationship Id="rId2" Type="http://schemas.openxmlformats.org/officeDocument/2006/relationships/image" Target="../media/image7.jpeg"/><Relationship Id="rId1" Type="http://schemas.openxmlformats.org/officeDocument/2006/relationships/slideLayout" Target="../slideLayouts/slideLayout14.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1431569"/>
            <a:ext cx="7239000" cy="1536405"/>
          </a:xfrm>
        </p:spPr>
        <p:txBody>
          <a:bodyPr>
            <a:normAutofit fontScale="90000"/>
          </a:bodyPr>
          <a:lstStyle/>
          <a:p>
            <a:r>
              <a:rPr lang="en-US" sz="3200" cap="none" dirty="0" smtClean="0"/>
              <a:t>College of the Environment, Forestry &amp; Natural Sciences</a:t>
            </a:r>
            <a:r>
              <a:rPr lang="en-US" sz="3200" cap="none" dirty="0"/>
              <a:t/>
            </a:r>
            <a:br>
              <a:rPr lang="en-US" sz="3200" cap="none" dirty="0"/>
            </a:br>
            <a:r>
              <a:rPr lang="en-US" sz="3200" cap="none" dirty="0"/>
              <a:t/>
            </a:r>
            <a:br>
              <a:rPr lang="en-US" sz="3200" cap="none" dirty="0"/>
            </a:br>
            <a:r>
              <a:rPr lang="en-US" sz="3200" cap="none" dirty="0">
                <a:solidFill>
                  <a:srgbClr val="FF0000"/>
                </a:solidFill>
              </a:rPr>
              <a:t/>
            </a:r>
            <a:br>
              <a:rPr lang="en-US" sz="3200" cap="none" dirty="0">
                <a:solidFill>
                  <a:srgbClr val="FF0000"/>
                </a:solidFill>
              </a:rPr>
            </a:br>
            <a:r>
              <a:rPr lang="en-US" sz="3200" cap="none" dirty="0"/>
              <a:t/>
            </a:r>
            <a:br>
              <a:rPr lang="en-US" sz="3200" cap="none" dirty="0"/>
            </a:br>
            <a:r>
              <a:rPr lang="en-US" sz="3200" cap="none" dirty="0"/>
              <a:t/>
            </a:r>
            <a:br>
              <a:rPr lang="en-US" sz="3200" cap="none" dirty="0"/>
            </a:br>
            <a:r>
              <a:rPr lang="en-US" sz="2700" dirty="0" smtClean="0"/>
              <a:t>Academic Year College Meeting</a:t>
            </a:r>
            <a:r>
              <a:rPr lang="en-US" sz="3200" cap="none" dirty="0"/>
              <a:t/>
            </a:r>
            <a:br>
              <a:rPr lang="en-US" sz="3200" cap="none" dirty="0"/>
            </a:br>
            <a:r>
              <a:rPr lang="en-US" sz="2700" dirty="0" smtClean="0"/>
              <a:t>August 23, 2018</a:t>
            </a:r>
            <a:endParaRPr lang="en-US" sz="2700" dirty="0"/>
          </a:p>
        </p:txBody>
      </p:sp>
      <p:pic>
        <p:nvPicPr>
          <p:cNvPr id="1027" name="Picture 3" descr="C:\Users\pj86\AppData\Local\Microsoft\Windows\Temporary Internet Files\Content.IE5\OKF0BBGV\0496Traustadottir041420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1428750"/>
            <a:ext cx="2438400" cy="1625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pj86\AppData\Local\Microsoft\Windows\Temporary Internet Files\Content.IE5\IM89JTSG\nau-cefns-students-discuss-info-in-la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426983"/>
            <a:ext cx="2438400" cy="162736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pj86\AppData\Local\Microsoft\Windows\INetCache\Content.Word\Flagstaff_Scenic_View_ray1485-2_27562547474_o.jpg"/>
          <p:cNvPicPr preferRelativeResize="0">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4489" y="1428750"/>
            <a:ext cx="2695022" cy="1625600"/>
          </a:xfrm>
          <a:prstGeom prst="rect">
            <a:avLst/>
          </a:prstGeom>
          <a:noFill/>
          <a:ln>
            <a:noFill/>
          </a:ln>
        </p:spPr>
      </p:pic>
      <p:sp>
        <p:nvSpPr>
          <p:cNvPr id="3" name="Rounded Rectangle 2"/>
          <p:cNvSpPr/>
          <p:nvPr/>
        </p:nvSpPr>
        <p:spPr>
          <a:xfrm>
            <a:off x="5791200" y="3562350"/>
            <a:ext cx="32766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smtClean="0">
                <a:solidFill>
                  <a:srgbClr val="003264"/>
                </a:solidFill>
              </a:rPr>
              <a:t>Note: these </a:t>
            </a:r>
            <a:r>
              <a:rPr lang="en-US" sz="1500" dirty="0" smtClean="0">
                <a:solidFill>
                  <a:srgbClr val="003264"/>
                </a:solidFill>
              </a:rPr>
              <a:t>sides may vary slightly in form from those presented during the CEFNS </a:t>
            </a:r>
            <a:r>
              <a:rPr lang="en-US" sz="1500" dirty="0">
                <a:solidFill>
                  <a:srgbClr val="003264"/>
                </a:solidFill>
              </a:rPr>
              <a:t>C</a:t>
            </a:r>
            <a:r>
              <a:rPr lang="en-US" sz="1500" dirty="0" smtClean="0">
                <a:solidFill>
                  <a:srgbClr val="003264"/>
                </a:solidFill>
              </a:rPr>
              <a:t>ollege Meeting  </a:t>
            </a:r>
            <a:endParaRPr lang="en-US" sz="1500" dirty="0">
              <a:solidFill>
                <a:srgbClr val="003264"/>
              </a:solidFill>
            </a:endParaRPr>
          </a:p>
        </p:txBody>
      </p:sp>
    </p:spTree>
    <p:extLst>
      <p:ext uri="{BB962C8B-B14F-4D97-AF65-F5344CB8AC3E}">
        <p14:creationId xmlns:p14="http://schemas.microsoft.com/office/powerpoint/2010/main" val="211190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CEFNS Moves into the Future</a:t>
            </a:r>
            <a:endParaRPr lang="en-US" sz="3200" i="1" dirty="0"/>
          </a:p>
        </p:txBody>
      </p:sp>
      <p:sp>
        <p:nvSpPr>
          <p:cNvPr id="3" name="TextBox 2"/>
          <p:cNvSpPr txBox="1"/>
          <p:nvPr/>
        </p:nvSpPr>
        <p:spPr>
          <a:xfrm>
            <a:off x="533400" y="1657350"/>
            <a:ext cx="8077200" cy="3231654"/>
          </a:xfrm>
          <a:prstGeom prst="rect">
            <a:avLst/>
          </a:prstGeom>
          <a:noFill/>
        </p:spPr>
        <p:txBody>
          <a:bodyPr wrap="square" rtlCol="0">
            <a:spAutoFit/>
          </a:bodyPr>
          <a:lstStyle/>
          <a:p>
            <a:r>
              <a:rPr lang="en-US" sz="2800" b="1" i="1" dirty="0" smtClean="0">
                <a:solidFill>
                  <a:srgbClr val="003264"/>
                </a:solidFill>
                <a:latin typeface="Times New Roman" panose="02020603050405020304" pitchFamily="18" charset="0"/>
                <a:cs typeface="Times New Roman" panose="02020603050405020304" pitchFamily="18" charset="0"/>
              </a:rPr>
              <a:t>Concerns about weakened collaborations among previous CEFNS colleagues was a concern but its too early to determine the impact, if any.</a:t>
            </a:r>
          </a:p>
          <a:p>
            <a:endParaRPr lang="en-US" sz="2800" b="1" i="1" dirty="0">
              <a:solidFill>
                <a:srgbClr val="003264"/>
              </a:solidFill>
              <a:latin typeface="Times New Roman" panose="02020603050405020304" pitchFamily="18" charset="0"/>
              <a:cs typeface="Times New Roman" panose="02020603050405020304" pitchFamily="18" charset="0"/>
            </a:endParaRPr>
          </a:p>
          <a:p>
            <a:r>
              <a:rPr lang="en-US" sz="2800" b="1" i="1" dirty="0" smtClean="0">
                <a:solidFill>
                  <a:srgbClr val="003264"/>
                </a:solidFill>
                <a:latin typeface="Times New Roman" panose="02020603050405020304" pitchFamily="18" charset="0"/>
                <a:cs typeface="Times New Roman" panose="02020603050405020304" pitchFamily="18" charset="0"/>
              </a:rPr>
              <a:t>However, there is an opportunity for increased collaboration . . . </a:t>
            </a:r>
            <a:endParaRPr lang="en-US" sz="2800" i="1" dirty="0">
              <a:solidFill>
                <a:srgbClr val="003264"/>
              </a:solidFill>
              <a:latin typeface="Times New Roman" panose="02020603050405020304" pitchFamily="18" charset="0"/>
              <a:cs typeface="Times New Roman" panose="02020603050405020304" pitchFamily="18" charset="0"/>
            </a:endParaRPr>
          </a:p>
          <a:p>
            <a:endParaRPr lang="en-US" dirty="0" smtClean="0">
              <a:solidFill>
                <a:srgbClr val="003264"/>
              </a:solidFill>
              <a:latin typeface="Times New Roman" panose="02020603050405020304" pitchFamily="18" charset="0"/>
              <a:cs typeface="Times New Roman" panose="02020603050405020304" pitchFamily="18" charset="0"/>
            </a:endParaRPr>
          </a:p>
          <a:p>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772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3350"/>
            <a:ext cx="8382000" cy="838200"/>
          </a:xfrm>
        </p:spPr>
        <p:txBody>
          <a:bodyPr>
            <a:noAutofit/>
          </a:bodyPr>
          <a:lstStyle/>
          <a:p>
            <a:r>
              <a:rPr lang="en-US" sz="2400" dirty="0"/>
              <a:t>Center for Science Teaching and Learning (</a:t>
            </a:r>
            <a:r>
              <a:rPr lang="en-US" sz="2400" dirty="0" smtClean="0"/>
              <a:t>CSTL)</a:t>
            </a:r>
            <a:br>
              <a:rPr lang="en-US" sz="2400" dirty="0" smtClean="0"/>
            </a:br>
            <a:r>
              <a:rPr lang="en-US" sz="2400" dirty="0" smtClean="0"/>
              <a:t>Outreach </a:t>
            </a:r>
            <a:r>
              <a:rPr lang="en-US" sz="2400" dirty="0"/>
              <a:t>&amp; </a:t>
            </a:r>
            <a:r>
              <a:rPr lang="en-US" sz="2400" dirty="0" smtClean="0"/>
              <a:t>Evaluation</a:t>
            </a:r>
            <a:endParaRPr lang="en-US" sz="2400" b="0" dirty="0"/>
          </a:p>
        </p:txBody>
      </p:sp>
      <p:sp>
        <p:nvSpPr>
          <p:cNvPr id="3" name="TextBox 2"/>
          <p:cNvSpPr txBox="1"/>
          <p:nvPr/>
        </p:nvSpPr>
        <p:spPr>
          <a:xfrm>
            <a:off x="114300" y="960908"/>
            <a:ext cx="8915400" cy="3339376"/>
          </a:xfrm>
          <a:prstGeom prst="rect">
            <a:avLst/>
          </a:prstGeom>
          <a:noFill/>
        </p:spPr>
        <p:txBody>
          <a:bodyPr wrap="square" rtlCol="0">
            <a:spAutoFit/>
          </a:bodyPr>
          <a:lstStyle/>
          <a:p>
            <a:r>
              <a:rPr lang="en-US" b="1" dirty="0">
                <a:solidFill>
                  <a:srgbClr val="003264"/>
                </a:solidFill>
                <a:latin typeface="Times New Roman" panose="02020603050405020304" pitchFamily="18" charset="0"/>
                <a:cs typeface="Times New Roman" panose="02020603050405020304" pitchFamily="18" charset="0"/>
              </a:rPr>
              <a:t>Promoting public engagement and literacy in STEM areas &amp; research</a:t>
            </a:r>
          </a:p>
          <a:p>
            <a:endParaRPr lang="en-US" dirty="0">
              <a:solidFill>
                <a:srgbClr val="003264"/>
              </a:solidFill>
              <a:latin typeface="Times New Roman" panose="02020603050405020304" pitchFamily="18" charset="0"/>
              <a:cs typeface="Times New Roman" panose="02020603050405020304" pitchFamily="18" charset="0"/>
            </a:endParaRPr>
          </a:p>
          <a:p>
            <a:r>
              <a:rPr lang="en-US" dirty="0" smtClean="0">
                <a:solidFill>
                  <a:srgbClr val="003264"/>
                </a:solidFill>
                <a:latin typeface="Times New Roman" panose="02020603050405020304" pitchFamily="18" charset="0"/>
                <a:cs typeface="Times New Roman" panose="02020603050405020304" pitchFamily="18" charset="0"/>
              </a:rPr>
              <a:t>Initiating, coordinating </a:t>
            </a:r>
            <a:r>
              <a:rPr lang="en-US" dirty="0">
                <a:solidFill>
                  <a:srgbClr val="003264"/>
                </a:solidFill>
                <a:latin typeface="Times New Roman" panose="02020603050405020304" pitchFamily="18" charset="0"/>
                <a:cs typeface="Times New Roman" panose="02020603050405020304" pitchFamily="18" charset="0"/>
              </a:rPr>
              <a:t>&amp; </a:t>
            </a:r>
            <a:r>
              <a:rPr lang="en-US" dirty="0" smtClean="0">
                <a:solidFill>
                  <a:srgbClr val="003264"/>
                </a:solidFill>
                <a:latin typeface="Times New Roman" panose="02020603050405020304" pitchFamily="18" charset="0"/>
                <a:cs typeface="Times New Roman" panose="02020603050405020304" pitchFamily="18" charset="0"/>
              </a:rPr>
              <a:t>evaluating </a:t>
            </a:r>
            <a:r>
              <a:rPr lang="en-US" dirty="0">
                <a:solidFill>
                  <a:srgbClr val="003264"/>
                </a:solidFill>
                <a:latin typeface="Times New Roman" panose="02020603050405020304" pitchFamily="18" charset="0"/>
                <a:cs typeface="Times New Roman" panose="02020603050405020304" pitchFamily="18" charset="0"/>
              </a:rPr>
              <a:t>STEM education &amp; outreach</a:t>
            </a:r>
          </a:p>
          <a:p>
            <a:pPr marL="742950" lvl="1" indent="-285750">
              <a:buFont typeface="Arial" panose="020B0604020202020204" pitchFamily="34" charset="0"/>
              <a:buChar char="•"/>
            </a:pPr>
            <a:r>
              <a:rPr lang="en-US" dirty="0">
                <a:solidFill>
                  <a:srgbClr val="003264"/>
                </a:solidFill>
                <a:latin typeface="Times New Roman" panose="02020603050405020304" pitchFamily="18" charset="0"/>
                <a:cs typeface="Times New Roman" panose="02020603050405020304" pitchFamily="18" charset="0"/>
              </a:rPr>
              <a:t>Stand alone projects &amp; </a:t>
            </a:r>
            <a:r>
              <a:rPr lang="en-US" b="1" dirty="0">
                <a:solidFill>
                  <a:srgbClr val="003264"/>
                </a:solidFill>
                <a:latin typeface="Times New Roman" panose="02020603050405020304" pitchFamily="18" charset="0"/>
                <a:cs typeface="Times New Roman" panose="02020603050405020304" pitchFamily="18" charset="0"/>
              </a:rPr>
              <a:t>Broader Impacts</a:t>
            </a:r>
            <a:r>
              <a:rPr lang="en-US" dirty="0">
                <a:solidFill>
                  <a:srgbClr val="003264"/>
                </a:solidFill>
                <a:latin typeface="Times New Roman" panose="02020603050405020304" pitchFamily="18" charset="0"/>
                <a:cs typeface="Times New Roman" panose="02020603050405020304" pitchFamily="18" charset="0"/>
              </a:rPr>
              <a:t> work (broadened &amp; diversified research dissemination)</a:t>
            </a:r>
          </a:p>
          <a:p>
            <a:pPr marL="742950" lvl="1" indent="-285750">
              <a:buFont typeface="Arial" panose="020B0604020202020204" pitchFamily="34" charset="0"/>
              <a:buChar char="•"/>
            </a:pPr>
            <a:r>
              <a:rPr lang="en-US" dirty="0">
                <a:solidFill>
                  <a:srgbClr val="003264"/>
                </a:solidFill>
                <a:latin typeface="Times New Roman" panose="02020603050405020304" pitchFamily="18" charset="0"/>
                <a:cs typeface="Times New Roman" panose="02020603050405020304" pitchFamily="18" charset="0"/>
              </a:rPr>
              <a:t>Audiences: Citizen scientists, teachers, K-12 students, museums, libraries, community groups</a:t>
            </a:r>
          </a:p>
          <a:p>
            <a:pPr marL="742950" lvl="1" indent="-285750">
              <a:buFont typeface="Arial" panose="020B0604020202020204" pitchFamily="34" charset="0"/>
              <a:buChar char="•"/>
            </a:pPr>
            <a:r>
              <a:rPr lang="en-US" dirty="0">
                <a:solidFill>
                  <a:srgbClr val="003264"/>
                </a:solidFill>
                <a:latin typeface="Times New Roman" panose="02020603050405020304" pitchFamily="18" charset="0"/>
                <a:cs typeface="Times New Roman" panose="02020603050405020304" pitchFamily="18" charset="0"/>
              </a:rPr>
              <a:t>Current funders: NSF, NASA, NIH, private foundations</a:t>
            </a:r>
          </a:p>
          <a:p>
            <a:pPr marL="742950" lvl="1" indent="-285750">
              <a:buFont typeface="Arial" panose="020B0604020202020204" pitchFamily="34" charset="0"/>
              <a:buChar char="•"/>
            </a:pPr>
            <a:r>
              <a:rPr lang="en-US" dirty="0">
                <a:solidFill>
                  <a:srgbClr val="003264"/>
                </a:solidFill>
                <a:latin typeface="Times New Roman" panose="02020603050405020304" pitchFamily="18" charset="0"/>
                <a:cs typeface="Times New Roman" panose="02020603050405020304" pitchFamily="18" charset="0"/>
              </a:rPr>
              <a:t>Local &amp; </a:t>
            </a:r>
            <a:r>
              <a:rPr lang="en-US" dirty="0" smtClean="0">
                <a:solidFill>
                  <a:srgbClr val="003264"/>
                </a:solidFill>
                <a:latin typeface="Times New Roman" panose="02020603050405020304" pitchFamily="18" charset="0"/>
                <a:cs typeface="Times New Roman" panose="02020603050405020304" pitchFamily="18" charset="0"/>
              </a:rPr>
              <a:t>national </a:t>
            </a:r>
            <a:r>
              <a:rPr lang="en-US" dirty="0">
                <a:solidFill>
                  <a:srgbClr val="003264"/>
                </a:solidFill>
                <a:latin typeface="Times New Roman" panose="02020603050405020304" pitchFamily="18" charset="0"/>
                <a:cs typeface="Times New Roman" panose="02020603050405020304" pitchFamily="18" charset="0"/>
              </a:rPr>
              <a:t>c</a:t>
            </a:r>
            <a:r>
              <a:rPr lang="en-US" dirty="0" smtClean="0">
                <a:solidFill>
                  <a:srgbClr val="003264"/>
                </a:solidFill>
                <a:latin typeface="Times New Roman" panose="02020603050405020304" pitchFamily="18" charset="0"/>
                <a:cs typeface="Times New Roman" panose="02020603050405020304" pitchFamily="18" charset="0"/>
              </a:rPr>
              <a:t>ollaborators</a:t>
            </a:r>
            <a:r>
              <a:rPr lang="en-US" dirty="0">
                <a:solidFill>
                  <a:srgbClr val="003264"/>
                </a:solidFill>
                <a:latin typeface="Times New Roman" panose="02020603050405020304" pitchFamily="18" charset="0"/>
                <a:cs typeface="Times New Roman" panose="02020603050405020304" pitchFamily="18" charset="0"/>
              </a:rPr>
              <a:t>: CEFNS, TGen, USGS, </a:t>
            </a:r>
            <a:r>
              <a:rPr lang="en-US" dirty="0" smtClean="0">
                <a:solidFill>
                  <a:srgbClr val="003264"/>
                </a:solidFill>
                <a:latin typeface="Times New Roman" panose="02020603050405020304" pitchFamily="18" charset="0"/>
                <a:cs typeface="Times New Roman" panose="02020603050405020304" pitchFamily="18" charset="0"/>
              </a:rPr>
              <a:t>Lowell Observatory, </a:t>
            </a:r>
            <a:r>
              <a:rPr lang="en-US" dirty="0">
                <a:solidFill>
                  <a:srgbClr val="003264"/>
                </a:solidFill>
                <a:latin typeface="Times New Roman" panose="02020603050405020304" pitchFamily="18" charset="0"/>
                <a:cs typeface="Times New Roman" panose="02020603050405020304" pitchFamily="18" charset="0"/>
              </a:rPr>
              <a:t>Museum of Science Boston, </a:t>
            </a:r>
            <a:r>
              <a:rPr lang="en-US" dirty="0" err="1">
                <a:solidFill>
                  <a:srgbClr val="003264"/>
                </a:solidFill>
                <a:latin typeface="Times New Roman" panose="02020603050405020304" pitchFamily="18" charset="0"/>
                <a:cs typeface="Times New Roman" panose="02020603050405020304" pitchFamily="18" charset="0"/>
              </a:rPr>
              <a:t>WestEd</a:t>
            </a:r>
            <a:r>
              <a:rPr lang="en-US" dirty="0">
                <a:solidFill>
                  <a:srgbClr val="003264"/>
                </a:solidFill>
                <a:latin typeface="Times New Roman" panose="02020603050405020304" pitchFamily="18" charset="0"/>
                <a:cs typeface="Times New Roman" panose="02020603050405020304" pitchFamily="18" charset="0"/>
              </a:rPr>
              <a:t>, etc</a:t>
            </a:r>
            <a:r>
              <a:rPr lang="en-US" dirty="0" smtClean="0">
                <a:solidFill>
                  <a:srgbClr val="003264"/>
                </a:solidFill>
                <a:latin typeface="Times New Roman" panose="02020603050405020304" pitchFamily="18" charset="0"/>
                <a:cs typeface="Times New Roman" panose="02020603050405020304" pitchFamily="18" charset="0"/>
              </a:rPr>
              <a:t>.</a:t>
            </a:r>
          </a:p>
          <a:p>
            <a:pPr lvl="1"/>
            <a:endParaRPr lang="en-US" sz="1600" dirty="0"/>
          </a:p>
          <a:p>
            <a:r>
              <a:rPr lang="en-US" sz="1700" dirty="0" smtClean="0">
                <a:latin typeface="Times New Roman" panose="02020603050405020304" pitchFamily="18" charset="0"/>
                <a:cs typeface="Times New Roman" panose="02020603050405020304" pitchFamily="18" charset="0"/>
              </a:rPr>
              <a:t>Contact: </a:t>
            </a:r>
            <a:r>
              <a:rPr lang="en-US" sz="1700" dirty="0">
                <a:latin typeface="Times New Roman" panose="02020603050405020304" pitchFamily="18" charset="0"/>
                <a:cs typeface="Times New Roman" panose="02020603050405020304" pitchFamily="18" charset="0"/>
                <a:hlinkClick r:id="rId2"/>
              </a:rPr>
              <a:t>Joelle.Clark@nau.edu</a:t>
            </a:r>
            <a:r>
              <a:rPr lang="en-US" sz="1700" dirty="0">
                <a:latin typeface="Times New Roman" panose="02020603050405020304" pitchFamily="18" charset="0"/>
                <a:cs typeface="Times New Roman" panose="02020603050405020304" pitchFamily="18" charset="0"/>
              </a:rPr>
              <a:t> &amp; </a:t>
            </a:r>
            <a:r>
              <a:rPr lang="en-US" sz="1700" dirty="0">
                <a:latin typeface="Times New Roman" panose="02020603050405020304" pitchFamily="18" charset="0"/>
                <a:cs typeface="Times New Roman" panose="02020603050405020304" pitchFamily="18" charset="0"/>
                <a:hlinkClick r:id="rId3"/>
              </a:rPr>
              <a:t>Nena.Bloom@nau.edu</a:t>
            </a:r>
            <a:r>
              <a:rPr lang="en-US" sz="1700" dirty="0">
                <a:latin typeface="Times New Roman" panose="02020603050405020304" pitchFamily="18" charset="0"/>
                <a:cs typeface="Times New Roman" panose="02020603050405020304" pitchFamily="18" charset="0"/>
              </a:rPr>
              <a:t> to discuss opportunities for collaboration!</a:t>
            </a:r>
          </a:p>
        </p:txBody>
      </p:sp>
    </p:spTree>
    <p:extLst>
      <p:ext uri="{BB962C8B-B14F-4D97-AF65-F5344CB8AC3E}">
        <p14:creationId xmlns:p14="http://schemas.microsoft.com/office/powerpoint/2010/main" val="56220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smtClean="0">
                <a:solidFill>
                  <a:srgbClr val="1F497D"/>
                </a:solidFill>
                <a:latin typeface="Times New Roman" panose="02020603050405020304" pitchFamily="18" charset="0"/>
                <a:cs typeface="Times New Roman" panose="02020603050405020304" pitchFamily="18" charset="0"/>
              </a:rPr>
              <a:t>CEFNS Moves into the Future</a:t>
            </a:r>
            <a:endParaRPr lang="en-US" sz="3200" i="1" dirty="0"/>
          </a:p>
        </p:txBody>
      </p:sp>
      <p:sp>
        <p:nvSpPr>
          <p:cNvPr id="3" name="TextBox 2"/>
          <p:cNvSpPr txBox="1"/>
          <p:nvPr/>
        </p:nvSpPr>
        <p:spPr>
          <a:xfrm>
            <a:off x="533400" y="1352550"/>
            <a:ext cx="8077200" cy="2246769"/>
          </a:xfrm>
          <a:prstGeom prst="rect">
            <a:avLst/>
          </a:prstGeom>
          <a:noFill/>
        </p:spPr>
        <p:txBody>
          <a:bodyPr wrap="square" rtlCol="0">
            <a:spAutoFit/>
          </a:bodyPr>
          <a:lstStyle/>
          <a:p>
            <a:pPr algn="ctr"/>
            <a:endParaRPr lang="en-US" sz="2400" u="sng" dirty="0" smtClean="0">
              <a:solidFill>
                <a:schemeClr val="tx2"/>
              </a:solidFill>
              <a:latin typeface="Times New Roman" panose="02020603050405020304" pitchFamily="18" charset="0"/>
              <a:cs typeface="Times New Roman" panose="02020603050405020304" pitchFamily="18" charset="0"/>
            </a:endParaRPr>
          </a:p>
          <a:p>
            <a:endParaRPr lang="en-US" sz="800" dirty="0" smtClean="0">
              <a:solidFill>
                <a:schemeClr val="tx2"/>
              </a:solidFill>
              <a:latin typeface="Times New Roman" panose="02020603050405020304" pitchFamily="18" charset="0"/>
              <a:cs typeface="Times New Roman" panose="02020603050405020304" pitchFamily="18" charset="0"/>
            </a:endParaRPr>
          </a:p>
          <a:p>
            <a:pPr algn="ctr"/>
            <a:r>
              <a:rPr lang="en-US" dirty="0" smtClean="0">
                <a:solidFill>
                  <a:srgbClr val="003264"/>
                </a:solidFill>
                <a:latin typeface="Times New Roman" panose="02020603050405020304" pitchFamily="18" charset="0"/>
                <a:cs typeface="Times New Roman" panose="02020603050405020304" pitchFamily="18" charset="0"/>
              </a:rPr>
              <a:t>We need updated:</a:t>
            </a:r>
          </a:p>
          <a:p>
            <a:pPr algn="ctr"/>
            <a:endParaRPr lang="en-US" dirty="0" smtClean="0">
              <a:solidFill>
                <a:srgbClr val="003264"/>
              </a:solidFill>
              <a:latin typeface="Times New Roman" panose="02020603050405020304" pitchFamily="18" charset="0"/>
              <a:cs typeface="Times New Roman" panose="02020603050405020304" pitchFamily="18" charset="0"/>
            </a:endParaRPr>
          </a:p>
          <a:p>
            <a:pPr algn="ctr"/>
            <a:r>
              <a:rPr lang="en-US" dirty="0" smtClean="0">
                <a:solidFill>
                  <a:srgbClr val="003264"/>
                </a:solidFill>
                <a:latin typeface="Times New Roman" panose="02020603050405020304" pitchFamily="18" charset="0"/>
                <a:cs typeface="Times New Roman" panose="02020603050405020304" pitchFamily="18" charset="0"/>
              </a:rPr>
              <a:t>Mission</a:t>
            </a:r>
          </a:p>
          <a:p>
            <a:pPr algn="ctr"/>
            <a:r>
              <a:rPr lang="en-US" dirty="0" smtClean="0">
                <a:solidFill>
                  <a:srgbClr val="003264"/>
                </a:solidFill>
                <a:latin typeface="Times New Roman" panose="02020603050405020304" pitchFamily="18" charset="0"/>
                <a:cs typeface="Times New Roman" panose="02020603050405020304" pitchFamily="18" charset="0"/>
              </a:rPr>
              <a:t>Vision</a:t>
            </a:r>
          </a:p>
          <a:p>
            <a:pPr algn="ctr"/>
            <a:r>
              <a:rPr lang="en-US" dirty="0" smtClean="0">
                <a:solidFill>
                  <a:srgbClr val="003264"/>
                </a:solidFill>
                <a:latin typeface="Times New Roman" panose="02020603050405020304" pitchFamily="18" charset="0"/>
                <a:cs typeface="Times New Roman" panose="02020603050405020304" pitchFamily="18" charset="0"/>
              </a:rPr>
              <a:t>Strategic </a:t>
            </a:r>
            <a:r>
              <a:rPr lang="en-US" dirty="0">
                <a:solidFill>
                  <a:srgbClr val="003264"/>
                </a:solidFill>
                <a:latin typeface="Times New Roman" panose="02020603050405020304" pitchFamily="18" charset="0"/>
                <a:cs typeface="Times New Roman" panose="02020603050405020304" pitchFamily="18" charset="0"/>
              </a:rPr>
              <a:t>D</a:t>
            </a:r>
            <a:r>
              <a:rPr lang="en-US" dirty="0" smtClean="0">
                <a:solidFill>
                  <a:srgbClr val="003264"/>
                </a:solidFill>
                <a:latin typeface="Times New Roman" panose="02020603050405020304" pitchFamily="18" charset="0"/>
                <a:cs typeface="Times New Roman" panose="02020603050405020304" pitchFamily="18" charset="0"/>
              </a:rPr>
              <a:t>irection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575821"/>
            <a:ext cx="3200400" cy="1800225"/>
          </a:xfrm>
          <a:prstGeom prst="rect">
            <a:avLst/>
          </a:prstGeom>
        </p:spPr>
      </p:pic>
      <p:pic>
        <p:nvPicPr>
          <p:cNvPr id="5" name="irc_mi" descr="Related image">
            <a:hlinkClick r:id="rId3"/>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1574795"/>
            <a:ext cx="3200400" cy="1801251"/>
          </a:xfrm>
          <a:prstGeom prst="rect">
            <a:avLst/>
          </a:prstGeom>
          <a:noFill/>
          <a:ln>
            <a:noFill/>
          </a:ln>
        </p:spPr>
      </p:pic>
      <p:sp>
        <p:nvSpPr>
          <p:cNvPr id="6" name="TextBox 5"/>
          <p:cNvSpPr txBox="1"/>
          <p:nvPr/>
        </p:nvSpPr>
        <p:spPr>
          <a:xfrm>
            <a:off x="1810052" y="3943350"/>
            <a:ext cx="5523897" cy="369332"/>
          </a:xfrm>
          <a:prstGeom prst="rect">
            <a:avLst/>
          </a:prstGeom>
          <a:noFill/>
        </p:spPr>
        <p:txBody>
          <a:bodyPr wrap="square" rtlCol="0">
            <a:spAutoFit/>
          </a:bodyPr>
          <a:lstStyle/>
          <a:p>
            <a:r>
              <a:rPr lang="en-US" dirty="0" smtClean="0">
                <a:solidFill>
                  <a:srgbClr val="C00000"/>
                </a:solidFill>
              </a:rPr>
              <a:t>Aligned with NAU Strategic Goals and ABOR </a:t>
            </a:r>
            <a:r>
              <a:rPr lang="en-US" dirty="0" smtClean="0">
                <a:solidFill>
                  <a:srgbClr val="C00000"/>
                </a:solidFill>
              </a:rPr>
              <a:t>2025 Metrics</a:t>
            </a:r>
            <a:endParaRPr lang="en-US" dirty="0">
              <a:solidFill>
                <a:srgbClr val="C00000"/>
              </a:solidFill>
            </a:endParaRPr>
          </a:p>
        </p:txBody>
      </p:sp>
    </p:spTree>
    <p:extLst>
      <p:ext uri="{BB962C8B-B14F-4D97-AF65-F5344CB8AC3E}">
        <p14:creationId xmlns:p14="http://schemas.microsoft.com/office/powerpoint/2010/main" val="3124026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CEFNS Moves into the Future</a:t>
            </a:r>
            <a:endParaRPr lang="en-US" sz="3200" i="1" dirty="0"/>
          </a:p>
        </p:txBody>
      </p:sp>
      <p:sp>
        <p:nvSpPr>
          <p:cNvPr id="3" name="TextBox 2"/>
          <p:cNvSpPr txBox="1"/>
          <p:nvPr/>
        </p:nvSpPr>
        <p:spPr>
          <a:xfrm>
            <a:off x="533400" y="1678266"/>
            <a:ext cx="8077200" cy="2585323"/>
          </a:xfrm>
          <a:prstGeom prst="rect">
            <a:avLst/>
          </a:prstGeom>
          <a:noFill/>
        </p:spPr>
        <p:txBody>
          <a:bodyPr wrap="square" rtlCol="0">
            <a:spAutoFit/>
          </a:bodyPr>
          <a:lstStyle/>
          <a:p>
            <a:r>
              <a:rPr lang="en-US" b="1" dirty="0" smtClean="0">
                <a:solidFill>
                  <a:srgbClr val="003264"/>
                </a:solidFill>
                <a:latin typeface="Times New Roman" panose="02020603050405020304" pitchFamily="18" charset="0"/>
                <a:cs typeface="Times New Roman" panose="02020603050405020304" pitchFamily="18" charset="0"/>
              </a:rPr>
              <a:t>Suggested core values:</a:t>
            </a:r>
          </a:p>
          <a:p>
            <a:pPr marL="742950" lvl="1" indent="-285750">
              <a:buFont typeface="Arial" panose="020B0604020202020204" pitchFamily="34" charset="0"/>
              <a:buChar char="•"/>
            </a:pPr>
            <a:r>
              <a:rPr lang="en-US" b="1" dirty="0" smtClean="0">
                <a:solidFill>
                  <a:srgbClr val="003264"/>
                </a:solidFill>
                <a:latin typeface="Times New Roman" panose="02020603050405020304" pitchFamily="18" charset="0"/>
                <a:cs typeface="Times New Roman" panose="02020603050405020304" pitchFamily="18" charset="0"/>
              </a:rPr>
              <a:t>Build community</a:t>
            </a:r>
          </a:p>
          <a:p>
            <a:pPr marL="742950" lvl="1" indent="-285750">
              <a:buFont typeface="Arial" panose="020B0604020202020204" pitchFamily="34" charset="0"/>
              <a:buChar char="•"/>
            </a:pPr>
            <a:r>
              <a:rPr lang="en-US" b="1" dirty="0" smtClean="0">
                <a:solidFill>
                  <a:srgbClr val="003264"/>
                </a:solidFill>
                <a:latin typeface="Times New Roman" panose="02020603050405020304" pitchFamily="18" charset="0"/>
                <a:cs typeface="Times New Roman" panose="02020603050405020304" pitchFamily="18" charset="0"/>
              </a:rPr>
              <a:t>Encourage discovery</a:t>
            </a:r>
          </a:p>
          <a:p>
            <a:pPr marL="742950" lvl="1" indent="-285750">
              <a:buFont typeface="Arial" panose="020B0604020202020204" pitchFamily="34" charset="0"/>
              <a:buChar char="•"/>
            </a:pPr>
            <a:r>
              <a:rPr lang="en-US" b="1" dirty="0" smtClean="0">
                <a:solidFill>
                  <a:srgbClr val="003264"/>
                </a:solidFill>
                <a:latin typeface="Times New Roman" panose="02020603050405020304" pitchFamily="18" charset="0"/>
                <a:cs typeface="Times New Roman" panose="02020603050405020304" pitchFamily="18" charset="0"/>
              </a:rPr>
              <a:t>Promote diversity</a:t>
            </a:r>
          </a:p>
          <a:p>
            <a:pPr marL="742950" lvl="1" indent="-285750">
              <a:buFont typeface="Arial" panose="020B0604020202020204" pitchFamily="34" charset="0"/>
              <a:buChar char="•"/>
            </a:pPr>
            <a:r>
              <a:rPr lang="en-US" b="1" dirty="0" smtClean="0">
                <a:solidFill>
                  <a:srgbClr val="003264"/>
                </a:solidFill>
                <a:latin typeface="Times New Roman" panose="02020603050405020304" pitchFamily="18" charset="0"/>
                <a:cs typeface="Times New Roman" panose="02020603050405020304" pitchFamily="18" charset="0"/>
              </a:rPr>
              <a:t>Strive for excellence</a:t>
            </a:r>
          </a:p>
          <a:p>
            <a:pPr marL="742950" lvl="1" indent="-285750">
              <a:buFont typeface="Arial" panose="020B0604020202020204" pitchFamily="34" charset="0"/>
              <a:buChar char="•"/>
            </a:pPr>
            <a:r>
              <a:rPr lang="en-US" b="1" dirty="0" smtClean="0">
                <a:solidFill>
                  <a:srgbClr val="003264"/>
                </a:solidFill>
                <a:latin typeface="Times New Roman" panose="02020603050405020304" pitchFamily="18" charset="0"/>
                <a:cs typeface="Times New Roman" panose="02020603050405020304" pitchFamily="18" charset="0"/>
              </a:rPr>
              <a:t>Model integrity</a:t>
            </a:r>
          </a:p>
          <a:p>
            <a:pPr marL="742950" lvl="1" indent="-285750">
              <a:buFont typeface="Arial" panose="020B0604020202020204" pitchFamily="34" charset="0"/>
              <a:buChar char="•"/>
            </a:pPr>
            <a:r>
              <a:rPr lang="en-US" b="1" dirty="0" smtClean="0">
                <a:solidFill>
                  <a:srgbClr val="003264"/>
                </a:solidFill>
                <a:latin typeface="Times New Roman" panose="02020603050405020304" pitchFamily="18" charset="0"/>
                <a:cs typeface="Times New Roman" panose="02020603050405020304" pitchFamily="18" charset="0"/>
              </a:rPr>
              <a:t>Achieve sustainability</a:t>
            </a:r>
            <a:endParaRPr lang="en-US" dirty="0">
              <a:solidFill>
                <a:srgbClr val="003264"/>
              </a:solidFill>
              <a:latin typeface="Times New Roman" panose="02020603050405020304" pitchFamily="18" charset="0"/>
              <a:cs typeface="Times New Roman" panose="02020603050405020304" pitchFamily="18" charset="0"/>
            </a:endParaRPr>
          </a:p>
          <a:p>
            <a:endParaRPr lang="en-US" dirty="0" smtClean="0">
              <a:solidFill>
                <a:srgbClr val="003264"/>
              </a:solidFill>
              <a:latin typeface="Times New Roman" panose="02020603050405020304" pitchFamily="18" charset="0"/>
              <a:cs typeface="Times New Roman" panose="02020603050405020304" pitchFamily="18" charset="0"/>
            </a:endParaRPr>
          </a:p>
          <a:p>
            <a:endParaRPr lang="en-US" dirty="0">
              <a:solidFill>
                <a:srgbClr val="00B05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4267200" y="3333750"/>
            <a:ext cx="22860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Suggested </a:t>
            </a:r>
            <a:r>
              <a:rPr lang="en-US" dirty="0" smtClean="0">
                <a:solidFill>
                  <a:schemeClr val="tx2"/>
                </a:solidFill>
              </a:rPr>
              <a:t>additions, deletions, changes?</a:t>
            </a:r>
            <a:endParaRPr lang="en-US" dirty="0">
              <a:solidFill>
                <a:schemeClr val="tx2"/>
              </a:solidFill>
            </a:endParaRPr>
          </a:p>
        </p:txBody>
      </p:sp>
      <p:sp>
        <p:nvSpPr>
          <p:cNvPr id="5" name="Rounded Rectangle 4"/>
          <p:cNvSpPr/>
          <p:nvPr/>
        </p:nvSpPr>
        <p:spPr>
          <a:xfrm>
            <a:off x="5029200" y="1352550"/>
            <a:ext cx="3124200" cy="990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003264"/>
                </a:solidFill>
              </a:rPr>
              <a:t>Core </a:t>
            </a:r>
            <a:r>
              <a:rPr lang="en-US" sz="1200" b="1" dirty="0">
                <a:solidFill>
                  <a:srgbClr val="003264"/>
                </a:solidFill>
              </a:rPr>
              <a:t>values</a:t>
            </a:r>
            <a:r>
              <a:rPr lang="en-US" sz="1200" dirty="0">
                <a:solidFill>
                  <a:srgbClr val="003264"/>
                </a:solidFill>
              </a:rPr>
              <a:t> are the fundamental beliefs of </a:t>
            </a:r>
            <a:r>
              <a:rPr lang="en-US" sz="1200" dirty="0" smtClean="0">
                <a:solidFill>
                  <a:srgbClr val="003264"/>
                </a:solidFill>
              </a:rPr>
              <a:t>an organization</a:t>
            </a:r>
            <a:r>
              <a:rPr lang="en-US" sz="1200" dirty="0">
                <a:solidFill>
                  <a:srgbClr val="003264"/>
                </a:solidFill>
              </a:rPr>
              <a:t>. These guiding principles </a:t>
            </a:r>
            <a:r>
              <a:rPr lang="en-US" sz="1200" dirty="0" smtClean="0">
                <a:solidFill>
                  <a:srgbClr val="003264"/>
                </a:solidFill>
              </a:rPr>
              <a:t>help </a:t>
            </a:r>
            <a:r>
              <a:rPr lang="en-US" sz="1200" dirty="0">
                <a:solidFill>
                  <a:srgbClr val="003264"/>
                </a:solidFill>
              </a:rPr>
              <a:t>companies to determine if they are on the right path </a:t>
            </a:r>
            <a:r>
              <a:rPr lang="en-US" sz="1200" dirty="0" smtClean="0">
                <a:solidFill>
                  <a:srgbClr val="003264"/>
                </a:solidFill>
              </a:rPr>
              <a:t>to  </a:t>
            </a:r>
            <a:r>
              <a:rPr lang="en-US" sz="1200" dirty="0">
                <a:solidFill>
                  <a:srgbClr val="003264"/>
                </a:solidFill>
              </a:rPr>
              <a:t>fulfilling their </a:t>
            </a:r>
            <a:r>
              <a:rPr lang="en-US" sz="1200" dirty="0" smtClean="0">
                <a:solidFill>
                  <a:srgbClr val="003264"/>
                </a:solidFill>
              </a:rPr>
              <a:t>goals.</a:t>
            </a:r>
            <a:endParaRPr lang="en-US" sz="1200" dirty="0">
              <a:solidFill>
                <a:srgbClr val="003264"/>
              </a:solidFill>
            </a:endParaRPr>
          </a:p>
        </p:txBody>
      </p:sp>
    </p:spTree>
    <p:extLst>
      <p:ext uri="{BB962C8B-B14F-4D97-AF65-F5344CB8AC3E}">
        <p14:creationId xmlns:p14="http://schemas.microsoft.com/office/powerpoint/2010/main" val="1361783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CEFNS Moves into the Future</a:t>
            </a:r>
            <a:endParaRPr lang="en-US" sz="3200" i="1" dirty="0"/>
          </a:p>
        </p:txBody>
      </p:sp>
      <p:sp>
        <p:nvSpPr>
          <p:cNvPr id="3" name="TextBox 2"/>
          <p:cNvSpPr txBox="1"/>
          <p:nvPr/>
        </p:nvSpPr>
        <p:spPr>
          <a:xfrm>
            <a:off x="533400" y="1678266"/>
            <a:ext cx="8077200" cy="1754326"/>
          </a:xfrm>
          <a:prstGeom prst="rect">
            <a:avLst/>
          </a:prstGeom>
          <a:noFill/>
        </p:spPr>
        <p:txBody>
          <a:bodyPr wrap="square" rtlCol="0">
            <a:spAutoFit/>
          </a:bodyPr>
          <a:lstStyle/>
          <a:p>
            <a:r>
              <a:rPr lang="en-US" b="1" dirty="0">
                <a:solidFill>
                  <a:srgbClr val="003264"/>
                </a:solidFill>
                <a:latin typeface="Times New Roman" panose="02020603050405020304" pitchFamily="18" charset="0"/>
                <a:cs typeface="Times New Roman" panose="02020603050405020304" pitchFamily="18" charset="0"/>
              </a:rPr>
              <a:t>S</a:t>
            </a:r>
            <a:r>
              <a:rPr lang="en-US" b="1" dirty="0" smtClean="0">
                <a:solidFill>
                  <a:srgbClr val="003264"/>
                </a:solidFill>
                <a:latin typeface="Times New Roman" panose="02020603050405020304" pitchFamily="18" charset="0"/>
                <a:cs typeface="Times New Roman" panose="02020603050405020304" pitchFamily="18" charset="0"/>
              </a:rPr>
              <a:t>uggested vision statement</a:t>
            </a:r>
            <a:r>
              <a:rPr lang="en-US" b="1" dirty="0">
                <a:solidFill>
                  <a:srgbClr val="003264"/>
                </a:solidFill>
                <a:latin typeface="Times New Roman" panose="02020603050405020304" pitchFamily="18" charset="0"/>
                <a:cs typeface="Times New Roman" panose="02020603050405020304" pitchFamily="18" charset="0"/>
              </a:rPr>
              <a:t> </a:t>
            </a:r>
            <a:r>
              <a:rPr lang="en-US" b="1" dirty="0" smtClean="0">
                <a:solidFill>
                  <a:srgbClr val="003264"/>
                </a:solidFill>
                <a:latin typeface="Times New Roman" panose="02020603050405020304" pitchFamily="18" charset="0"/>
                <a:cs typeface="Times New Roman" panose="02020603050405020304" pitchFamily="18" charset="0"/>
              </a:rPr>
              <a:t>as developed by Chairs/Directors:</a:t>
            </a:r>
            <a:endParaRPr lang="en-US" dirty="0">
              <a:solidFill>
                <a:srgbClr val="003264"/>
              </a:solidFill>
              <a:latin typeface="Times New Roman" panose="02020603050405020304" pitchFamily="18" charset="0"/>
              <a:cs typeface="Times New Roman" panose="02020603050405020304" pitchFamily="18" charset="0"/>
            </a:endParaRPr>
          </a:p>
          <a:p>
            <a:endParaRPr lang="en-US" dirty="0" smtClean="0">
              <a:solidFill>
                <a:srgbClr val="003264"/>
              </a:solidFill>
              <a:latin typeface="Times New Roman" panose="02020603050405020304" pitchFamily="18" charset="0"/>
              <a:cs typeface="Times New Roman" panose="02020603050405020304" pitchFamily="18" charset="0"/>
            </a:endParaRPr>
          </a:p>
          <a:p>
            <a:r>
              <a:rPr lang="en-US" dirty="0" smtClean="0">
                <a:solidFill>
                  <a:srgbClr val="003264"/>
                </a:solidFill>
                <a:latin typeface="Times New Roman" panose="02020603050405020304" pitchFamily="18" charset="0"/>
                <a:cs typeface="Times New Roman" panose="02020603050405020304" pitchFamily="18" charset="0"/>
              </a:rPr>
              <a:t>Inspired by our community and surroundings, t</a:t>
            </a:r>
            <a:r>
              <a:rPr lang="en-US" dirty="0" smtClean="0">
                <a:solidFill>
                  <a:srgbClr val="003264"/>
                </a:solidFill>
                <a:latin typeface="Times New Roman" panose="02020603050405020304" pitchFamily="18" charset="0"/>
                <a:cs typeface="Times New Roman" panose="02020603050405020304" pitchFamily="18" charset="0"/>
              </a:rPr>
              <a:t>he </a:t>
            </a:r>
            <a:r>
              <a:rPr lang="en-US" dirty="0">
                <a:solidFill>
                  <a:srgbClr val="003264"/>
                </a:solidFill>
                <a:latin typeface="Times New Roman" panose="02020603050405020304" pitchFamily="18" charset="0"/>
                <a:cs typeface="Times New Roman" panose="02020603050405020304" pitchFamily="18" charset="0"/>
              </a:rPr>
              <a:t>College of the Environment, Forestry, and Natural </a:t>
            </a:r>
            <a:r>
              <a:rPr lang="en-US" dirty="0" smtClean="0">
                <a:solidFill>
                  <a:srgbClr val="003264"/>
                </a:solidFill>
                <a:latin typeface="Times New Roman" panose="02020603050405020304" pitchFamily="18" charset="0"/>
                <a:cs typeface="Times New Roman" panose="02020603050405020304" pitchFamily="18" charset="0"/>
              </a:rPr>
              <a:t>Sciences </a:t>
            </a:r>
            <a:r>
              <a:rPr lang="en-US" dirty="0" smtClean="0">
                <a:solidFill>
                  <a:srgbClr val="003264"/>
                </a:solidFill>
                <a:latin typeface="Times New Roman" panose="02020603050405020304" pitchFamily="18" charset="0"/>
                <a:cs typeface="Times New Roman" panose="02020603050405020304" pitchFamily="18" charset="0"/>
              </a:rPr>
              <a:t>strives to provide a transformative education, cutting edge research, and a connection with diversity in an environment in which there is a work, life and cultural balance.</a:t>
            </a:r>
            <a:endParaRPr lang="en-US" dirty="0">
              <a:solidFill>
                <a:srgbClr val="003264"/>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6477000" y="3486150"/>
            <a:ext cx="17526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Suggested changes?</a:t>
            </a:r>
            <a:endParaRPr lang="en-US" dirty="0">
              <a:solidFill>
                <a:schemeClr val="tx2"/>
              </a:solidFill>
            </a:endParaRPr>
          </a:p>
        </p:txBody>
      </p:sp>
    </p:spTree>
    <p:extLst>
      <p:ext uri="{BB962C8B-B14F-4D97-AF65-F5344CB8AC3E}">
        <p14:creationId xmlns:p14="http://schemas.microsoft.com/office/powerpoint/2010/main" val="2190286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CEFNS Moves into the Future</a:t>
            </a:r>
            <a:endParaRPr lang="en-US" sz="3200" i="1" dirty="0"/>
          </a:p>
        </p:txBody>
      </p:sp>
      <p:sp>
        <p:nvSpPr>
          <p:cNvPr id="3" name="TextBox 2"/>
          <p:cNvSpPr txBox="1"/>
          <p:nvPr/>
        </p:nvSpPr>
        <p:spPr>
          <a:xfrm>
            <a:off x="419100" y="1504950"/>
            <a:ext cx="8305800" cy="2308324"/>
          </a:xfrm>
          <a:prstGeom prst="rect">
            <a:avLst/>
          </a:prstGeom>
          <a:noFill/>
        </p:spPr>
        <p:txBody>
          <a:bodyPr wrap="square" rtlCol="0">
            <a:spAutoFit/>
          </a:bodyPr>
          <a:lstStyle/>
          <a:p>
            <a:r>
              <a:rPr lang="en-US" b="1" dirty="0">
                <a:solidFill>
                  <a:srgbClr val="003264"/>
                </a:solidFill>
                <a:latin typeface="Times New Roman" panose="02020603050405020304" pitchFamily="18" charset="0"/>
                <a:cs typeface="Times New Roman" panose="02020603050405020304" pitchFamily="18" charset="0"/>
              </a:rPr>
              <a:t>S</a:t>
            </a:r>
            <a:r>
              <a:rPr lang="en-US" b="1" dirty="0" smtClean="0">
                <a:solidFill>
                  <a:srgbClr val="003264"/>
                </a:solidFill>
                <a:latin typeface="Times New Roman" panose="02020603050405020304" pitchFamily="18" charset="0"/>
                <a:cs typeface="Times New Roman" panose="02020603050405020304" pitchFamily="18" charset="0"/>
              </a:rPr>
              <a:t>uggested mission statement, modified from current version by Chairs/Directors:</a:t>
            </a:r>
            <a:endParaRPr lang="en-US" dirty="0">
              <a:solidFill>
                <a:srgbClr val="003264"/>
              </a:solidFill>
              <a:latin typeface="Times New Roman" panose="02020603050405020304" pitchFamily="18" charset="0"/>
              <a:cs typeface="Times New Roman" panose="02020603050405020304" pitchFamily="18" charset="0"/>
            </a:endParaRPr>
          </a:p>
          <a:p>
            <a:endParaRPr lang="en-US" dirty="0" smtClean="0">
              <a:solidFill>
                <a:srgbClr val="003264"/>
              </a:solidFill>
              <a:latin typeface="Times New Roman" panose="02020603050405020304" pitchFamily="18" charset="0"/>
              <a:cs typeface="Times New Roman" panose="02020603050405020304" pitchFamily="18" charset="0"/>
            </a:endParaRPr>
          </a:p>
          <a:p>
            <a:r>
              <a:rPr lang="en-US" dirty="0" smtClean="0">
                <a:solidFill>
                  <a:srgbClr val="003264"/>
                </a:solidFill>
                <a:latin typeface="Times New Roman" panose="02020603050405020304" pitchFamily="18" charset="0"/>
                <a:cs typeface="Times New Roman" panose="02020603050405020304" pitchFamily="18" charset="0"/>
              </a:rPr>
              <a:t>The </a:t>
            </a:r>
            <a:r>
              <a:rPr lang="en-US" dirty="0">
                <a:solidFill>
                  <a:srgbClr val="003264"/>
                </a:solidFill>
                <a:latin typeface="Times New Roman" panose="02020603050405020304" pitchFamily="18" charset="0"/>
                <a:cs typeface="Times New Roman" panose="02020603050405020304" pitchFamily="18" charset="0"/>
              </a:rPr>
              <a:t>College of the Environment, Forestry &amp; Natural Sciences promotes integrated and cross-disciplinary undergraduate and graduate learning experiences in science, mathematics and technology. We are sustained by a commitment to transformative research and scholarship, and the creative application of knowledge to address global issues. Diverse faculty, staff and students actively collaborate to engage in the pursuit of possibilities, solutions, and discovery.</a:t>
            </a:r>
            <a:endParaRPr lang="en-US" dirty="0">
              <a:solidFill>
                <a:srgbClr val="003264"/>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5867400" y="3562350"/>
            <a:ext cx="17526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Suggested changes?</a:t>
            </a:r>
            <a:endParaRPr lang="en-US" dirty="0">
              <a:solidFill>
                <a:schemeClr val="tx2"/>
              </a:solidFill>
            </a:endParaRPr>
          </a:p>
        </p:txBody>
      </p:sp>
    </p:spTree>
    <p:extLst>
      <p:ext uri="{BB962C8B-B14F-4D97-AF65-F5344CB8AC3E}">
        <p14:creationId xmlns:p14="http://schemas.microsoft.com/office/powerpoint/2010/main" val="3286860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Issues to Address this Year</a:t>
            </a:r>
            <a:endParaRPr lang="en-US" sz="3200" i="1" dirty="0"/>
          </a:p>
        </p:txBody>
      </p:sp>
      <p:sp>
        <p:nvSpPr>
          <p:cNvPr id="3" name="TextBox 2"/>
          <p:cNvSpPr txBox="1"/>
          <p:nvPr/>
        </p:nvSpPr>
        <p:spPr>
          <a:xfrm>
            <a:off x="1752600" y="1581150"/>
            <a:ext cx="5715000" cy="1384995"/>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srgbClr val="003264"/>
                </a:solidFill>
                <a:latin typeface="Times New Roman" panose="02020603050405020304" pitchFamily="18" charset="0"/>
                <a:cs typeface="Times New Roman" panose="02020603050405020304" pitchFamily="18" charset="0"/>
              </a:rPr>
              <a:t>Student Recruitment and Retention</a:t>
            </a:r>
          </a:p>
          <a:p>
            <a:pPr marL="342900" indent="-342900">
              <a:buFont typeface="Arial" panose="020B0604020202020204" pitchFamily="34" charset="0"/>
              <a:buChar char="•"/>
            </a:pPr>
            <a:r>
              <a:rPr lang="en-US" sz="2800" dirty="0" smtClean="0">
                <a:solidFill>
                  <a:srgbClr val="003264"/>
                </a:solidFill>
                <a:latin typeface="Times New Roman" panose="02020603050405020304" pitchFamily="18" charset="0"/>
                <a:cs typeface="Times New Roman" panose="02020603050405020304" pitchFamily="18" charset="0"/>
              </a:rPr>
              <a:t>Space Constraints</a:t>
            </a:r>
          </a:p>
          <a:p>
            <a:pPr marL="342900" indent="-342900">
              <a:buFont typeface="Arial" panose="020B0604020202020204" pitchFamily="34" charset="0"/>
              <a:buChar char="•"/>
            </a:pPr>
            <a:r>
              <a:rPr lang="en-US" sz="2800" dirty="0" smtClean="0">
                <a:solidFill>
                  <a:srgbClr val="003264"/>
                </a:solidFill>
                <a:latin typeface="Times New Roman" panose="02020603050405020304" pitchFamily="18" charset="0"/>
                <a:cs typeface="Times New Roman" panose="02020603050405020304" pitchFamily="18" charset="0"/>
              </a:rPr>
              <a:t>Budget Challenges</a:t>
            </a:r>
            <a:endParaRPr lang="en-US" sz="2800" dirty="0">
              <a:solidFill>
                <a:srgbClr val="00326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8445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Student Recruitment and Retention</a:t>
            </a:r>
            <a:endParaRPr lang="en-US" sz="3200" i="1" dirty="0"/>
          </a:p>
        </p:txBody>
      </p:sp>
      <p:sp>
        <p:nvSpPr>
          <p:cNvPr id="3" name="TextBox 2"/>
          <p:cNvSpPr txBox="1"/>
          <p:nvPr/>
        </p:nvSpPr>
        <p:spPr>
          <a:xfrm>
            <a:off x="1181100" y="1581150"/>
            <a:ext cx="6781800" cy="3108543"/>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srgbClr val="003264"/>
                </a:solidFill>
                <a:latin typeface="Times New Roman" panose="02020603050405020304" pitchFamily="18" charset="0"/>
                <a:cs typeface="Times New Roman" panose="02020603050405020304" pitchFamily="18" charset="0"/>
              </a:rPr>
              <a:t>NAU is a tuition-driven institution</a:t>
            </a:r>
          </a:p>
          <a:p>
            <a:pPr marL="342900" indent="-342900">
              <a:buFont typeface="Arial" panose="020B0604020202020204" pitchFamily="34" charset="0"/>
              <a:buChar char="•"/>
            </a:pPr>
            <a:r>
              <a:rPr lang="en-US" sz="2800" dirty="0" smtClean="0">
                <a:solidFill>
                  <a:srgbClr val="003264"/>
                </a:solidFill>
                <a:latin typeface="Times New Roman" panose="02020603050405020304" pitchFamily="18" charset="0"/>
                <a:cs typeface="Times New Roman" panose="02020603050405020304" pitchFamily="18" charset="0"/>
              </a:rPr>
              <a:t>ABOR has set first-to-second year retention goals and 6-year graduation rate goals</a:t>
            </a:r>
          </a:p>
          <a:p>
            <a:pPr marL="342900" indent="-342900">
              <a:buFont typeface="Arial" panose="020B0604020202020204" pitchFamily="34" charset="0"/>
              <a:buChar char="•"/>
            </a:pPr>
            <a:r>
              <a:rPr lang="en-US" sz="2800" dirty="0" smtClean="0">
                <a:solidFill>
                  <a:srgbClr val="003264"/>
                </a:solidFill>
                <a:latin typeface="Times New Roman" panose="02020603050405020304" pitchFamily="18" charset="0"/>
                <a:cs typeface="Times New Roman" panose="02020603050405020304" pitchFamily="18" charset="0"/>
              </a:rPr>
              <a:t>Virtually </a:t>
            </a:r>
            <a:r>
              <a:rPr lang="en-US" sz="2800" dirty="0">
                <a:solidFill>
                  <a:srgbClr val="003264"/>
                </a:solidFill>
                <a:latin typeface="Times New Roman" panose="02020603050405020304" pitchFamily="18" charset="0"/>
                <a:cs typeface="Times New Roman" panose="02020603050405020304" pitchFamily="18" charset="0"/>
              </a:rPr>
              <a:t>every </a:t>
            </a:r>
            <a:r>
              <a:rPr lang="en-US" sz="2800" dirty="0" smtClean="0">
                <a:solidFill>
                  <a:srgbClr val="003264"/>
                </a:solidFill>
                <a:latin typeface="Times New Roman" panose="02020603050405020304" pitchFamily="18" charset="0"/>
                <a:cs typeface="Times New Roman" panose="02020603050405020304" pitchFamily="18" charset="0"/>
              </a:rPr>
              <a:t>NAU student </a:t>
            </a:r>
            <a:r>
              <a:rPr lang="en-US" sz="2800" dirty="0">
                <a:solidFill>
                  <a:srgbClr val="003264"/>
                </a:solidFill>
                <a:latin typeface="Times New Roman" panose="02020603050405020304" pitchFamily="18" charset="0"/>
                <a:cs typeface="Times New Roman" panose="02020603050405020304" pitchFamily="18" charset="0"/>
              </a:rPr>
              <a:t>takes a class offered by </a:t>
            </a:r>
            <a:r>
              <a:rPr lang="en-US" sz="2800" dirty="0" smtClean="0">
                <a:solidFill>
                  <a:srgbClr val="003264"/>
                </a:solidFill>
                <a:latin typeface="Times New Roman" panose="02020603050405020304" pitchFamily="18" charset="0"/>
                <a:cs typeface="Times New Roman" panose="02020603050405020304" pitchFamily="18" charset="0"/>
              </a:rPr>
              <a:t>CEFNS</a:t>
            </a:r>
          </a:p>
          <a:p>
            <a:pPr marL="342900" indent="-342900">
              <a:buFont typeface="Arial" panose="020B0604020202020204" pitchFamily="34" charset="0"/>
              <a:buChar char="•"/>
            </a:pPr>
            <a:r>
              <a:rPr lang="en-US" sz="2800" dirty="0" smtClean="0">
                <a:solidFill>
                  <a:srgbClr val="003264"/>
                </a:solidFill>
                <a:latin typeface="Times New Roman" panose="02020603050405020304" pitchFamily="18" charset="0"/>
                <a:cs typeface="Times New Roman" panose="02020603050405020304" pitchFamily="18" charset="0"/>
              </a:rPr>
              <a:t>DFW Rates (impact retention &amp; grad rates)</a:t>
            </a:r>
            <a:endParaRPr lang="en-US" sz="2800" dirty="0">
              <a:solidFill>
                <a:srgbClr val="003264"/>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800" dirty="0">
              <a:solidFill>
                <a:srgbClr val="00326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4256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Space Constraints</a:t>
            </a:r>
            <a:endParaRPr lang="en-US" sz="3200" i="1" dirty="0"/>
          </a:p>
        </p:txBody>
      </p:sp>
      <p:sp>
        <p:nvSpPr>
          <p:cNvPr id="3" name="TextBox 2"/>
          <p:cNvSpPr txBox="1"/>
          <p:nvPr/>
        </p:nvSpPr>
        <p:spPr>
          <a:xfrm>
            <a:off x="1181100" y="1581150"/>
            <a:ext cx="7200900" cy="2246769"/>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srgbClr val="003264"/>
                </a:solidFill>
                <a:latin typeface="Times New Roman" panose="02020603050405020304" pitchFamily="18" charset="0"/>
                <a:cs typeface="Times New Roman" panose="02020603050405020304" pitchFamily="18" charset="0"/>
              </a:rPr>
              <a:t>Science &amp; Health Building </a:t>
            </a:r>
            <a:r>
              <a:rPr lang="en-US" sz="2800" dirty="0" smtClean="0">
                <a:solidFill>
                  <a:srgbClr val="003264"/>
                </a:solidFill>
                <a:latin typeface="Times New Roman" panose="02020603050405020304" pitchFamily="18" charset="0"/>
                <a:cs typeface="Times New Roman" panose="02020603050405020304" pitchFamily="18" charset="0"/>
              </a:rPr>
              <a:t>recently opened</a:t>
            </a:r>
            <a:endParaRPr lang="en-US" sz="2800" dirty="0">
              <a:solidFill>
                <a:srgbClr val="FF000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solidFill>
                  <a:srgbClr val="003264"/>
                </a:solidFill>
                <a:latin typeface="Times New Roman" panose="02020603050405020304" pitchFamily="18" charset="0"/>
                <a:cs typeface="Times New Roman" panose="02020603050405020304" pitchFamily="18" charset="0"/>
              </a:rPr>
              <a:t>Old Chemistry (Science Annex) being renovated but will not be dedicated to CEFNS</a:t>
            </a:r>
          </a:p>
          <a:p>
            <a:pPr marL="342900" indent="-342900">
              <a:buFont typeface="Arial" panose="020B0604020202020204" pitchFamily="34" charset="0"/>
              <a:buChar char="•"/>
            </a:pPr>
            <a:r>
              <a:rPr lang="en-US" sz="2800" dirty="0" smtClean="0">
                <a:solidFill>
                  <a:srgbClr val="003264"/>
                </a:solidFill>
                <a:latin typeface="Times New Roman" panose="02020603050405020304" pitchFamily="18" charset="0"/>
                <a:cs typeface="Times New Roman" panose="02020603050405020304" pitchFamily="18" charset="0"/>
              </a:rPr>
              <a:t>STEM 1 Building is in planning stages but will not be dedicated to CEFNS</a:t>
            </a:r>
            <a:endParaRPr lang="en-US" sz="2800" dirty="0">
              <a:solidFill>
                <a:srgbClr val="003264"/>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685800" y="1349593"/>
            <a:ext cx="7772400" cy="270988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latin typeface="Times New Roman" panose="02020603050405020304" pitchFamily="18" charset="0"/>
                <a:cs typeface="Times New Roman" panose="02020603050405020304" pitchFamily="18" charset="0"/>
              </a:rPr>
              <a:t>The plan . . .</a:t>
            </a:r>
          </a:p>
          <a:p>
            <a:pPr marL="342900" indent="-342900">
              <a:buFont typeface="Arial" panose="020B0604020202020204" pitchFamily="34" charset="0"/>
              <a:buChar char="•"/>
            </a:pPr>
            <a:r>
              <a:rPr lang="en-US" sz="2800" dirty="0" smtClean="0">
                <a:solidFill>
                  <a:schemeClr val="tx1"/>
                </a:solidFill>
                <a:latin typeface="Times New Roman" panose="02020603050405020304" pitchFamily="18" charset="0"/>
                <a:cs typeface="Times New Roman" panose="02020603050405020304" pitchFamily="18" charset="0"/>
              </a:rPr>
              <a:t>Peterson Hall occupants move to Science Annex</a:t>
            </a:r>
            <a:endParaRPr lang="en-US" sz="280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solidFill>
                  <a:schemeClr val="tx1"/>
                </a:solidFill>
                <a:latin typeface="Times New Roman" panose="02020603050405020304" pitchFamily="18" charset="0"/>
                <a:cs typeface="Times New Roman" panose="02020603050405020304" pitchFamily="18" charset="0"/>
              </a:rPr>
              <a:t>Peterson demolished</a:t>
            </a:r>
            <a:endParaRPr lang="en-US" sz="280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solidFill>
                  <a:schemeClr val="tx1"/>
                </a:solidFill>
                <a:latin typeface="Times New Roman" panose="02020603050405020304" pitchFamily="18" charset="0"/>
                <a:cs typeface="Times New Roman" panose="02020603050405020304" pitchFamily="18" charset="0"/>
              </a:rPr>
              <a:t>STEM 1 built on the general site of Peterson </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953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Autofit/>
          </a:bodyPr>
          <a:lstStyle/>
          <a:p>
            <a:r>
              <a:rPr lang="en-US" sz="3200" dirty="0" smtClean="0">
                <a:latin typeface="Times New Roman" panose="02020603050405020304" pitchFamily="18" charset="0"/>
                <a:cs typeface="Times New Roman" panose="02020603050405020304" pitchFamily="18" charset="0"/>
              </a:rPr>
              <a:t>Recent Financial Challenge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758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9550"/>
            <a:ext cx="7239000" cy="76200"/>
          </a:xfrm>
        </p:spPr>
        <p:txBody>
          <a:bodyPr>
            <a:normAutofit fontScale="90000"/>
          </a:bodyPr>
          <a:lstStyle/>
          <a:p>
            <a:endParaRPr lang="en-US" sz="3200" dirty="0"/>
          </a:p>
        </p:txBody>
      </p:sp>
      <p:sp>
        <p:nvSpPr>
          <p:cNvPr id="3" name="TextBox 2"/>
          <p:cNvSpPr txBox="1"/>
          <p:nvPr/>
        </p:nvSpPr>
        <p:spPr>
          <a:xfrm>
            <a:off x="457200" y="361950"/>
            <a:ext cx="8153400" cy="3939540"/>
          </a:xfrm>
          <a:prstGeom prst="rect">
            <a:avLst/>
          </a:prstGeom>
          <a:noFill/>
        </p:spPr>
        <p:txBody>
          <a:bodyPr wrap="square" rtlCol="0">
            <a:spAutoFit/>
          </a:bodyPr>
          <a:lstStyle/>
          <a:p>
            <a:pPr algn="ctr"/>
            <a:r>
              <a:rPr lang="en-US" sz="2400" b="1" dirty="0" smtClean="0">
                <a:solidFill>
                  <a:srgbClr val="003264"/>
                </a:solidFill>
                <a:latin typeface="Arial" panose="020B0604020202020204" pitchFamily="34" charset="0"/>
                <a:cs typeface="Arial" panose="020B0604020202020204" pitchFamily="34" charset="0"/>
              </a:rPr>
              <a:t>Agenda</a:t>
            </a:r>
          </a:p>
          <a:p>
            <a:pPr algn="ctr"/>
            <a:endParaRPr lang="en-US" sz="1200" b="1" dirty="0" smtClean="0">
              <a:solidFill>
                <a:srgbClr val="003264"/>
              </a:solidFill>
              <a:latin typeface="Arial" panose="020B0604020202020204" pitchFamily="34" charset="0"/>
              <a:cs typeface="Arial" panose="020B0604020202020204" pitchFamily="34" charset="0"/>
            </a:endParaRPr>
          </a:p>
          <a:p>
            <a:endParaRPr lang="en-US" sz="1000" b="1" dirty="0" smtClean="0">
              <a:solidFill>
                <a:srgbClr val="1F497D"/>
              </a:solidFill>
              <a:latin typeface="Times New Roman" panose="02020603050405020304" pitchFamily="18" charset="0"/>
              <a:cs typeface="Times New Roman" panose="02020603050405020304" pitchFamily="18" charset="0"/>
            </a:endParaRPr>
          </a:p>
          <a:p>
            <a:endParaRPr lang="en-US" sz="1600"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solidFill>
                  <a:srgbClr val="003264"/>
                </a:solidFill>
                <a:latin typeface="Times New Roman" panose="02020603050405020304" pitchFamily="18" charset="0"/>
                <a:cs typeface="Times New Roman" panose="02020603050405020304" pitchFamily="18" charset="0"/>
              </a:rPr>
              <a:t>Opening Remarks</a:t>
            </a:r>
          </a:p>
          <a:p>
            <a:pPr marL="342900" indent="-342900">
              <a:buFont typeface="Arial" panose="020B0604020202020204" pitchFamily="34" charset="0"/>
              <a:buChar char="•"/>
            </a:pPr>
            <a:endParaRPr lang="en-US" sz="2400" b="1" dirty="0">
              <a:solidFill>
                <a:srgbClr val="003264"/>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solidFill>
                  <a:srgbClr val="003264"/>
                </a:solidFill>
                <a:latin typeface="Times New Roman" panose="02020603050405020304" pitchFamily="18" charset="0"/>
                <a:cs typeface="Times New Roman" panose="02020603050405020304" pitchFamily="18" charset="0"/>
              </a:rPr>
              <a:t>President Rita Cheng and Provost Brian Levin-</a:t>
            </a:r>
            <a:r>
              <a:rPr lang="en-US" sz="2400" b="1" dirty="0" err="1" smtClean="0">
                <a:solidFill>
                  <a:srgbClr val="003264"/>
                </a:solidFill>
                <a:latin typeface="Times New Roman" panose="02020603050405020304" pitchFamily="18" charset="0"/>
                <a:cs typeface="Times New Roman" panose="02020603050405020304" pitchFamily="18" charset="0"/>
              </a:rPr>
              <a:t>Sankevich</a:t>
            </a:r>
            <a:endParaRPr lang="en-US" sz="2400" b="1" dirty="0" smtClean="0">
              <a:solidFill>
                <a:srgbClr val="003264"/>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b="1" dirty="0">
              <a:solidFill>
                <a:srgbClr val="003264"/>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solidFill>
                  <a:srgbClr val="003264"/>
                </a:solidFill>
                <a:latin typeface="Times New Roman" panose="02020603050405020304" pitchFamily="18" charset="0"/>
                <a:cs typeface="Times New Roman" panose="02020603050405020304" pitchFamily="18" charset="0"/>
              </a:rPr>
              <a:t>Formation of the new CEFNS</a:t>
            </a:r>
          </a:p>
          <a:p>
            <a:pPr marL="342900" indent="-342900">
              <a:buFont typeface="Arial" panose="020B0604020202020204" pitchFamily="34" charset="0"/>
              <a:buChar char="•"/>
            </a:pPr>
            <a:endParaRPr lang="en-US" sz="2400" b="1" dirty="0">
              <a:solidFill>
                <a:srgbClr val="003264"/>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solidFill>
                  <a:srgbClr val="003264"/>
                </a:solidFill>
                <a:latin typeface="Times New Roman" panose="02020603050405020304" pitchFamily="18" charset="0"/>
                <a:cs typeface="Times New Roman" panose="02020603050405020304" pitchFamily="18" charset="0"/>
              </a:rPr>
              <a:t>CEFNS Moves into </a:t>
            </a:r>
            <a:r>
              <a:rPr lang="en-US" sz="2400" b="1" dirty="0">
                <a:solidFill>
                  <a:srgbClr val="003264"/>
                </a:solidFill>
                <a:latin typeface="Times New Roman" panose="02020603050405020304" pitchFamily="18" charset="0"/>
                <a:cs typeface="Times New Roman" panose="02020603050405020304" pitchFamily="18" charset="0"/>
              </a:rPr>
              <a:t>t</a:t>
            </a:r>
            <a:r>
              <a:rPr lang="en-US" sz="2400" b="1" dirty="0" smtClean="0">
                <a:solidFill>
                  <a:srgbClr val="003264"/>
                </a:solidFill>
                <a:latin typeface="Times New Roman" panose="02020603050405020304" pitchFamily="18" charset="0"/>
                <a:cs typeface="Times New Roman" panose="02020603050405020304" pitchFamily="18" charset="0"/>
              </a:rPr>
              <a:t>he </a:t>
            </a:r>
            <a:r>
              <a:rPr lang="en-US" sz="2400" b="1" dirty="0">
                <a:solidFill>
                  <a:srgbClr val="003264"/>
                </a:solidFill>
                <a:latin typeface="Times New Roman" panose="02020603050405020304" pitchFamily="18" charset="0"/>
                <a:cs typeface="Times New Roman" panose="02020603050405020304" pitchFamily="18" charset="0"/>
              </a:rPr>
              <a:t>F</a:t>
            </a:r>
            <a:r>
              <a:rPr lang="en-US" sz="2400" b="1" dirty="0" smtClean="0">
                <a:solidFill>
                  <a:srgbClr val="003264"/>
                </a:solidFill>
                <a:latin typeface="Times New Roman" panose="02020603050405020304" pitchFamily="18" charset="0"/>
                <a:cs typeface="Times New Roman" panose="02020603050405020304" pitchFamily="18" charset="0"/>
              </a:rPr>
              <a:t>uture</a:t>
            </a:r>
            <a:endParaRPr lang="en-US" sz="2400" dirty="0" smtClean="0">
              <a:solidFill>
                <a:srgbClr val="003264"/>
              </a:solidFill>
              <a:latin typeface="Times New Roman" panose="02020603050405020304" pitchFamily="18" charset="0"/>
              <a:cs typeface="Times New Roman" panose="02020603050405020304" pitchFamily="18" charset="0"/>
            </a:endParaRPr>
          </a:p>
          <a:p>
            <a:endParaRPr lang="en-US" sz="1000" dirty="0">
              <a:latin typeface="Arial" panose="020B0604020202020204" pitchFamily="34" charset="0"/>
              <a:cs typeface="Arial" panose="020B0604020202020204" pitchFamily="34" charset="0"/>
            </a:endParaRPr>
          </a:p>
          <a:p>
            <a:endParaRPr lang="en-US" sz="1000" dirty="0"/>
          </a:p>
        </p:txBody>
      </p:sp>
    </p:spTree>
    <p:extLst>
      <p:ext uri="{BB962C8B-B14F-4D97-AF65-F5344CB8AC3E}">
        <p14:creationId xmlns:p14="http://schemas.microsoft.com/office/powerpoint/2010/main" val="1507894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latin typeface="Times New Roman" panose="02020603050405020304" pitchFamily="18" charset="0"/>
                <a:cs typeface="Times New Roman" panose="02020603050405020304" pitchFamily="18" charset="0"/>
              </a:rPr>
              <a:t>Recent Financial Challenge</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504494" y="1428750"/>
            <a:ext cx="6386557" cy="2677656"/>
          </a:xfrm>
          <a:prstGeom prst="rect">
            <a:avLst/>
          </a:prstGeom>
          <a:noFill/>
        </p:spPr>
        <p:txBody>
          <a:bodyPr wrap="none" rtlCol="0">
            <a:spAutoFit/>
          </a:bodyPr>
          <a:lstStyle/>
          <a:p>
            <a:r>
              <a:rPr lang="en-US" sz="2400" dirty="0" smtClean="0">
                <a:solidFill>
                  <a:schemeClr val="accent1"/>
                </a:solidFill>
                <a:latin typeface="Times New Roman" panose="02020603050405020304" pitchFamily="18" charset="0"/>
                <a:cs typeface="Times New Roman" panose="02020603050405020304" pitchFamily="18" charset="0"/>
              </a:rPr>
              <a:t>Email on Monday July 30, 2018 informing units</a:t>
            </a:r>
          </a:p>
          <a:p>
            <a:r>
              <a:rPr lang="en-US" sz="2400" dirty="0">
                <a:solidFill>
                  <a:schemeClr val="accent1"/>
                </a:solidFill>
                <a:latin typeface="Times New Roman" panose="02020603050405020304" pitchFamily="18" charset="0"/>
                <a:cs typeface="Times New Roman" panose="02020603050405020304" pitchFamily="18" charset="0"/>
              </a:rPr>
              <a:t>o</a:t>
            </a:r>
            <a:r>
              <a:rPr lang="en-US" sz="2400" dirty="0" smtClean="0">
                <a:solidFill>
                  <a:schemeClr val="accent1"/>
                </a:solidFill>
                <a:latin typeface="Times New Roman" panose="02020603050405020304" pitchFamily="18" charset="0"/>
                <a:cs typeface="Times New Roman" panose="02020603050405020304" pitchFamily="18" charset="0"/>
              </a:rPr>
              <a:t>f a CEFNS state account deficit for </a:t>
            </a:r>
            <a:r>
              <a:rPr lang="en-US" sz="2400" dirty="0" smtClean="0">
                <a:solidFill>
                  <a:srgbClr val="C00000"/>
                </a:solidFill>
                <a:latin typeface="Times New Roman" panose="02020603050405020304" pitchFamily="18" charset="0"/>
                <a:cs typeface="Times New Roman" panose="02020603050405020304" pitchFamily="18" charset="0"/>
              </a:rPr>
              <a:t>AY17/18</a:t>
            </a:r>
          </a:p>
          <a:p>
            <a:r>
              <a:rPr lang="en-US" sz="2400" dirty="0" smtClean="0">
                <a:solidFill>
                  <a:schemeClr val="accent1"/>
                </a:solidFill>
                <a:latin typeface="Times New Roman" panose="02020603050405020304" pitchFamily="18" charset="0"/>
                <a:cs typeface="Times New Roman" panose="02020603050405020304" pitchFamily="18" charset="0"/>
              </a:rPr>
              <a:t>and the actions taken to address that deficit.</a:t>
            </a:r>
          </a:p>
          <a:p>
            <a:endParaRPr lang="en-US" sz="2400" dirty="0">
              <a:solidFill>
                <a:schemeClr val="accent1"/>
              </a:solidFill>
              <a:latin typeface="Times New Roman" panose="02020603050405020304" pitchFamily="18" charset="0"/>
              <a:cs typeface="Times New Roman" panose="02020603050405020304" pitchFamily="18" charset="0"/>
            </a:endParaRPr>
          </a:p>
          <a:p>
            <a:r>
              <a:rPr lang="en-US" sz="2400" dirty="0" smtClean="0">
                <a:solidFill>
                  <a:schemeClr val="accent1"/>
                </a:solidFill>
                <a:latin typeface="Times New Roman" panose="02020603050405020304" pitchFamily="18" charset="0"/>
                <a:cs typeface="Times New Roman" panose="02020603050405020304" pitchFamily="18" charset="0"/>
              </a:rPr>
              <a:t>The state account has had a structural deficit for</a:t>
            </a:r>
          </a:p>
          <a:p>
            <a:r>
              <a:rPr lang="en-US" sz="2400" dirty="0">
                <a:solidFill>
                  <a:schemeClr val="accent1"/>
                </a:solidFill>
                <a:latin typeface="Times New Roman" panose="02020603050405020304" pitchFamily="18" charset="0"/>
                <a:cs typeface="Times New Roman" panose="02020603050405020304" pitchFamily="18" charset="0"/>
              </a:rPr>
              <a:t>a</a:t>
            </a:r>
            <a:r>
              <a:rPr lang="en-US" sz="2400" dirty="0" smtClean="0">
                <a:solidFill>
                  <a:schemeClr val="accent1"/>
                </a:solidFill>
                <a:latin typeface="Times New Roman" panose="02020603050405020304" pitchFamily="18" charset="0"/>
                <a:cs typeface="Times New Roman" panose="02020603050405020304" pitchFamily="18" charset="0"/>
              </a:rPr>
              <a:t> number of years but the College has had funds</a:t>
            </a:r>
          </a:p>
          <a:p>
            <a:r>
              <a:rPr lang="en-US" sz="2400" dirty="0">
                <a:solidFill>
                  <a:schemeClr val="accent1"/>
                </a:solidFill>
                <a:latin typeface="Times New Roman" panose="02020603050405020304" pitchFamily="18" charset="0"/>
                <a:cs typeface="Times New Roman" panose="02020603050405020304" pitchFamily="18" charset="0"/>
              </a:rPr>
              <a:t>t</a:t>
            </a:r>
            <a:r>
              <a:rPr lang="en-US" sz="2400" dirty="0" smtClean="0">
                <a:solidFill>
                  <a:schemeClr val="accent1"/>
                </a:solidFill>
                <a:latin typeface="Times New Roman" panose="02020603050405020304" pitchFamily="18" charset="0"/>
                <a:cs typeface="Times New Roman" panose="02020603050405020304" pitchFamily="18" charset="0"/>
              </a:rPr>
              <a:t>o cover those deficits. The funds ran out last year.</a:t>
            </a:r>
            <a:endParaRPr lang="en-US" sz="2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489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latin typeface="Times New Roman" panose="02020603050405020304" pitchFamily="18" charset="0"/>
                <a:cs typeface="Times New Roman" panose="02020603050405020304" pitchFamily="18" charset="0"/>
              </a:rPr>
              <a:t>Recent Financial Challenge</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92948" y="1809749"/>
            <a:ext cx="7942687" cy="1938992"/>
          </a:xfrm>
          <a:prstGeom prst="rect">
            <a:avLst/>
          </a:prstGeom>
          <a:noFill/>
        </p:spPr>
        <p:txBody>
          <a:bodyPr wrap="none" rtlCol="0">
            <a:spAutoFit/>
          </a:bodyPr>
          <a:lstStyle/>
          <a:p>
            <a:r>
              <a:rPr lang="en-US" sz="2400" u="sng" dirty="0" smtClean="0">
                <a:solidFill>
                  <a:schemeClr val="accent1"/>
                </a:solidFill>
                <a:latin typeface="Times New Roman" panose="02020603050405020304" pitchFamily="18" charset="0"/>
                <a:cs typeface="Times New Roman" panose="02020603050405020304" pitchFamily="18" charset="0"/>
              </a:rPr>
              <a:t>Accounts that provided the buffer:</a:t>
            </a:r>
          </a:p>
          <a:p>
            <a:pPr marL="342900" indent="-342900">
              <a:buFont typeface="Arial" panose="020B0604020202020204" pitchFamily="34" charset="0"/>
              <a:buChar char="•"/>
            </a:pPr>
            <a:r>
              <a:rPr lang="en-US" sz="2400" dirty="0" smtClean="0">
                <a:solidFill>
                  <a:schemeClr val="accent1"/>
                </a:solidFill>
                <a:latin typeface="Times New Roman" panose="02020603050405020304" pitchFamily="18" charset="0"/>
                <a:cs typeface="Times New Roman" panose="02020603050405020304" pitchFamily="18" charset="0"/>
              </a:rPr>
              <a:t>IDC – required to be invested in research and rightfully so.</a:t>
            </a:r>
          </a:p>
          <a:p>
            <a:pPr marL="342900" indent="-342900">
              <a:buFont typeface="Arial" panose="020B0604020202020204" pitchFamily="34" charset="0"/>
              <a:buChar char="•"/>
            </a:pPr>
            <a:r>
              <a:rPr lang="en-US" sz="2400" dirty="0" smtClean="0">
                <a:solidFill>
                  <a:schemeClr val="accent1"/>
                </a:solidFill>
                <a:latin typeface="Times New Roman" panose="02020603050405020304" pitchFamily="18" charset="0"/>
                <a:cs typeface="Times New Roman" panose="02020603050405020304" pitchFamily="18" charset="0"/>
              </a:rPr>
              <a:t>Summer Overattainment </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smtClean="0">
                <a:solidFill>
                  <a:schemeClr val="accent1"/>
                </a:solidFill>
                <a:latin typeface="Times New Roman" panose="02020603050405020304" pitchFamily="18" charset="0"/>
                <a:cs typeface="Times New Roman" panose="02020603050405020304" pitchFamily="18" charset="0"/>
              </a:rPr>
              <a:t>pays for a multitude of expenses</a:t>
            </a:r>
          </a:p>
          <a:p>
            <a:pPr lvl="1"/>
            <a:r>
              <a:rPr lang="en-US" sz="2400" dirty="0" smtClean="0">
                <a:solidFill>
                  <a:schemeClr val="accent1"/>
                </a:solidFill>
                <a:latin typeface="Times New Roman" panose="02020603050405020304" pitchFamily="18" charset="0"/>
                <a:cs typeface="Times New Roman" panose="02020603050405020304" pitchFamily="18" charset="0"/>
              </a:rPr>
              <a:t>including Chairs’ packages, and instructional expenses not</a:t>
            </a:r>
          </a:p>
          <a:p>
            <a:pPr lvl="1"/>
            <a:r>
              <a:rPr lang="en-US" sz="2400" dirty="0" smtClean="0">
                <a:solidFill>
                  <a:schemeClr val="accent1"/>
                </a:solidFill>
                <a:latin typeface="Times New Roman" panose="02020603050405020304" pitchFamily="18" charset="0"/>
                <a:cs typeface="Times New Roman" panose="02020603050405020304" pitchFamily="18" charset="0"/>
              </a:rPr>
              <a:t>covered by state funds, CIF, GTA pools and allocations, etc.</a:t>
            </a:r>
          </a:p>
        </p:txBody>
      </p:sp>
      <p:sp>
        <p:nvSpPr>
          <p:cNvPr id="4" name="Rounded Rectangle 3"/>
          <p:cNvSpPr/>
          <p:nvPr/>
        </p:nvSpPr>
        <p:spPr>
          <a:xfrm>
            <a:off x="5257800" y="1276350"/>
            <a:ext cx="3701036"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Previously realized that income was not keeping up with expenses and that these locals would eventually be in deficit.</a:t>
            </a:r>
            <a:endParaRPr lang="en-US" sz="1600" dirty="0">
              <a:solidFill>
                <a:schemeClr val="tx1"/>
              </a:solidFill>
            </a:endParaRPr>
          </a:p>
        </p:txBody>
      </p:sp>
      <p:sp>
        <p:nvSpPr>
          <p:cNvPr id="5" name="Rounded Rectangle 4"/>
          <p:cNvSpPr/>
          <p:nvPr/>
        </p:nvSpPr>
        <p:spPr>
          <a:xfrm>
            <a:off x="2533650" y="3738983"/>
            <a:ext cx="4076700" cy="49119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Exhausted every possible source of funds and received some help from the Provost.</a:t>
            </a:r>
            <a:endParaRPr lang="en-US" sz="1600" dirty="0">
              <a:solidFill>
                <a:schemeClr val="tx1"/>
              </a:solidFill>
            </a:endParaRPr>
          </a:p>
        </p:txBody>
      </p:sp>
    </p:spTree>
    <p:extLst>
      <p:ext uri="{BB962C8B-B14F-4D97-AF65-F5344CB8AC3E}">
        <p14:creationId xmlns:p14="http://schemas.microsoft.com/office/powerpoint/2010/main" val="121923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latin typeface="Times New Roman" panose="02020603050405020304" pitchFamily="18" charset="0"/>
                <a:cs typeface="Times New Roman" panose="02020603050405020304" pitchFamily="18" charset="0"/>
              </a:rPr>
              <a:t>Recent Financial Challenge</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504494" y="1809749"/>
            <a:ext cx="6978192" cy="1200329"/>
          </a:xfrm>
          <a:prstGeom prst="rect">
            <a:avLst/>
          </a:prstGeom>
          <a:noFill/>
        </p:spPr>
        <p:txBody>
          <a:bodyPr wrap="none" rtlCol="0">
            <a:spAutoFit/>
          </a:bodyPr>
          <a:lstStyle/>
          <a:p>
            <a:pPr marL="342900" indent="-342900">
              <a:buFont typeface="Arial" panose="020B0604020202020204" pitchFamily="34" charset="0"/>
              <a:buChar char="•"/>
            </a:pPr>
            <a:r>
              <a:rPr lang="en-US" sz="2400" dirty="0" smtClean="0">
                <a:solidFill>
                  <a:schemeClr val="accent1"/>
                </a:solidFill>
                <a:latin typeface="Times New Roman" panose="02020603050405020304" pitchFamily="18" charset="0"/>
                <a:cs typeface="Times New Roman" panose="02020603050405020304" pitchFamily="18" charset="0"/>
              </a:rPr>
              <a:t>Deficit of approximately $260K had to be addressed</a:t>
            </a:r>
          </a:p>
          <a:p>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smtClean="0">
                <a:solidFill>
                  <a:schemeClr val="accent1"/>
                </a:solidFill>
                <a:latin typeface="Times New Roman" panose="02020603050405020304" pitchFamily="18" charset="0"/>
                <a:cs typeface="Times New Roman" panose="02020603050405020304" pitchFamily="18" charset="0"/>
              </a:rPr>
              <a:t>within about 48 hours.</a:t>
            </a:r>
          </a:p>
          <a:p>
            <a:pPr marL="342900" indent="-342900">
              <a:buFont typeface="Arial" panose="020B0604020202020204" pitchFamily="34" charset="0"/>
              <a:buChar char="•"/>
            </a:pPr>
            <a:r>
              <a:rPr lang="en-US" sz="2400" dirty="0" smtClean="0">
                <a:solidFill>
                  <a:schemeClr val="accent1"/>
                </a:solidFill>
                <a:latin typeface="Times New Roman" panose="02020603050405020304" pitchFamily="18" charset="0"/>
                <a:cs typeface="Times New Roman" panose="02020603050405020304" pitchFamily="18" charset="0"/>
              </a:rPr>
              <a:t>Requested and received an additional 48 hours.</a:t>
            </a:r>
          </a:p>
        </p:txBody>
      </p:sp>
      <p:sp>
        <p:nvSpPr>
          <p:cNvPr id="4" name="Rounded Rectangle 3"/>
          <p:cNvSpPr/>
          <p:nvPr/>
        </p:nvSpPr>
        <p:spPr>
          <a:xfrm>
            <a:off x="1866900" y="3409950"/>
            <a:ext cx="5410200" cy="609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$260K = approximately 1% of the CEFNS state budget</a:t>
            </a:r>
            <a:endParaRPr lang="en-US" dirty="0">
              <a:solidFill>
                <a:schemeClr val="tx1"/>
              </a:solidFill>
            </a:endParaRPr>
          </a:p>
        </p:txBody>
      </p:sp>
    </p:spTree>
    <p:extLst>
      <p:ext uri="{BB962C8B-B14F-4D97-AF65-F5344CB8AC3E}">
        <p14:creationId xmlns:p14="http://schemas.microsoft.com/office/powerpoint/2010/main" val="5377771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latin typeface="Times New Roman" panose="02020603050405020304" pitchFamily="18" charset="0"/>
                <a:cs typeface="Times New Roman" panose="02020603050405020304" pitchFamily="18" charset="0"/>
              </a:rPr>
              <a:t>Recent Financial Challenge</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45284" y="1352550"/>
            <a:ext cx="7934031" cy="2554545"/>
          </a:xfrm>
          <a:prstGeom prst="rect">
            <a:avLst/>
          </a:prstGeom>
          <a:noFill/>
        </p:spPr>
        <p:txBody>
          <a:bodyPr wrap="none" rtlCol="0">
            <a:spAutoFit/>
          </a:bodyPr>
          <a:lstStyle/>
          <a:p>
            <a:r>
              <a:rPr lang="en-US" sz="2000" dirty="0" smtClean="0">
                <a:solidFill>
                  <a:schemeClr val="accent1"/>
                </a:solidFill>
                <a:latin typeface="Times New Roman" panose="02020603050405020304" pitchFamily="18" charset="0"/>
                <a:cs typeface="Times New Roman" panose="02020603050405020304" pitchFamily="18" charset="0"/>
              </a:rPr>
              <a:t>So, you ask, why wasn’t this anticipated?</a:t>
            </a:r>
          </a:p>
          <a:p>
            <a:endParaRPr lang="en-US" sz="2000" dirty="0">
              <a:solidFill>
                <a:schemeClr val="accent1"/>
              </a:solidFill>
              <a:latin typeface="Times New Roman" panose="02020603050405020304" pitchFamily="18" charset="0"/>
              <a:cs typeface="Times New Roman" panose="02020603050405020304" pitchFamily="18" charset="0"/>
            </a:endParaRPr>
          </a:p>
          <a:p>
            <a:r>
              <a:rPr lang="en-US" sz="2000" dirty="0" smtClean="0">
                <a:solidFill>
                  <a:schemeClr val="accent1"/>
                </a:solidFill>
                <a:latin typeface="Times New Roman" panose="02020603050405020304" pitchFamily="18" charset="0"/>
                <a:cs typeface="Times New Roman" panose="02020603050405020304" pitchFamily="18" charset="0"/>
              </a:rPr>
              <a:t>It was, for the last 4 years or so, but exactly which FY and the amount</a:t>
            </a:r>
          </a:p>
          <a:p>
            <a:r>
              <a:rPr lang="en-US" sz="2000" dirty="0" smtClean="0">
                <a:solidFill>
                  <a:schemeClr val="accent1"/>
                </a:solidFill>
                <a:latin typeface="Times New Roman" panose="02020603050405020304" pitchFamily="18" charset="0"/>
                <a:cs typeface="Times New Roman" panose="02020603050405020304" pitchFamily="18" charset="0"/>
              </a:rPr>
              <a:t>could not be predicted because . . .</a:t>
            </a:r>
          </a:p>
          <a:p>
            <a:pPr marL="342900" indent="-342900">
              <a:buFont typeface="Arial" panose="020B0604020202020204" pitchFamily="34" charset="0"/>
              <a:buChar char="•"/>
            </a:pPr>
            <a:r>
              <a:rPr lang="en-US" sz="2000" dirty="0" smtClean="0">
                <a:solidFill>
                  <a:schemeClr val="accent1"/>
                </a:solidFill>
                <a:latin typeface="Times New Roman" panose="02020603050405020304" pitchFamily="18" charset="0"/>
                <a:cs typeface="Times New Roman" panose="02020603050405020304" pitchFamily="18" charset="0"/>
              </a:rPr>
              <a:t>The state account was overspent in personnel.</a:t>
            </a:r>
          </a:p>
          <a:p>
            <a:pPr marL="342900" indent="-342900">
              <a:buFont typeface="Arial" panose="020B0604020202020204" pitchFamily="34" charset="0"/>
              <a:buChar char="•"/>
            </a:pPr>
            <a:r>
              <a:rPr lang="en-US" sz="2000" dirty="0" smtClean="0">
                <a:solidFill>
                  <a:schemeClr val="accent1"/>
                </a:solidFill>
                <a:latin typeface="Times New Roman" panose="02020603050405020304" pitchFamily="18" charset="0"/>
                <a:cs typeface="Times New Roman" panose="02020603050405020304" pitchFamily="18" charset="0"/>
              </a:rPr>
              <a:t>Actual personnel expenses are not known until during year end close. </a:t>
            </a:r>
          </a:p>
          <a:p>
            <a:pPr marL="342900" indent="-342900">
              <a:buFont typeface="Arial" panose="020B0604020202020204" pitchFamily="34" charset="0"/>
              <a:buChar char="•"/>
            </a:pPr>
            <a:r>
              <a:rPr lang="en-US" sz="2000" dirty="0" smtClean="0">
                <a:solidFill>
                  <a:schemeClr val="accent1"/>
                </a:solidFill>
                <a:latin typeface="Times New Roman" panose="02020603050405020304" pitchFamily="18" charset="0"/>
                <a:cs typeface="Times New Roman" panose="02020603050405020304" pitchFamily="18" charset="0"/>
              </a:rPr>
              <a:t>Additional funds from the Provost’s Office, if available, are not provided</a:t>
            </a:r>
          </a:p>
          <a:p>
            <a:r>
              <a:rPr lang="en-US" sz="2000" dirty="0">
                <a:solidFill>
                  <a:schemeClr val="accent1"/>
                </a:solidFill>
                <a:latin typeface="Times New Roman" panose="02020603050405020304" pitchFamily="18" charset="0"/>
                <a:cs typeface="Times New Roman" panose="02020603050405020304" pitchFamily="18" charset="0"/>
              </a:rPr>
              <a:t>	</a:t>
            </a:r>
            <a:r>
              <a:rPr lang="en-US" sz="2000" dirty="0" smtClean="0">
                <a:solidFill>
                  <a:schemeClr val="accent1"/>
                </a:solidFill>
                <a:latin typeface="Times New Roman" panose="02020603050405020304" pitchFamily="18" charset="0"/>
                <a:cs typeface="Times New Roman" panose="02020603050405020304" pitchFamily="18" charset="0"/>
              </a:rPr>
              <a:t>until during year-end close.</a:t>
            </a:r>
          </a:p>
        </p:txBody>
      </p:sp>
      <p:sp>
        <p:nvSpPr>
          <p:cNvPr id="4" name="Rounded Rectangle 3"/>
          <p:cNvSpPr/>
          <p:nvPr/>
        </p:nvSpPr>
        <p:spPr>
          <a:xfrm>
            <a:off x="5486400" y="1276350"/>
            <a:ext cx="34290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Year end close starts in June but takes 4-6 weeks to complete after June 30</a:t>
            </a:r>
            <a:endParaRPr lang="en-US" sz="1600" dirty="0">
              <a:solidFill>
                <a:schemeClr val="tx1"/>
              </a:solidFill>
            </a:endParaRPr>
          </a:p>
        </p:txBody>
      </p:sp>
    </p:spTree>
    <p:extLst>
      <p:ext uri="{BB962C8B-B14F-4D97-AF65-F5344CB8AC3E}">
        <p14:creationId xmlns:p14="http://schemas.microsoft.com/office/powerpoint/2010/main" val="477375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latin typeface="Times New Roman" panose="02020603050405020304" pitchFamily="18" charset="0"/>
                <a:cs typeface="Times New Roman" panose="02020603050405020304" pitchFamily="18" charset="0"/>
              </a:rPr>
              <a:t>Recent Financial Challenge</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33400" y="1733550"/>
            <a:ext cx="8577220" cy="1938992"/>
          </a:xfrm>
          <a:prstGeom prst="rect">
            <a:avLst/>
          </a:prstGeom>
          <a:noFill/>
        </p:spPr>
        <p:txBody>
          <a:bodyPr wrap="none" rtlCol="0">
            <a:spAutoFit/>
          </a:bodyPr>
          <a:lstStyle/>
          <a:p>
            <a:r>
              <a:rPr lang="en-US" sz="2400" dirty="0" smtClean="0">
                <a:solidFill>
                  <a:schemeClr val="accent1"/>
                </a:solidFill>
                <a:latin typeface="Times New Roman" panose="02020603050405020304" pitchFamily="18" charset="0"/>
                <a:cs typeface="Times New Roman" panose="02020603050405020304" pitchFamily="18" charset="0"/>
              </a:rPr>
              <a:t>So, why was the personnel account overspent?</a:t>
            </a:r>
          </a:p>
          <a:p>
            <a:endParaRPr lang="en-US" sz="2400" dirty="0">
              <a:solidFill>
                <a:schemeClr val="accent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solidFill>
                  <a:schemeClr val="accent1"/>
                </a:solidFill>
                <a:latin typeface="Times New Roman" panose="02020603050405020304" pitchFamily="18" charset="0"/>
                <a:cs typeface="Times New Roman" panose="02020603050405020304" pitchFamily="18" charset="0"/>
              </a:rPr>
              <a:t>Provost and colleges have a mandate to offer the courses/sections</a:t>
            </a:r>
          </a:p>
          <a:p>
            <a:r>
              <a:rPr lang="en-US" sz="2400" dirty="0" smtClean="0">
                <a:solidFill>
                  <a:schemeClr val="accent1"/>
                </a:solidFill>
                <a:latin typeface="Times New Roman" panose="02020603050405020304" pitchFamily="18" charset="0"/>
                <a:cs typeface="Times New Roman" panose="02020603050405020304" pitchFamily="18" charset="0"/>
              </a:rPr>
              <a:t>	that students need. Hiring occurs even if funds to pay for</a:t>
            </a:r>
          </a:p>
          <a:p>
            <a:r>
              <a:rPr lang="en-US" sz="2400" dirty="0" smtClean="0">
                <a:solidFill>
                  <a:schemeClr val="accent1"/>
                </a:solidFill>
                <a:latin typeface="Times New Roman" panose="02020603050405020304" pitchFamily="18" charset="0"/>
                <a:cs typeface="Times New Roman" panose="02020603050405020304" pitchFamily="18" charset="0"/>
              </a:rPr>
              <a:t>	associated expenses have not been identified.</a:t>
            </a:r>
          </a:p>
        </p:txBody>
      </p:sp>
    </p:spTree>
    <p:extLst>
      <p:ext uri="{BB962C8B-B14F-4D97-AF65-F5344CB8AC3E}">
        <p14:creationId xmlns:p14="http://schemas.microsoft.com/office/powerpoint/2010/main" val="37866498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latin typeface="Times New Roman" panose="02020603050405020304" pitchFamily="18" charset="0"/>
                <a:cs typeface="Times New Roman" panose="02020603050405020304" pitchFamily="18" charset="0"/>
              </a:rPr>
              <a:t>Recent Financial Challenge</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78950" y="1786175"/>
            <a:ext cx="7462299" cy="1723549"/>
          </a:xfrm>
          <a:prstGeom prst="rect">
            <a:avLst/>
          </a:prstGeom>
          <a:noFill/>
        </p:spPr>
        <p:txBody>
          <a:bodyPr wrap="none" rtlCol="0">
            <a:spAutoFit/>
          </a:bodyPr>
          <a:lstStyle/>
          <a:p>
            <a:r>
              <a:rPr lang="en-US" sz="2400" dirty="0" smtClean="0">
                <a:solidFill>
                  <a:schemeClr val="accent1"/>
                </a:solidFill>
                <a:latin typeface="Times New Roman" panose="02020603050405020304" pitchFamily="18" charset="0"/>
                <a:cs typeface="Times New Roman" panose="02020603050405020304" pitchFamily="18" charset="0"/>
              </a:rPr>
              <a:t>Addressing the deficit . . . </a:t>
            </a:r>
          </a:p>
          <a:p>
            <a:endParaRPr lang="en-US" sz="1000" dirty="0" smtClean="0">
              <a:solidFill>
                <a:schemeClr val="accent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solidFill>
                  <a:schemeClr val="accent1"/>
                </a:solidFill>
                <a:latin typeface="Times New Roman" panose="02020603050405020304" pitchFamily="18" charset="0"/>
                <a:cs typeface="Times New Roman" panose="02020603050405020304" pitchFamily="18" charset="0"/>
              </a:rPr>
              <a:t>The total balance of locals in CEFNS including Summer</a:t>
            </a:r>
          </a:p>
          <a:p>
            <a:r>
              <a:rPr lang="en-US" sz="2400" dirty="0" smtClean="0">
                <a:solidFill>
                  <a:schemeClr val="accent1"/>
                </a:solidFill>
                <a:latin typeface="Times New Roman" panose="02020603050405020304" pitchFamily="18" charset="0"/>
                <a:cs typeface="Times New Roman" panose="02020603050405020304" pitchFamily="18" charset="0"/>
              </a:rPr>
              <a:t>	Overattainment and Program Fees was quite large.</a:t>
            </a:r>
          </a:p>
          <a:p>
            <a:pPr marL="342900" indent="-342900">
              <a:buFont typeface="Arial" panose="020B0604020202020204" pitchFamily="34" charset="0"/>
              <a:buChar char="•"/>
            </a:pPr>
            <a:r>
              <a:rPr lang="en-US" sz="2400" dirty="0" smtClean="0">
                <a:solidFill>
                  <a:schemeClr val="accent1"/>
                </a:solidFill>
                <a:latin typeface="Times New Roman" panose="02020603050405020304" pitchFamily="18" charset="0"/>
                <a:cs typeface="Times New Roman" panose="02020603050405020304" pitchFamily="18" charset="0"/>
              </a:rPr>
              <a:t>It was felt that these accounts should cover the deficit.</a:t>
            </a:r>
          </a:p>
        </p:txBody>
      </p:sp>
      <p:sp>
        <p:nvSpPr>
          <p:cNvPr id="4" name="Rounded Rectangular Callout 3"/>
          <p:cNvSpPr/>
          <p:nvPr/>
        </p:nvSpPr>
        <p:spPr>
          <a:xfrm>
            <a:off x="6477001" y="1221061"/>
            <a:ext cx="2411026" cy="612648"/>
          </a:xfrm>
          <a:prstGeom prst="wedgeRoundRectCallout">
            <a:avLst>
              <a:gd name="adj1" fmla="val -76434"/>
              <a:gd name="adj2" fmla="val 142768"/>
              <a:gd name="adj3" fmla="val 16667"/>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solidFill>
                  <a:schemeClr val="tx1"/>
                </a:solidFill>
                <a:cs typeface="Times New Roman" panose="02020603050405020304" pitchFamily="18" charset="0"/>
              </a:rPr>
              <a:t>The entirety of CEFNS</a:t>
            </a:r>
            <a:endParaRPr lang="en-US"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5377771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latin typeface="Times New Roman" panose="02020603050405020304" pitchFamily="18" charset="0"/>
                <a:cs typeface="Times New Roman" panose="02020603050405020304" pitchFamily="18" charset="0"/>
              </a:rPr>
              <a:t>Recent Financial Challenge</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88663" y="1352550"/>
            <a:ext cx="7390165" cy="3046988"/>
          </a:xfrm>
          <a:prstGeom prst="rect">
            <a:avLst/>
          </a:prstGeom>
          <a:noFill/>
        </p:spPr>
        <p:txBody>
          <a:bodyPr wrap="none" rtlCol="0">
            <a:spAutoFit/>
          </a:bodyPr>
          <a:lstStyle/>
          <a:p>
            <a:r>
              <a:rPr lang="en-US" sz="2400" dirty="0" smtClean="0">
                <a:solidFill>
                  <a:schemeClr val="accent1"/>
                </a:solidFill>
                <a:latin typeface="Times New Roman" panose="02020603050405020304" pitchFamily="18" charset="0"/>
                <a:cs typeface="Times New Roman" panose="02020603050405020304" pitchFamily="18" charset="0"/>
              </a:rPr>
              <a:t>The guiding principles used to determine how to distribute</a:t>
            </a:r>
          </a:p>
          <a:p>
            <a:r>
              <a:rPr lang="en-US" sz="2400" dirty="0" smtClean="0">
                <a:solidFill>
                  <a:schemeClr val="accent1"/>
                </a:solidFill>
                <a:latin typeface="Times New Roman" panose="02020603050405020304" pitchFamily="18" charset="0"/>
                <a:cs typeface="Times New Roman" panose="02020603050405020304" pitchFamily="18" charset="0"/>
              </a:rPr>
              <a:t>the deficit to units:</a:t>
            </a:r>
          </a:p>
          <a:p>
            <a:pPr marL="800100" lvl="2" indent="-342900">
              <a:buFont typeface="Arial" panose="020B0604020202020204" pitchFamily="34" charset="0"/>
              <a:buChar char="•"/>
            </a:pPr>
            <a:r>
              <a:rPr lang="en-US" sz="2400" dirty="0" smtClean="0">
                <a:solidFill>
                  <a:schemeClr val="accent1"/>
                </a:solidFill>
                <a:latin typeface="Times New Roman" panose="02020603050405020304" pitchFamily="18" charset="0"/>
                <a:cs typeface="Times New Roman" panose="02020603050405020304" pitchFamily="18" charset="0"/>
              </a:rPr>
              <a:t>Units that received Temp Staffing Funds </a:t>
            </a:r>
          </a:p>
          <a:p>
            <a:pPr marL="800100" lvl="2" indent="-342900">
              <a:buFont typeface="Arial" panose="020B0604020202020204" pitchFamily="34" charset="0"/>
              <a:buChar char="•"/>
            </a:pPr>
            <a:r>
              <a:rPr lang="en-US" sz="2400" dirty="0" smtClean="0">
                <a:solidFill>
                  <a:schemeClr val="accent1"/>
                </a:solidFill>
                <a:latin typeface="Times New Roman" panose="02020603050405020304" pitchFamily="18" charset="0"/>
                <a:cs typeface="Times New Roman" panose="02020603050405020304" pitchFamily="18" charset="0"/>
              </a:rPr>
              <a:t>Units that had sizeable balances in Summer</a:t>
            </a:r>
          </a:p>
          <a:p>
            <a:pPr marL="914400" lvl="3"/>
            <a:r>
              <a:rPr lang="en-US" sz="2400" dirty="0" smtClean="0">
                <a:solidFill>
                  <a:schemeClr val="accent1"/>
                </a:solidFill>
                <a:latin typeface="Times New Roman" panose="02020603050405020304" pitchFamily="18" charset="0"/>
                <a:cs typeface="Times New Roman" panose="02020603050405020304" pitchFamily="18" charset="0"/>
              </a:rPr>
              <a:t>Overattainment and/or Program Fee accounts</a:t>
            </a:r>
          </a:p>
          <a:p>
            <a:pPr marL="914400" lvl="3"/>
            <a:r>
              <a:rPr lang="en-US" sz="2400" dirty="0" smtClean="0">
                <a:solidFill>
                  <a:schemeClr val="accent1"/>
                </a:solidFill>
                <a:latin typeface="Times New Roman" panose="02020603050405020304" pitchFamily="18" charset="0"/>
                <a:cs typeface="Times New Roman" panose="02020603050405020304" pitchFamily="18" charset="0"/>
              </a:rPr>
              <a:t>(and had personnel who could </a:t>
            </a:r>
            <a:r>
              <a:rPr lang="en-US" sz="2400" dirty="0">
                <a:solidFill>
                  <a:schemeClr val="accent1"/>
                </a:solidFill>
                <a:latin typeface="Times New Roman" panose="02020603050405020304" pitchFamily="18" charset="0"/>
                <a:cs typeface="Times New Roman" panose="02020603050405020304" pitchFamily="18" charset="0"/>
              </a:rPr>
              <a:t>j</a:t>
            </a:r>
            <a:r>
              <a:rPr lang="en-US" sz="2400" dirty="0" smtClean="0">
                <a:solidFill>
                  <a:schemeClr val="accent1"/>
                </a:solidFill>
                <a:latin typeface="Times New Roman" panose="02020603050405020304" pitchFamily="18" charset="0"/>
                <a:cs typeface="Times New Roman" panose="02020603050405020304" pitchFamily="18" charset="0"/>
              </a:rPr>
              <a:t>ustifiably be</a:t>
            </a:r>
          </a:p>
          <a:p>
            <a:pPr marL="914400" lvl="3"/>
            <a:r>
              <a:rPr lang="en-US" sz="2400" dirty="0" smtClean="0">
                <a:solidFill>
                  <a:schemeClr val="accent1"/>
                </a:solidFill>
                <a:latin typeface="Times New Roman" panose="02020603050405020304" pitchFamily="18" charset="0"/>
                <a:cs typeface="Times New Roman" panose="02020603050405020304" pitchFamily="18" charset="0"/>
              </a:rPr>
              <a:t>paid on Programs Fees)</a:t>
            </a:r>
          </a:p>
          <a:p>
            <a:pPr marL="342900" indent="-342900">
              <a:buFont typeface="Arial" panose="020B0604020202020204" pitchFamily="34" charset="0"/>
              <a:buChar char="•"/>
            </a:pPr>
            <a:endParaRPr lang="en-US" sz="2400" dirty="0" smtClean="0">
              <a:solidFill>
                <a:schemeClr val="accent1"/>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5029200" y="3638550"/>
            <a:ext cx="3475836" cy="60341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Course Fees cannot be used to pay the Instructor of Record</a:t>
            </a:r>
            <a:endParaRPr lang="en-US" dirty="0">
              <a:solidFill>
                <a:schemeClr val="tx1"/>
              </a:solidFill>
            </a:endParaRPr>
          </a:p>
        </p:txBody>
      </p:sp>
    </p:spTree>
    <p:extLst>
      <p:ext uri="{BB962C8B-B14F-4D97-AF65-F5344CB8AC3E}">
        <p14:creationId xmlns:p14="http://schemas.microsoft.com/office/powerpoint/2010/main" val="10223600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latin typeface="Times New Roman" panose="02020603050405020304" pitchFamily="18" charset="0"/>
                <a:cs typeface="Times New Roman" panose="02020603050405020304" pitchFamily="18" charset="0"/>
              </a:rPr>
              <a:t>Recent Financial Challenge</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03418" y="1504950"/>
            <a:ext cx="6928500" cy="2185214"/>
          </a:xfrm>
          <a:prstGeom prst="rect">
            <a:avLst/>
          </a:prstGeom>
          <a:noFill/>
        </p:spPr>
        <p:txBody>
          <a:bodyPr wrap="none" rtlCol="0">
            <a:spAutoFit/>
          </a:bodyPr>
          <a:lstStyle/>
          <a:p>
            <a:r>
              <a:rPr lang="en-US" sz="2400" dirty="0" smtClean="0">
                <a:solidFill>
                  <a:schemeClr val="accent1"/>
                </a:solidFill>
                <a:latin typeface="Times New Roman" panose="02020603050405020304" pitchFamily="18" charset="0"/>
                <a:cs typeface="Times New Roman" panose="02020603050405020304" pitchFamily="18" charset="0"/>
              </a:rPr>
              <a:t>Distribution of deficit between CEFNS and CEIAS</a:t>
            </a:r>
          </a:p>
          <a:p>
            <a:r>
              <a:rPr lang="en-US" sz="2400" dirty="0" smtClean="0">
                <a:solidFill>
                  <a:schemeClr val="accent1"/>
                </a:solidFill>
                <a:latin typeface="Times New Roman" panose="02020603050405020304" pitchFamily="18" charset="0"/>
                <a:cs typeface="Times New Roman" panose="02020603050405020304" pitchFamily="18" charset="0"/>
              </a:rPr>
              <a:t>(since CEIAS units received Temp Staffing funds</a:t>
            </a:r>
          </a:p>
          <a:p>
            <a:r>
              <a:rPr lang="en-US" sz="2400" dirty="0" smtClean="0">
                <a:solidFill>
                  <a:schemeClr val="accent1"/>
                </a:solidFill>
                <a:latin typeface="Times New Roman" panose="02020603050405020304" pitchFamily="18" charset="0"/>
                <a:cs typeface="Times New Roman" panose="02020603050405020304" pitchFamily="18" charset="0"/>
              </a:rPr>
              <a:t>during AY17/18):</a:t>
            </a:r>
          </a:p>
          <a:p>
            <a:endParaRPr lang="en-US" sz="2400" dirty="0" smtClean="0">
              <a:solidFill>
                <a:schemeClr val="accent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solidFill>
                  <a:schemeClr val="accent1"/>
                </a:solidFill>
                <a:latin typeface="Times New Roman" panose="02020603050405020304" pitchFamily="18" charset="0"/>
                <a:cs typeface="Times New Roman" panose="02020603050405020304" pitchFamily="18" charset="0"/>
              </a:rPr>
              <a:t>CEFNS = 54% ($141,472; greater numbers but lower salaries)</a:t>
            </a:r>
            <a:endParaRPr lang="en-US" sz="2000" dirty="0">
              <a:solidFill>
                <a:schemeClr val="accent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solidFill>
                  <a:schemeClr val="accent1"/>
                </a:solidFill>
                <a:latin typeface="Times New Roman" panose="02020603050405020304" pitchFamily="18" charset="0"/>
                <a:cs typeface="Times New Roman" panose="02020603050405020304" pitchFamily="18" charset="0"/>
              </a:rPr>
              <a:t>CEIAS = 46% ($120,514; lower numbers but higher salaries)</a:t>
            </a:r>
          </a:p>
        </p:txBody>
      </p:sp>
    </p:spTree>
    <p:extLst>
      <p:ext uri="{BB962C8B-B14F-4D97-AF65-F5344CB8AC3E}">
        <p14:creationId xmlns:p14="http://schemas.microsoft.com/office/powerpoint/2010/main" val="416765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latin typeface="Times New Roman" panose="02020603050405020304" pitchFamily="18" charset="0"/>
                <a:cs typeface="Times New Roman" panose="02020603050405020304" pitchFamily="18" charset="0"/>
              </a:rPr>
              <a:t>Recent Financial Deficit</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504494" y="1809749"/>
            <a:ext cx="5698996" cy="1938992"/>
          </a:xfrm>
          <a:prstGeom prst="rect">
            <a:avLst/>
          </a:prstGeom>
          <a:noFill/>
        </p:spPr>
        <p:txBody>
          <a:bodyPr wrap="none" rtlCol="0">
            <a:spAutoFit/>
          </a:bodyPr>
          <a:lstStyle/>
          <a:p>
            <a:r>
              <a:rPr lang="en-US" sz="2400" dirty="0" smtClean="0">
                <a:solidFill>
                  <a:schemeClr val="accent1"/>
                </a:solidFill>
                <a:latin typeface="Times New Roman" panose="02020603050405020304" pitchFamily="18" charset="0"/>
                <a:cs typeface="Times New Roman" panose="02020603050405020304" pitchFamily="18" charset="0"/>
              </a:rPr>
              <a:t>During this year we need to work together </a:t>
            </a:r>
          </a:p>
          <a:p>
            <a:r>
              <a:rPr lang="en-US" sz="2400" dirty="0">
                <a:solidFill>
                  <a:schemeClr val="accent1"/>
                </a:solidFill>
                <a:latin typeface="Times New Roman" panose="02020603050405020304" pitchFamily="18" charset="0"/>
                <a:cs typeface="Times New Roman" panose="02020603050405020304" pitchFamily="18" charset="0"/>
              </a:rPr>
              <a:t>t</a:t>
            </a:r>
            <a:r>
              <a:rPr lang="en-US" sz="2400" dirty="0" smtClean="0">
                <a:solidFill>
                  <a:schemeClr val="accent1"/>
                </a:solidFill>
                <a:latin typeface="Times New Roman" panose="02020603050405020304" pitchFamily="18" charset="0"/>
                <a:cs typeface="Times New Roman" panose="02020603050405020304" pitchFamily="18" charset="0"/>
              </a:rPr>
              <a:t>o have units contribute to instructional costs</a:t>
            </a:r>
          </a:p>
          <a:p>
            <a:r>
              <a:rPr lang="en-US" sz="2400" dirty="0">
                <a:solidFill>
                  <a:schemeClr val="accent1"/>
                </a:solidFill>
                <a:latin typeface="Times New Roman" panose="02020603050405020304" pitchFamily="18" charset="0"/>
                <a:cs typeface="Times New Roman" panose="02020603050405020304" pitchFamily="18" charset="0"/>
              </a:rPr>
              <a:t>e</a:t>
            </a:r>
            <a:r>
              <a:rPr lang="en-US" sz="2400" dirty="0" smtClean="0">
                <a:solidFill>
                  <a:schemeClr val="accent1"/>
                </a:solidFill>
                <a:latin typeface="Times New Roman" panose="02020603050405020304" pitchFamily="18" charset="0"/>
                <a:cs typeface="Times New Roman" panose="02020603050405020304" pitchFamily="18" charset="0"/>
              </a:rPr>
              <a:t>arly in the year in a sensible manner so that</a:t>
            </a:r>
          </a:p>
          <a:p>
            <a:r>
              <a:rPr lang="en-US" sz="2400" dirty="0">
                <a:solidFill>
                  <a:schemeClr val="accent1"/>
                </a:solidFill>
                <a:latin typeface="Times New Roman" panose="02020603050405020304" pitchFamily="18" charset="0"/>
                <a:cs typeface="Times New Roman" panose="02020603050405020304" pitchFamily="18" charset="0"/>
              </a:rPr>
              <a:t>w</a:t>
            </a:r>
            <a:r>
              <a:rPr lang="en-US" sz="2400" dirty="0" smtClean="0">
                <a:solidFill>
                  <a:schemeClr val="accent1"/>
                </a:solidFill>
                <a:latin typeface="Times New Roman" panose="02020603050405020304" pitchFamily="18" charset="0"/>
                <a:cs typeface="Times New Roman" panose="02020603050405020304" pitchFamily="18" charset="0"/>
              </a:rPr>
              <a:t>e don’t have this situation again this year.</a:t>
            </a:r>
          </a:p>
          <a:p>
            <a:endParaRPr lang="en-US" sz="2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568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1485664"/>
            <a:ext cx="7239000" cy="1536405"/>
          </a:xfrm>
        </p:spPr>
        <p:txBody>
          <a:bodyPr>
            <a:normAutofit fontScale="90000"/>
          </a:bodyPr>
          <a:lstStyle/>
          <a:p>
            <a:r>
              <a:rPr lang="en-US" sz="3200" i="1" dirty="0">
                <a:solidFill>
                  <a:srgbClr val="060606"/>
                </a:solidFill>
              </a:rPr>
              <a:t>Refreshments</a:t>
            </a:r>
            <a:br>
              <a:rPr lang="en-US" sz="3200" i="1" dirty="0">
                <a:solidFill>
                  <a:srgbClr val="060606"/>
                </a:solidFill>
              </a:rPr>
            </a:br>
            <a:r>
              <a:rPr lang="en-US" sz="3200" i="1" dirty="0">
                <a:solidFill>
                  <a:srgbClr val="060606"/>
                </a:solidFill>
              </a:rPr>
              <a:t>are served!</a:t>
            </a:r>
            <a:r>
              <a:rPr lang="en-US" sz="2400" i="1" dirty="0">
                <a:solidFill>
                  <a:srgbClr val="060606"/>
                </a:solidFill>
              </a:rPr>
              <a:t/>
            </a:r>
            <a:br>
              <a:rPr lang="en-US" sz="2400" i="1" dirty="0">
                <a:solidFill>
                  <a:srgbClr val="060606"/>
                </a:solidFill>
              </a:rPr>
            </a:b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190750"/>
            <a:ext cx="2620963" cy="170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Image result for images of coffe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294596"/>
            <a:ext cx="2514600" cy="1896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805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514350"/>
            <a:ext cx="5943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Welcome New Faculty and Staff!</a:t>
            </a:r>
            <a:endParaRPr lang="en-US" sz="3200" i="1" dirty="0"/>
          </a:p>
        </p:txBody>
      </p:sp>
    </p:spTree>
    <p:extLst>
      <p:ext uri="{BB962C8B-B14F-4D97-AF65-F5344CB8AC3E}">
        <p14:creationId xmlns:p14="http://schemas.microsoft.com/office/powerpoint/2010/main" val="20317002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1431569"/>
            <a:ext cx="7239000" cy="1536405"/>
          </a:xfrm>
        </p:spPr>
        <p:txBody>
          <a:bodyPr>
            <a:normAutofit fontScale="90000"/>
          </a:bodyPr>
          <a:lstStyle/>
          <a:p>
            <a:r>
              <a:rPr lang="en-US" sz="3200" cap="none" dirty="0" smtClean="0"/>
              <a:t>College of the Environment, Forestry &amp; Natural Sciences</a:t>
            </a:r>
            <a:r>
              <a:rPr lang="en-US" sz="3200" cap="none" dirty="0"/>
              <a:t/>
            </a:r>
            <a:br>
              <a:rPr lang="en-US" sz="3200" cap="none" dirty="0"/>
            </a:br>
            <a:r>
              <a:rPr lang="en-US" sz="3200" cap="none" dirty="0"/>
              <a:t/>
            </a:r>
            <a:br>
              <a:rPr lang="en-US" sz="3200" cap="none" dirty="0"/>
            </a:br>
            <a:r>
              <a:rPr lang="en-US" sz="3200" cap="none" dirty="0">
                <a:solidFill>
                  <a:srgbClr val="FF0000"/>
                </a:solidFill>
              </a:rPr>
              <a:t/>
            </a:r>
            <a:br>
              <a:rPr lang="en-US" sz="3200" cap="none" dirty="0">
                <a:solidFill>
                  <a:srgbClr val="FF0000"/>
                </a:solidFill>
              </a:rPr>
            </a:br>
            <a:r>
              <a:rPr lang="en-US" sz="3200" cap="none" dirty="0"/>
              <a:t/>
            </a:r>
            <a:br>
              <a:rPr lang="en-US" sz="3200" cap="none" dirty="0"/>
            </a:br>
            <a:r>
              <a:rPr lang="en-US" sz="3200" cap="none" dirty="0"/>
              <a:t/>
            </a:r>
            <a:br>
              <a:rPr lang="en-US" sz="3200" cap="none" dirty="0"/>
            </a:br>
            <a:r>
              <a:rPr lang="en-US" sz="2700" dirty="0" smtClean="0"/>
              <a:t>Academic Year College Meeting</a:t>
            </a:r>
            <a:r>
              <a:rPr lang="en-US" sz="3200" cap="none" dirty="0"/>
              <a:t/>
            </a:r>
            <a:br>
              <a:rPr lang="en-US" sz="3200" cap="none" dirty="0"/>
            </a:br>
            <a:r>
              <a:rPr lang="en-US" sz="2700" dirty="0" smtClean="0"/>
              <a:t>August 23, 2018</a:t>
            </a:r>
            <a:endParaRPr lang="en-US" sz="2700" dirty="0"/>
          </a:p>
        </p:txBody>
      </p:sp>
      <p:pic>
        <p:nvPicPr>
          <p:cNvPr id="1027" name="Picture 3" descr="C:\Users\pj86\AppData\Local\Microsoft\Windows\Temporary Internet Files\Content.IE5\OKF0BBGV\0496Traustadottir041420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1428750"/>
            <a:ext cx="2438400" cy="1625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pj86\AppData\Local\Microsoft\Windows\Temporary Internet Files\Content.IE5\IM89JTSG\nau-cefns-students-discuss-info-in-la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426983"/>
            <a:ext cx="2438400" cy="162736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pj86\AppData\Local\Microsoft\Windows\INetCache\Content.Word\Flagstaff_Scenic_View_ray1485-2_27562547474_o.jpg"/>
          <p:cNvPicPr preferRelativeResize="0">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4489" y="1428750"/>
            <a:ext cx="2695022" cy="1625600"/>
          </a:xfrm>
          <a:prstGeom prst="rect">
            <a:avLst/>
          </a:prstGeom>
          <a:noFill/>
          <a:ln>
            <a:noFill/>
          </a:ln>
        </p:spPr>
      </p:pic>
    </p:spTree>
    <p:extLst>
      <p:ext uri="{BB962C8B-B14F-4D97-AF65-F5344CB8AC3E}">
        <p14:creationId xmlns:p14="http://schemas.microsoft.com/office/powerpoint/2010/main" val="48396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29718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Two New Colleges</a:t>
            </a:r>
            <a:br>
              <a:rPr lang="en-US" sz="3200" dirty="0" smtClean="0">
                <a:solidFill>
                  <a:srgbClr val="1F497D"/>
                </a:solidFill>
                <a:latin typeface="Times New Roman" panose="02020603050405020304" pitchFamily="18" charset="0"/>
                <a:cs typeface="Times New Roman" panose="02020603050405020304" pitchFamily="18" charset="0"/>
              </a:rPr>
            </a:br>
            <a:r>
              <a:rPr lang="en-US" sz="3200" dirty="0" smtClean="0">
                <a:solidFill>
                  <a:srgbClr val="1F497D"/>
                </a:solidFill>
                <a:latin typeface="Times New Roman" panose="02020603050405020304" pitchFamily="18" charset="0"/>
                <a:cs typeface="Times New Roman" panose="02020603050405020304" pitchFamily="18" charset="0"/>
              </a:rPr>
              <a:t/>
            </a:r>
            <a:br>
              <a:rPr lang="en-US" sz="3200" dirty="0" smtClean="0">
                <a:solidFill>
                  <a:srgbClr val="1F497D"/>
                </a:solidFill>
                <a:latin typeface="Times New Roman" panose="02020603050405020304" pitchFamily="18" charset="0"/>
                <a:cs typeface="Times New Roman" panose="02020603050405020304" pitchFamily="18" charset="0"/>
              </a:rPr>
            </a:br>
            <a:r>
              <a:rPr lang="en-US" sz="3200" dirty="0">
                <a:solidFill>
                  <a:srgbClr val="1F497D"/>
                </a:solidFill>
                <a:latin typeface="Times New Roman" panose="02020603050405020304" pitchFamily="18" charset="0"/>
                <a:cs typeface="Times New Roman" panose="02020603050405020304" pitchFamily="18" charset="0"/>
              </a:rPr>
              <a:t/>
            </a:r>
            <a:br>
              <a:rPr lang="en-US" sz="3200" dirty="0">
                <a:solidFill>
                  <a:srgbClr val="1F497D"/>
                </a:solidFill>
                <a:latin typeface="Times New Roman" panose="02020603050405020304" pitchFamily="18" charset="0"/>
                <a:cs typeface="Times New Roman" panose="02020603050405020304" pitchFamily="18" charset="0"/>
              </a:rPr>
            </a:br>
            <a:r>
              <a:rPr lang="en-US" sz="2800" i="1" dirty="0" smtClean="0">
                <a:solidFill>
                  <a:srgbClr val="1F497D"/>
                </a:solidFill>
                <a:latin typeface="Times New Roman" panose="02020603050405020304" pitchFamily="18" charset="0"/>
                <a:cs typeface="Times New Roman" panose="02020603050405020304" pitchFamily="18" charset="0"/>
              </a:rPr>
              <a:t>The College of Engineering, Forestry &amp; Natural Sciences (CEFNS) grew to be about 1/3  of the</a:t>
            </a:r>
            <a:br>
              <a:rPr lang="en-US" sz="2800" i="1" dirty="0" smtClean="0">
                <a:solidFill>
                  <a:srgbClr val="1F497D"/>
                </a:solidFill>
                <a:latin typeface="Times New Roman" panose="02020603050405020304" pitchFamily="18" charset="0"/>
                <a:cs typeface="Times New Roman" panose="02020603050405020304" pitchFamily="18" charset="0"/>
              </a:rPr>
            </a:br>
            <a:r>
              <a:rPr lang="en-US" sz="2800" i="1" dirty="0" smtClean="0">
                <a:solidFill>
                  <a:srgbClr val="1F497D"/>
                </a:solidFill>
                <a:latin typeface="Times New Roman" panose="02020603050405020304" pitchFamily="18" charset="0"/>
                <a:cs typeface="Times New Roman" panose="02020603050405020304" pitchFamily="18" charset="0"/>
              </a:rPr>
              <a:t>Flagstaff Campus and 1/4 of NAU.</a:t>
            </a:r>
            <a:endParaRPr lang="en-US" sz="2800" i="1" dirty="0"/>
          </a:p>
        </p:txBody>
      </p:sp>
      <p:sp>
        <p:nvSpPr>
          <p:cNvPr id="3" name="Rounded Rectangle 2"/>
          <p:cNvSpPr/>
          <p:nvPr/>
        </p:nvSpPr>
        <p:spPr>
          <a:xfrm>
            <a:off x="1790700" y="3486150"/>
            <a:ext cx="55626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anose="02020603050405020304" pitchFamily="18" charset="0"/>
                <a:cs typeface="Times New Roman" panose="02020603050405020304" pitchFamily="18" charset="0"/>
              </a:rPr>
              <a:t>Two colleges were formed from CEFNS</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950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Formation of Two Colleges</a:t>
            </a:r>
            <a:endParaRPr lang="en-US" sz="3200" i="1" dirty="0"/>
          </a:p>
        </p:txBody>
      </p:sp>
      <p:sp>
        <p:nvSpPr>
          <p:cNvPr id="3" name="TextBox 2"/>
          <p:cNvSpPr txBox="1"/>
          <p:nvPr/>
        </p:nvSpPr>
        <p:spPr>
          <a:xfrm>
            <a:off x="533400" y="1657350"/>
            <a:ext cx="8077200" cy="1877437"/>
          </a:xfrm>
          <a:prstGeom prst="rect">
            <a:avLst/>
          </a:prstGeom>
          <a:noFill/>
        </p:spPr>
        <p:txBody>
          <a:bodyPr wrap="square" rtlCol="0">
            <a:spAutoFit/>
          </a:bodyPr>
          <a:lstStyle/>
          <a:p>
            <a:r>
              <a:rPr lang="en-US" sz="2400" u="sng" dirty="0">
                <a:solidFill>
                  <a:schemeClr val="tx2"/>
                </a:solidFill>
                <a:latin typeface="Times New Roman" panose="02020603050405020304" pitchFamily="18" charset="0"/>
                <a:cs typeface="Times New Roman" panose="02020603050405020304" pitchFamily="18" charset="0"/>
              </a:rPr>
              <a:t>N</a:t>
            </a:r>
            <a:r>
              <a:rPr lang="en-US" sz="2400" u="sng" dirty="0" smtClean="0">
                <a:solidFill>
                  <a:schemeClr val="tx2"/>
                </a:solidFill>
                <a:latin typeface="Times New Roman" panose="02020603050405020304" pitchFamily="18" charset="0"/>
                <a:cs typeface="Times New Roman" panose="02020603050405020304" pitchFamily="18" charset="0"/>
              </a:rPr>
              <a:t>ames</a:t>
            </a:r>
            <a:r>
              <a:rPr lang="en-US" sz="2400" dirty="0" smtClean="0">
                <a:solidFill>
                  <a:schemeClr val="tx2"/>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200" dirty="0">
                <a:solidFill>
                  <a:schemeClr val="tx2"/>
                </a:solidFill>
                <a:latin typeface="Times New Roman" panose="02020603050405020304" pitchFamily="18" charset="0"/>
                <a:cs typeface="Times New Roman" panose="02020603050405020304" pitchFamily="18" charset="0"/>
              </a:rPr>
              <a:t>College of the Environment, Forestry &amp; Natural Sciences (CEFNS</a:t>
            </a:r>
            <a:r>
              <a:rPr lang="en-US" sz="2200" dirty="0"/>
              <a:t>)</a:t>
            </a:r>
          </a:p>
          <a:p>
            <a:pPr marL="342900" indent="-342900">
              <a:buFont typeface="Arial" panose="020B0604020202020204" pitchFamily="34" charset="0"/>
              <a:buChar char="•"/>
            </a:pPr>
            <a:r>
              <a:rPr lang="en-US" sz="2200" dirty="0" smtClean="0">
                <a:solidFill>
                  <a:schemeClr val="tx2"/>
                </a:solidFill>
                <a:latin typeface="Times New Roman" panose="02020603050405020304" pitchFamily="18" charset="0"/>
                <a:cs typeface="Times New Roman" panose="02020603050405020304" pitchFamily="18" charset="0"/>
              </a:rPr>
              <a:t>College of Engineering, Informatics &amp; Applied Sciences (CEIAS)</a:t>
            </a:r>
          </a:p>
          <a:p>
            <a:pPr marL="342900" indent="-342900">
              <a:buFont typeface="Arial" panose="020B0604020202020204" pitchFamily="34" charset="0"/>
              <a:buChar char="•"/>
            </a:pPr>
            <a:endParaRPr lang="en-US" sz="3000" dirty="0"/>
          </a:p>
          <a:p>
            <a:endParaRPr lang="en-US" dirty="0"/>
          </a:p>
        </p:txBody>
      </p:sp>
    </p:spTree>
    <p:extLst>
      <p:ext uri="{BB962C8B-B14F-4D97-AF65-F5344CB8AC3E}">
        <p14:creationId xmlns:p14="http://schemas.microsoft.com/office/powerpoint/2010/main" val="2269526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Two New Colleges</a:t>
            </a:r>
            <a:endParaRPr lang="en-US" sz="3200" i="1" dirty="0"/>
          </a:p>
        </p:txBody>
      </p:sp>
      <p:sp>
        <p:nvSpPr>
          <p:cNvPr id="3" name="TextBox 2"/>
          <p:cNvSpPr txBox="1"/>
          <p:nvPr/>
        </p:nvSpPr>
        <p:spPr>
          <a:xfrm>
            <a:off x="533400" y="1261365"/>
            <a:ext cx="8077200" cy="3108543"/>
          </a:xfrm>
          <a:prstGeom prst="rect">
            <a:avLst/>
          </a:prstGeom>
          <a:noFill/>
        </p:spPr>
        <p:txBody>
          <a:bodyPr wrap="square" rtlCol="0">
            <a:spAutoFit/>
          </a:bodyPr>
          <a:lstStyle/>
          <a:p>
            <a:r>
              <a:rPr lang="en-US" sz="2400" u="sng" dirty="0" smtClean="0">
                <a:solidFill>
                  <a:schemeClr val="tx2"/>
                </a:solidFill>
                <a:latin typeface="Times New Roman" panose="02020603050405020304" pitchFamily="18" charset="0"/>
                <a:cs typeface="Times New Roman" panose="02020603050405020304" pitchFamily="18" charset="0"/>
              </a:rPr>
              <a:t>Some of the needed </a:t>
            </a:r>
            <a:r>
              <a:rPr lang="en-US" sz="2400" u="sng" dirty="0">
                <a:solidFill>
                  <a:schemeClr val="tx2"/>
                </a:solidFill>
                <a:latin typeface="Times New Roman" panose="02020603050405020304" pitchFamily="18" charset="0"/>
                <a:cs typeface="Times New Roman" panose="02020603050405020304" pitchFamily="18" charset="0"/>
              </a:rPr>
              <a:t>a</a:t>
            </a:r>
            <a:r>
              <a:rPr lang="en-US" sz="2400" u="sng" dirty="0" smtClean="0">
                <a:solidFill>
                  <a:schemeClr val="tx2"/>
                </a:solidFill>
                <a:latin typeface="Times New Roman" panose="02020603050405020304" pitchFamily="18" charset="0"/>
                <a:cs typeface="Times New Roman" panose="02020603050405020304" pitchFamily="18" charset="0"/>
              </a:rPr>
              <a:t>ctions</a:t>
            </a:r>
          </a:p>
          <a:p>
            <a:endParaRPr lang="en-US" sz="800" dirty="0" smtClean="0">
              <a:solidFill>
                <a:schemeClr val="tx2"/>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smtClean="0">
                <a:solidFill>
                  <a:schemeClr val="tx2"/>
                </a:solidFill>
                <a:latin typeface="Times New Roman" panose="02020603050405020304" pitchFamily="18" charset="0"/>
                <a:cs typeface="Times New Roman" panose="02020603050405020304" pitchFamily="18" charset="0"/>
              </a:rPr>
              <a:t>Need names for the two colleges</a:t>
            </a:r>
          </a:p>
          <a:p>
            <a:pPr marL="342900" indent="-342900">
              <a:buFont typeface="Arial" panose="020B0604020202020204" pitchFamily="34" charset="0"/>
              <a:buChar char="•"/>
            </a:pPr>
            <a:r>
              <a:rPr lang="en-US" sz="2200" dirty="0" smtClean="0">
                <a:solidFill>
                  <a:schemeClr val="tx2"/>
                </a:solidFill>
                <a:latin typeface="Times New Roman" panose="02020603050405020304" pitchFamily="18" charset="0"/>
                <a:cs typeface="Times New Roman" panose="02020603050405020304" pitchFamily="18" charset="0"/>
              </a:rPr>
              <a:t>Find a space for the CEFNS Dean’s Office</a:t>
            </a:r>
          </a:p>
          <a:p>
            <a:pPr marL="342900" indent="-342900">
              <a:buFont typeface="Arial" panose="020B0604020202020204" pitchFamily="34" charset="0"/>
              <a:buChar char="•"/>
            </a:pPr>
            <a:r>
              <a:rPr lang="en-US" sz="2200" dirty="0" smtClean="0">
                <a:solidFill>
                  <a:schemeClr val="tx2"/>
                </a:solidFill>
                <a:latin typeface="Times New Roman" panose="02020603050405020304" pitchFamily="18" charset="0"/>
                <a:cs typeface="Times New Roman" panose="02020603050405020304" pitchFamily="18" charset="0"/>
              </a:rPr>
              <a:t>Appoint an Interim Dean for the Engineering College</a:t>
            </a:r>
          </a:p>
          <a:p>
            <a:pPr marL="342900" indent="-342900">
              <a:buFont typeface="Arial" panose="020B0604020202020204" pitchFamily="34" charset="0"/>
              <a:buChar char="•"/>
            </a:pPr>
            <a:r>
              <a:rPr lang="en-US" sz="2200" dirty="0" smtClean="0">
                <a:solidFill>
                  <a:schemeClr val="tx2"/>
                </a:solidFill>
                <a:latin typeface="Times New Roman" panose="02020603050405020304" pitchFamily="18" charset="0"/>
                <a:cs typeface="Times New Roman" panose="02020603050405020304" pitchFamily="18" charset="0"/>
              </a:rPr>
              <a:t>Separate people and accounts on July 1, 2018</a:t>
            </a:r>
          </a:p>
          <a:p>
            <a:pPr marL="342900" indent="-342900">
              <a:buFont typeface="Arial" panose="020B0604020202020204" pitchFamily="34" charset="0"/>
              <a:buChar char="•"/>
            </a:pPr>
            <a:r>
              <a:rPr lang="en-US" sz="2200" dirty="0" smtClean="0">
                <a:solidFill>
                  <a:schemeClr val="tx2"/>
                </a:solidFill>
                <a:latin typeface="Times New Roman" panose="02020603050405020304" pitchFamily="18" charset="0"/>
                <a:cs typeface="Times New Roman" panose="02020603050405020304" pitchFamily="18" charset="0"/>
              </a:rPr>
              <a:t>Establish ongoing activities of the two colleges</a:t>
            </a:r>
            <a:endParaRPr lang="en-US" sz="2200" dirty="0" smtClean="0"/>
          </a:p>
          <a:p>
            <a:pPr marL="342900" indent="-342900">
              <a:buFont typeface="Arial" panose="020B0604020202020204" pitchFamily="34" charset="0"/>
              <a:buChar char="•"/>
            </a:pPr>
            <a:endParaRPr lang="en-US" dirty="0"/>
          </a:p>
          <a:p>
            <a:pPr algn="ctr"/>
            <a:endParaRPr lang="en-US" dirty="0" smtClean="0">
              <a:solidFill>
                <a:srgbClr val="C00000"/>
              </a:solidFill>
              <a:latin typeface="Times New Roman" panose="02020603050405020304" pitchFamily="18" charset="0"/>
              <a:cs typeface="Times New Roman" panose="02020603050405020304" pitchFamily="18" charset="0"/>
            </a:endParaRPr>
          </a:p>
          <a:p>
            <a:endParaRPr lang="en-US" dirty="0"/>
          </a:p>
        </p:txBody>
      </p:sp>
      <p:sp>
        <p:nvSpPr>
          <p:cNvPr id="4" name="Rounded Rectangular Callout 3"/>
          <p:cNvSpPr/>
          <p:nvPr/>
        </p:nvSpPr>
        <p:spPr>
          <a:xfrm>
            <a:off x="6773708" y="832038"/>
            <a:ext cx="2057400" cy="802102"/>
          </a:xfrm>
          <a:prstGeom prst="wedgeRoundRectCallout">
            <a:avLst>
              <a:gd name="adj1" fmla="val -98186"/>
              <a:gd name="adj2" fmla="val 126842"/>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264"/>
                </a:solidFill>
              </a:rPr>
              <a:t>Bury Hall now then Science Annex in February</a:t>
            </a:r>
            <a:endParaRPr lang="en-US" dirty="0">
              <a:solidFill>
                <a:srgbClr val="003264"/>
              </a:solidFill>
            </a:endParaRPr>
          </a:p>
        </p:txBody>
      </p:sp>
      <p:sp>
        <p:nvSpPr>
          <p:cNvPr id="5" name="Rounded Rectangular Callout 4"/>
          <p:cNvSpPr/>
          <p:nvPr/>
        </p:nvSpPr>
        <p:spPr>
          <a:xfrm>
            <a:off x="7010400" y="782809"/>
            <a:ext cx="2010534" cy="1104900"/>
          </a:xfrm>
          <a:prstGeom prst="wedgeRoundRectCallout">
            <a:avLst>
              <a:gd name="adj1" fmla="val -115989"/>
              <a:gd name="adj2" fmla="val 109376"/>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264"/>
                </a:solidFill>
              </a:rPr>
              <a:t>Diane Stearns, Interim Dean</a:t>
            </a:r>
          </a:p>
          <a:p>
            <a:pPr algn="ctr"/>
            <a:r>
              <a:rPr lang="en-US" dirty="0" smtClean="0">
                <a:solidFill>
                  <a:srgbClr val="003264"/>
                </a:solidFill>
              </a:rPr>
              <a:t>John Georgas, Assoc. Dean</a:t>
            </a:r>
            <a:endParaRPr lang="en-US" dirty="0">
              <a:solidFill>
                <a:srgbClr val="003264"/>
              </a:solidFill>
            </a:endParaRPr>
          </a:p>
        </p:txBody>
      </p:sp>
      <p:sp>
        <p:nvSpPr>
          <p:cNvPr id="6" name="Rounded Rectangular Callout 5"/>
          <p:cNvSpPr/>
          <p:nvPr/>
        </p:nvSpPr>
        <p:spPr>
          <a:xfrm>
            <a:off x="6824525" y="1218745"/>
            <a:ext cx="2057400" cy="685800"/>
          </a:xfrm>
          <a:prstGeom prst="wedgeRoundRectCallout">
            <a:avLst>
              <a:gd name="adj1" fmla="val -85942"/>
              <a:gd name="adj2" fmla="val 197615"/>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264"/>
                </a:solidFill>
              </a:rPr>
              <a:t>Ongoing</a:t>
            </a:r>
            <a:endParaRPr lang="en-US" dirty="0">
              <a:solidFill>
                <a:srgbClr val="003264"/>
              </a:solidFill>
            </a:endParaRPr>
          </a:p>
        </p:txBody>
      </p:sp>
      <p:sp>
        <p:nvSpPr>
          <p:cNvPr id="7" name="Rounded Rectangular Callout 6"/>
          <p:cNvSpPr/>
          <p:nvPr/>
        </p:nvSpPr>
        <p:spPr>
          <a:xfrm>
            <a:off x="7010400" y="918465"/>
            <a:ext cx="1934060" cy="685800"/>
          </a:xfrm>
          <a:prstGeom prst="wedgeRoundRectCallout">
            <a:avLst>
              <a:gd name="adj1" fmla="val -85404"/>
              <a:gd name="adj2" fmla="val 298683"/>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264"/>
                </a:solidFill>
              </a:rPr>
              <a:t>CEFNS is functioning</a:t>
            </a:r>
            <a:endParaRPr lang="en-US" dirty="0">
              <a:solidFill>
                <a:srgbClr val="003264"/>
              </a:solidFill>
            </a:endParaRPr>
          </a:p>
        </p:txBody>
      </p:sp>
      <p:sp>
        <p:nvSpPr>
          <p:cNvPr id="9" name="Rounded Rectangular Callout 8"/>
          <p:cNvSpPr/>
          <p:nvPr/>
        </p:nvSpPr>
        <p:spPr>
          <a:xfrm>
            <a:off x="6829789" y="323061"/>
            <a:ext cx="2057400" cy="495300"/>
          </a:xfrm>
          <a:prstGeom prst="wedgeRoundRectCallout">
            <a:avLst>
              <a:gd name="adj1" fmla="val -152822"/>
              <a:gd name="adj2" fmla="val 283657"/>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264"/>
                </a:solidFill>
              </a:rPr>
              <a:t>CEFNS and CEIAS</a:t>
            </a:r>
            <a:endParaRPr lang="en-US" dirty="0">
              <a:solidFill>
                <a:srgbClr val="003264"/>
              </a:solidFill>
            </a:endParaRPr>
          </a:p>
        </p:txBody>
      </p:sp>
    </p:spTree>
    <p:extLst>
      <p:ext uri="{BB962C8B-B14F-4D97-AF65-F5344CB8AC3E}">
        <p14:creationId xmlns:p14="http://schemas.microsoft.com/office/powerpoint/2010/main" val="56446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9" grpId="0" animBg="1"/>
      <p:bldP spid="9"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CEFNS Moves into the Future</a:t>
            </a:r>
            <a:endParaRPr lang="en-US" sz="3200" i="1" dirty="0"/>
          </a:p>
        </p:txBody>
      </p:sp>
      <p:sp>
        <p:nvSpPr>
          <p:cNvPr id="3" name="TextBox 2"/>
          <p:cNvSpPr txBox="1"/>
          <p:nvPr/>
        </p:nvSpPr>
        <p:spPr>
          <a:xfrm>
            <a:off x="533400" y="1678266"/>
            <a:ext cx="8077200" cy="2462213"/>
          </a:xfrm>
          <a:prstGeom prst="rect">
            <a:avLst/>
          </a:prstGeom>
          <a:noFill/>
        </p:spPr>
        <p:txBody>
          <a:bodyPr wrap="square" rtlCol="0">
            <a:spAutoFit/>
          </a:bodyPr>
          <a:lstStyle/>
          <a:p>
            <a:pPr algn="ctr"/>
            <a:r>
              <a:rPr lang="en-US" sz="2800" dirty="0" smtClean="0">
                <a:solidFill>
                  <a:schemeClr val="tx2"/>
                </a:solidFill>
                <a:latin typeface="Times New Roman" panose="02020603050405020304" pitchFamily="18" charset="0"/>
                <a:cs typeface="Times New Roman" panose="02020603050405020304" pitchFamily="18" charset="0"/>
              </a:rPr>
              <a:t>By the numbers, we’re still big!</a:t>
            </a:r>
          </a:p>
          <a:p>
            <a:endParaRPr lang="en-US" sz="800" dirty="0" smtClean="0">
              <a:solidFill>
                <a:schemeClr val="tx2"/>
              </a:solidFill>
              <a:latin typeface="Times New Roman" panose="02020603050405020304" pitchFamily="18" charset="0"/>
              <a:cs typeface="Times New Roman" panose="02020603050405020304" pitchFamily="18" charset="0"/>
            </a:endParaRPr>
          </a:p>
          <a:p>
            <a:endParaRPr lang="en-US" dirty="0"/>
          </a:p>
          <a:p>
            <a:r>
              <a:rPr lang="en-US" sz="2000" dirty="0" smtClean="0">
                <a:solidFill>
                  <a:srgbClr val="003264"/>
                </a:solidFill>
                <a:latin typeface="Times New Roman" panose="02020603050405020304" pitchFamily="18" charset="0"/>
                <a:cs typeface="Times New Roman" panose="02020603050405020304" pitchFamily="18" charset="0"/>
              </a:rPr>
              <a:t>			Faculty = 219</a:t>
            </a:r>
          </a:p>
          <a:p>
            <a:r>
              <a:rPr lang="en-US" sz="2000" dirty="0" smtClean="0">
                <a:solidFill>
                  <a:srgbClr val="003264"/>
                </a:solidFill>
                <a:latin typeface="Times New Roman" panose="02020603050405020304" pitchFamily="18" charset="0"/>
                <a:cs typeface="Times New Roman" panose="02020603050405020304" pitchFamily="18" charset="0"/>
              </a:rPr>
              <a:t>			Staff = 140</a:t>
            </a:r>
          </a:p>
          <a:p>
            <a:r>
              <a:rPr lang="en-US" sz="2000" dirty="0" smtClean="0">
                <a:solidFill>
                  <a:srgbClr val="003264"/>
                </a:solidFill>
                <a:latin typeface="Times New Roman" panose="02020603050405020304" pitchFamily="18" charset="0"/>
                <a:cs typeface="Times New Roman" panose="02020603050405020304" pitchFamily="18" charset="0"/>
              </a:rPr>
              <a:t>			Buildings = 24</a:t>
            </a:r>
          </a:p>
          <a:p>
            <a:r>
              <a:rPr lang="en-US" sz="2000" dirty="0" smtClean="0">
                <a:solidFill>
                  <a:srgbClr val="003264"/>
                </a:solidFill>
                <a:latin typeface="Times New Roman" panose="02020603050405020304" pitchFamily="18" charset="0"/>
                <a:cs typeface="Times New Roman" panose="02020603050405020304" pitchFamily="18" charset="0"/>
              </a:rPr>
              <a:t>			Faculty Senators = 8</a:t>
            </a:r>
          </a:p>
          <a:p>
            <a:r>
              <a:rPr lang="en-US" sz="2000" dirty="0" smtClean="0">
                <a:solidFill>
                  <a:srgbClr val="003264"/>
                </a:solidFill>
                <a:latin typeface="Times New Roman" panose="02020603050405020304" pitchFamily="18" charset="0"/>
                <a:cs typeface="Times New Roman" panose="02020603050405020304" pitchFamily="18" charset="0"/>
              </a:rPr>
              <a:t>			Students = . . . </a:t>
            </a:r>
            <a:endParaRPr lang="en-US" sz="2000" dirty="0">
              <a:solidFill>
                <a:srgbClr val="00326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145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i="1" dirty="0" smtClean="0"/>
              <a:t>Retention</a:t>
            </a:r>
            <a:endParaRPr lang="en-US" sz="3200" i="1" dirty="0"/>
          </a:p>
        </p:txBody>
      </p:sp>
      <p:graphicFrame>
        <p:nvGraphicFramePr>
          <p:cNvPr id="3" name="Table 2"/>
          <p:cNvGraphicFramePr>
            <a:graphicFrameLocks noGrp="1"/>
          </p:cNvGraphicFramePr>
          <p:nvPr>
            <p:extLst>
              <p:ext uri="{D42A27DB-BD31-4B8C-83A1-F6EECF244321}">
                <p14:modId xmlns:p14="http://schemas.microsoft.com/office/powerpoint/2010/main" val="2488150444"/>
              </p:ext>
            </p:extLst>
          </p:nvPr>
        </p:nvGraphicFramePr>
        <p:xfrm>
          <a:off x="2057400" y="209550"/>
          <a:ext cx="5029201" cy="3931920"/>
        </p:xfrm>
        <a:graphic>
          <a:graphicData uri="http://schemas.openxmlformats.org/drawingml/2006/table">
            <a:tbl>
              <a:tblPr firstRow="1" bandRow="1">
                <a:tableStyleId>{00A15C55-8517-42AA-B614-E9B94910E393}</a:tableStyleId>
              </a:tblPr>
              <a:tblGrid>
                <a:gridCol w="1143000"/>
                <a:gridCol w="1295400"/>
                <a:gridCol w="685800"/>
                <a:gridCol w="827315"/>
                <a:gridCol w="1077686"/>
              </a:tblGrid>
              <a:tr h="360218">
                <a:tc gridSpan="4">
                  <a:txBody>
                    <a:bodyPr/>
                    <a:lstStyle/>
                    <a:p>
                      <a:r>
                        <a:rPr lang="en-US" dirty="0" smtClean="0"/>
                        <a:t>CEFNS</a:t>
                      </a:r>
                      <a:r>
                        <a:rPr lang="en-US" baseline="0" dirty="0" smtClean="0"/>
                        <a:t> Enrollment by </a:t>
                      </a:r>
                      <a:r>
                        <a:rPr lang="en-US" baseline="0" dirty="0" smtClean="0">
                          <a:solidFill>
                            <a:schemeClr val="bg1"/>
                          </a:solidFill>
                        </a:rPr>
                        <a:t>Unit </a:t>
                      </a:r>
                      <a:r>
                        <a:rPr lang="en-US" baseline="0" dirty="0" smtClean="0">
                          <a:solidFill>
                            <a:schemeClr val="bg1"/>
                          </a:solidFill>
                        </a:rPr>
                        <a:t>(23 </a:t>
                      </a:r>
                      <a:r>
                        <a:rPr lang="en-US" baseline="0" dirty="0" smtClean="0">
                          <a:solidFill>
                            <a:schemeClr val="bg1"/>
                          </a:solidFill>
                        </a:rPr>
                        <a:t>Aug 18)</a:t>
                      </a:r>
                      <a:endParaRPr lang="en-US" dirty="0">
                        <a:solidFill>
                          <a:schemeClr val="bg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tc>
              </a:tr>
              <a:tr h="360218">
                <a:tc>
                  <a:txBody>
                    <a:bodyPr/>
                    <a:lstStyle/>
                    <a:p>
                      <a:pPr algn="ctr"/>
                      <a:r>
                        <a:rPr lang="en-US" u="sng" dirty="0" smtClean="0"/>
                        <a:t>Unit</a:t>
                      </a:r>
                      <a:endParaRPr lang="en-US" u="sng" dirty="0"/>
                    </a:p>
                  </a:txBody>
                  <a:tcPr/>
                </a:tc>
                <a:tc>
                  <a:txBody>
                    <a:bodyPr/>
                    <a:lstStyle/>
                    <a:p>
                      <a:pPr algn="ctr"/>
                      <a:r>
                        <a:rPr lang="en-US" u="sng" dirty="0" smtClean="0"/>
                        <a:t>Undergrad</a:t>
                      </a:r>
                      <a:endParaRPr lang="en-US" u="sng" dirty="0"/>
                    </a:p>
                  </a:txBody>
                  <a:tcPr/>
                </a:tc>
                <a:tc>
                  <a:txBody>
                    <a:bodyPr/>
                    <a:lstStyle/>
                    <a:p>
                      <a:pPr algn="ctr"/>
                      <a:r>
                        <a:rPr lang="en-US" u="sng" dirty="0" smtClean="0"/>
                        <a:t>Grad</a:t>
                      </a:r>
                      <a:endParaRPr lang="en-US" u="sng" dirty="0"/>
                    </a:p>
                  </a:txBody>
                  <a:tcPr/>
                </a:tc>
                <a:tc>
                  <a:txBody>
                    <a:bodyPr/>
                    <a:lstStyle/>
                    <a:p>
                      <a:pPr algn="ctr"/>
                      <a:r>
                        <a:rPr lang="en-US" u="sng" dirty="0" smtClean="0"/>
                        <a:t>Total</a:t>
                      </a:r>
                      <a:endParaRPr lang="en-US" u="sng" dirty="0"/>
                    </a:p>
                  </a:txBody>
                  <a:tcPr/>
                </a:tc>
                <a:tc>
                  <a:txBody>
                    <a:bodyPr/>
                    <a:lstStyle/>
                    <a:p>
                      <a:pPr algn="ctr"/>
                      <a:r>
                        <a:rPr lang="en-US" u="sng" dirty="0" smtClean="0"/>
                        <a:t>YoY Change</a:t>
                      </a:r>
                      <a:endParaRPr lang="en-US" u="sng" dirty="0"/>
                    </a:p>
                  </a:txBody>
                  <a:tcPr/>
                </a:tc>
              </a:tr>
              <a:tr h="360218">
                <a:tc>
                  <a:txBody>
                    <a:bodyPr/>
                    <a:lstStyle/>
                    <a:p>
                      <a:r>
                        <a:rPr lang="en-US" dirty="0" smtClean="0"/>
                        <a:t>BIO</a:t>
                      </a:r>
                      <a:endParaRPr lang="en-US" dirty="0"/>
                    </a:p>
                  </a:txBody>
                  <a:tcPr/>
                </a:tc>
                <a:tc>
                  <a:txBody>
                    <a:bodyPr/>
                    <a:lstStyle/>
                    <a:p>
                      <a:pPr algn="ctr"/>
                      <a:r>
                        <a:rPr lang="en-US" dirty="0" smtClean="0">
                          <a:solidFill>
                            <a:schemeClr val="tx1"/>
                          </a:solidFill>
                        </a:rPr>
                        <a:t>3015</a:t>
                      </a:r>
                      <a:endParaRPr lang="en-US" dirty="0">
                        <a:solidFill>
                          <a:schemeClr val="tx1"/>
                        </a:solidFill>
                      </a:endParaRPr>
                    </a:p>
                  </a:txBody>
                  <a:tcPr/>
                </a:tc>
                <a:tc>
                  <a:txBody>
                    <a:bodyPr/>
                    <a:lstStyle/>
                    <a:p>
                      <a:pPr algn="ctr"/>
                      <a:r>
                        <a:rPr lang="en-US" dirty="0" smtClean="0">
                          <a:solidFill>
                            <a:schemeClr val="tx1"/>
                          </a:solidFill>
                        </a:rPr>
                        <a:t>118</a:t>
                      </a:r>
                      <a:endParaRPr lang="en-US" dirty="0">
                        <a:solidFill>
                          <a:schemeClr val="tx1"/>
                        </a:solidFill>
                      </a:endParaRPr>
                    </a:p>
                  </a:txBody>
                  <a:tcPr/>
                </a:tc>
                <a:tc>
                  <a:txBody>
                    <a:bodyPr/>
                    <a:lstStyle/>
                    <a:p>
                      <a:pPr algn="ctr"/>
                      <a:r>
                        <a:rPr lang="en-US" dirty="0" smtClean="0">
                          <a:solidFill>
                            <a:schemeClr val="tx1"/>
                          </a:solidFill>
                        </a:rPr>
                        <a:t>3169</a:t>
                      </a:r>
                      <a:endParaRPr lang="en-US" dirty="0">
                        <a:solidFill>
                          <a:schemeClr val="tx1"/>
                        </a:solidFill>
                      </a:endParaRPr>
                    </a:p>
                  </a:txBody>
                  <a:tcPr/>
                </a:tc>
                <a:tc>
                  <a:txBody>
                    <a:bodyPr/>
                    <a:lstStyle/>
                    <a:p>
                      <a:pPr algn="ctr"/>
                      <a:r>
                        <a:rPr lang="en-US" dirty="0" smtClean="0">
                          <a:solidFill>
                            <a:schemeClr val="tx1"/>
                          </a:solidFill>
                        </a:rPr>
                        <a:t>67</a:t>
                      </a:r>
                      <a:endParaRPr lang="en-US" dirty="0">
                        <a:solidFill>
                          <a:schemeClr val="tx1"/>
                        </a:solidFill>
                      </a:endParaRPr>
                    </a:p>
                  </a:txBody>
                  <a:tcPr/>
                </a:tc>
              </a:tr>
              <a:tr h="360218">
                <a:tc>
                  <a:txBody>
                    <a:bodyPr/>
                    <a:lstStyle/>
                    <a:p>
                      <a:r>
                        <a:rPr lang="en-US" dirty="0" smtClean="0"/>
                        <a:t>CHEM</a:t>
                      </a:r>
                      <a:endParaRPr lang="en-US" dirty="0"/>
                    </a:p>
                  </a:txBody>
                  <a:tcPr/>
                </a:tc>
                <a:tc>
                  <a:txBody>
                    <a:bodyPr/>
                    <a:lstStyle/>
                    <a:p>
                      <a:pPr algn="ctr"/>
                      <a:r>
                        <a:rPr lang="en-US" dirty="0" smtClean="0">
                          <a:solidFill>
                            <a:schemeClr val="tx1"/>
                          </a:solidFill>
                        </a:rPr>
                        <a:t>367</a:t>
                      </a:r>
                      <a:endParaRPr lang="en-US" dirty="0">
                        <a:solidFill>
                          <a:schemeClr val="tx1"/>
                        </a:solidFill>
                      </a:endParaRPr>
                    </a:p>
                  </a:txBody>
                  <a:tcPr/>
                </a:tc>
                <a:tc>
                  <a:txBody>
                    <a:bodyPr/>
                    <a:lstStyle/>
                    <a:p>
                      <a:pPr algn="ctr"/>
                      <a:r>
                        <a:rPr lang="en-US" dirty="0" smtClean="0">
                          <a:solidFill>
                            <a:schemeClr val="tx1"/>
                          </a:solidFill>
                        </a:rPr>
                        <a:t>9</a:t>
                      </a:r>
                      <a:endParaRPr lang="en-US" dirty="0">
                        <a:solidFill>
                          <a:schemeClr val="tx1"/>
                        </a:solidFill>
                      </a:endParaRPr>
                    </a:p>
                  </a:txBody>
                  <a:tcPr/>
                </a:tc>
                <a:tc>
                  <a:txBody>
                    <a:bodyPr/>
                    <a:lstStyle/>
                    <a:p>
                      <a:pPr algn="ctr"/>
                      <a:r>
                        <a:rPr lang="en-US" dirty="0" smtClean="0">
                          <a:solidFill>
                            <a:schemeClr val="tx1"/>
                          </a:solidFill>
                        </a:rPr>
                        <a:t>376</a:t>
                      </a:r>
                      <a:endParaRPr lang="en-US" dirty="0">
                        <a:solidFill>
                          <a:schemeClr val="tx1"/>
                        </a:solidFill>
                      </a:endParaRPr>
                    </a:p>
                  </a:txBody>
                  <a:tcPr/>
                </a:tc>
                <a:tc>
                  <a:txBody>
                    <a:bodyPr/>
                    <a:lstStyle/>
                    <a:p>
                      <a:pPr algn="ctr"/>
                      <a:r>
                        <a:rPr lang="en-US" dirty="0" smtClean="0">
                          <a:solidFill>
                            <a:schemeClr val="tx1"/>
                          </a:solidFill>
                        </a:rPr>
                        <a:t>10</a:t>
                      </a:r>
                      <a:endParaRPr lang="en-US" dirty="0">
                        <a:solidFill>
                          <a:schemeClr val="tx1"/>
                        </a:solidFill>
                      </a:endParaRPr>
                    </a:p>
                  </a:txBody>
                  <a:tcPr/>
                </a:tc>
              </a:tr>
              <a:tr h="360218">
                <a:tc>
                  <a:txBody>
                    <a:bodyPr/>
                    <a:lstStyle/>
                    <a:p>
                      <a:r>
                        <a:rPr lang="en-US" dirty="0" smtClean="0"/>
                        <a:t>CSTL</a:t>
                      </a:r>
                      <a:endParaRPr lang="en-US" dirty="0"/>
                    </a:p>
                  </a:txBody>
                  <a:tcPr/>
                </a:tc>
                <a:tc>
                  <a:txBody>
                    <a:bodyPr/>
                    <a:lstStyle/>
                    <a:p>
                      <a:pPr algn="ctr"/>
                      <a:r>
                        <a:rPr lang="en-US" dirty="0" smtClean="0">
                          <a:solidFill>
                            <a:schemeClr val="tx1"/>
                          </a:solidFill>
                        </a:rPr>
                        <a:t>N/A</a:t>
                      </a:r>
                      <a:endParaRPr lang="en-US" dirty="0">
                        <a:solidFill>
                          <a:schemeClr val="tx1"/>
                        </a:solidFill>
                      </a:endParaRPr>
                    </a:p>
                  </a:txBody>
                  <a:tcPr/>
                </a:tc>
                <a:tc>
                  <a:txBody>
                    <a:bodyPr/>
                    <a:lstStyle/>
                    <a:p>
                      <a:pPr algn="ctr"/>
                      <a:r>
                        <a:rPr lang="en-US" dirty="0" smtClean="0">
                          <a:solidFill>
                            <a:schemeClr val="tx1"/>
                          </a:solidFill>
                        </a:rPr>
                        <a:t>25</a:t>
                      </a:r>
                      <a:endParaRPr lang="en-US" dirty="0">
                        <a:solidFill>
                          <a:schemeClr val="tx1"/>
                        </a:solidFill>
                      </a:endParaRPr>
                    </a:p>
                  </a:txBody>
                  <a:tcPr/>
                </a:tc>
                <a:tc>
                  <a:txBody>
                    <a:bodyPr/>
                    <a:lstStyle/>
                    <a:p>
                      <a:pPr algn="ctr"/>
                      <a:r>
                        <a:rPr lang="en-US" dirty="0" smtClean="0">
                          <a:solidFill>
                            <a:schemeClr val="tx1"/>
                          </a:solidFill>
                        </a:rPr>
                        <a:t>25</a:t>
                      </a:r>
                      <a:endParaRPr lang="en-US" dirty="0">
                        <a:solidFill>
                          <a:schemeClr val="tx1"/>
                        </a:solidFill>
                      </a:endParaRPr>
                    </a:p>
                  </a:txBody>
                  <a:tcPr/>
                </a:tc>
                <a:tc>
                  <a:txBody>
                    <a:bodyPr/>
                    <a:lstStyle/>
                    <a:p>
                      <a:pPr algn="ctr"/>
                      <a:r>
                        <a:rPr lang="en-US" dirty="0" smtClean="0">
                          <a:solidFill>
                            <a:schemeClr val="tx1"/>
                          </a:solidFill>
                        </a:rPr>
                        <a:t>-4</a:t>
                      </a:r>
                      <a:endParaRPr lang="en-US" dirty="0">
                        <a:solidFill>
                          <a:schemeClr val="tx1"/>
                        </a:solidFill>
                      </a:endParaRPr>
                    </a:p>
                  </a:txBody>
                  <a:tcPr/>
                </a:tc>
              </a:tr>
              <a:tr h="360218">
                <a:tc>
                  <a:txBody>
                    <a:bodyPr/>
                    <a:lstStyle/>
                    <a:p>
                      <a:r>
                        <a:rPr lang="en-US" dirty="0" smtClean="0"/>
                        <a:t>FORESTRY</a:t>
                      </a:r>
                      <a:endParaRPr lang="en-US" dirty="0"/>
                    </a:p>
                  </a:txBody>
                  <a:tcPr/>
                </a:tc>
                <a:tc>
                  <a:txBody>
                    <a:bodyPr/>
                    <a:lstStyle/>
                    <a:p>
                      <a:pPr algn="ctr"/>
                      <a:r>
                        <a:rPr lang="en-US" dirty="0" smtClean="0">
                          <a:solidFill>
                            <a:schemeClr val="tx1"/>
                          </a:solidFill>
                        </a:rPr>
                        <a:t>225</a:t>
                      </a:r>
                      <a:endParaRPr lang="en-US" dirty="0">
                        <a:solidFill>
                          <a:schemeClr val="tx1"/>
                        </a:solidFill>
                      </a:endParaRPr>
                    </a:p>
                  </a:txBody>
                  <a:tcPr/>
                </a:tc>
                <a:tc>
                  <a:txBody>
                    <a:bodyPr/>
                    <a:lstStyle/>
                    <a:p>
                      <a:pPr algn="ctr"/>
                      <a:r>
                        <a:rPr lang="en-US" dirty="0" smtClean="0">
                          <a:solidFill>
                            <a:schemeClr val="tx1"/>
                          </a:solidFill>
                        </a:rPr>
                        <a:t>47</a:t>
                      </a:r>
                      <a:endParaRPr lang="en-US" dirty="0">
                        <a:solidFill>
                          <a:schemeClr val="tx1"/>
                        </a:solidFill>
                      </a:endParaRPr>
                    </a:p>
                  </a:txBody>
                  <a:tcPr/>
                </a:tc>
                <a:tc>
                  <a:txBody>
                    <a:bodyPr/>
                    <a:lstStyle/>
                    <a:p>
                      <a:pPr algn="ctr"/>
                      <a:r>
                        <a:rPr lang="en-US" dirty="0" smtClean="0">
                          <a:solidFill>
                            <a:schemeClr val="tx1"/>
                          </a:solidFill>
                        </a:rPr>
                        <a:t>272</a:t>
                      </a:r>
                      <a:endParaRPr lang="en-US" dirty="0">
                        <a:solidFill>
                          <a:schemeClr val="tx1"/>
                        </a:solidFill>
                      </a:endParaRPr>
                    </a:p>
                  </a:txBody>
                  <a:tcPr/>
                </a:tc>
                <a:tc>
                  <a:txBody>
                    <a:bodyPr/>
                    <a:lstStyle/>
                    <a:p>
                      <a:pPr algn="ctr"/>
                      <a:r>
                        <a:rPr lang="en-US" dirty="0" smtClean="0">
                          <a:solidFill>
                            <a:schemeClr val="tx1"/>
                          </a:solidFill>
                        </a:rPr>
                        <a:t>0</a:t>
                      </a:r>
                      <a:endParaRPr lang="en-US" dirty="0">
                        <a:solidFill>
                          <a:schemeClr val="tx1"/>
                        </a:solidFill>
                      </a:endParaRPr>
                    </a:p>
                  </a:txBody>
                  <a:tcPr/>
                </a:tc>
              </a:tr>
              <a:tr h="360218">
                <a:tc>
                  <a:txBody>
                    <a:bodyPr/>
                    <a:lstStyle/>
                    <a:p>
                      <a:r>
                        <a:rPr lang="en-US" dirty="0" smtClean="0"/>
                        <a:t>MATH</a:t>
                      </a:r>
                      <a:endParaRPr lang="en-US" dirty="0"/>
                    </a:p>
                  </a:txBody>
                  <a:tcPr/>
                </a:tc>
                <a:tc>
                  <a:txBody>
                    <a:bodyPr/>
                    <a:lstStyle/>
                    <a:p>
                      <a:pPr algn="ctr"/>
                      <a:r>
                        <a:rPr lang="en-US" dirty="0" smtClean="0">
                          <a:solidFill>
                            <a:schemeClr val="tx1"/>
                          </a:solidFill>
                        </a:rPr>
                        <a:t>206</a:t>
                      </a:r>
                      <a:endParaRPr lang="en-US" dirty="0">
                        <a:solidFill>
                          <a:schemeClr val="tx1"/>
                        </a:solidFill>
                      </a:endParaRPr>
                    </a:p>
                  </a:txBody>
                  <a:tcPr/>
                </a:tc>
                <a:tc>
                  <a:txBody>
                    <a:bodyPr/>
                    <a:lstStyle/>
                    <a:p>
                      <a:pPr algn="ctr"/>
                      <a:r>
                        <a:rPr lang="en-US" dirty="0" smtClean="0">
                          <a:solidFill>
                            <a:schemeClr val="tx1"/>
                          </a:solidFill>
                        </a:rPr>
                        <a:t>70</a:t>
                      </a:r>
                      <a:endParaRPr lang="en-US" dirty="0">
                        <a:solidFill>
                          <a:schemeClr val="tx1"/>
                        </a:solidFill>
                      </a:endParaRPr>
                    </a:p>
                  </a:txBody>
                  <a:tcPr/>
                </a:tc>
                <a:tc>
                  <a:txBody>
                    <a:bodyPr/>
                    <a:lstStyle/>
                    <a:p>
                      <a:pPr algn="ctr"/>
                      <a:r>
                        <a:rPr lang="en-US" dirty="0" smtClean="0">
                          <a:solidFill>
                            <a:schemeClr val="tx1"/>
                          </a:solidFill>
                        </a:rPr>
                        <a:t>276</a:t>
                      </a:r>
                      <a:endParaRPr lang="en-US" dirty="0">
                        <a:solidFill>
                          <a:schemeClr val="tx1"/>
                        </a:solidFill>
                      </a:endParaRPr>
                    </a:p>
                  </a:txBody>
                  <a:tcPr/>
                </a:tc>
                <a:tc>
                  <a:txBody>
                    <a:bodyPr/>
                    <a:lstStyle/>
                    <a:p>
                      <a:pPr algn="ctr"/>
                      <a:r>
                        <a:rPr lang="en-US" dirty="0" smtClean="0">
                          <a:solidFill>
                            <a:schemeClr val="tx1"/>
                          </a:solidFill>
                        </a:rPr>
                        <a:t>-3</a:t>
                      </a:r>
                      <a:endParaRPr lang="en-US" dirty="0">
                        <a:solidFill>
                          <a:schemeClr val="tx1"/>
                        </a:solidFill>
                      </a:endParaRPr>
                    </a:p>
                  </a:txBody>
                  <a:tcPr/>
                </a:tc>
              </a:tr>
              <a:tr h="360218">
                <a:tc>
                  <a:txBody>
                    <a:bodyPr/>
                    <a:lstStyle/>
                    <a:p>
                      <a:r>
                        <a:rPr lang="en-US" dirty="0" smtClean="0"/>
                        <a:t>P&amp;A</a:t>
                      </a:r>
                      <a:endParaRPr lang="en-US" dirty="0"/>
                    </a:p>
                  </a:txBody>
                  <a:tcPr/>
                </a:tc>
                <a:tc>
                  <a:txBody>
                    <a:bodyPr/>
                    <a:lstStyle/>
                    <a:p>
                      <a:pPr algn="ctr"/>
                      <a:r>
                        <a:rPr lang="en-US" dirty="0" smtClean="0">
                          <a:solidFill>
                            <a:schemeClr val="tx1"/>
                          </a:solidFill>
                        </a:rPr>
                        <a:t>237</a:t>
                      </a:r>
                      <a:endParaRPr lang="en-US" dirty="0">
                        <a:solidFill>
                          <a:schemeClr val="tx1"/>
                        </a:solidFill>
                      </a:endParaRPr>
                    </a:p>
                  </a:txBody>
                  <a:tcPr/>
                </a:tc>
                <a:tc>
                  <a:txBody>
                    <a:bodyPr/>
                    <a:lstStyle/>
                    <a:p>
                      <a:pPr algn="ctr"/>
                      <a:r>
                        <a:rPr lang="en-US" dirty="0" smtClean="0">
                          <a:solidFill>
                            <a:schemeClr val="tx1"/>
                          </a:solidFill>
                        </a:rPr>
                        <a:t>30</a:t>
                      </a:r>
                      <a:endParaRPr lang="en-US" dirty="0">
                        <a:solidFill>
                          <a:schemeClr val="tx1"/>
                        </a:solidFill>
                      </a:endParaRPr>
                    </a:p>
                  </a:txBody>
                  <a:tcPr/>
                </a:tc>
                <a:tc>
                  <a:txBody>
                    <a:bodyPr/>
                    <a:lstStyle/>
                    <a:p>
                      <a:pPr algn="ctr"/>
                      <a:r>
                        <a:rPr lang="en-US" dirty="0" smtClean="0">
                          <a:solidFill>
                            <a:schemeClr val="tx1"/>
                          </a:solidFill>
                        </a:rPr>
                        <a:t>267</a:t>
                      </a:r>
                      <a:endParaRPr lang="en-US" dirty="0">
                        <a:solidFill>
                          <a:schemeClr val="tx1"/>
                        </a:solidFill>
                      </a:endParaRPr>
                    </a:p>
                  </a:txBody>
                  <a:tcPr/>
                </a:tc>
                <a:tc>
                  <a:txBody>
                    <a:bodyPr/>
                    <a:lstStyle/>
                    <a:p>
                      <a:pPr algn="ctr"/>
                      <a:r>
                        <a:rPr lang="en-US" dirty="0" smtClean="0">
                          <a:solidFill>
                            <a:schemeClr val="tx1"/>
                          </a:solidFill>
                        </a:rPr>
                        <a:t>31</a:t>
                      </a:r>
                      <a:endParaRPr lang="en-US" dirty="0">
                        <a:solidFill>
                          <a:schemeClr val="tx1"/>
                        </a:solidFill>
                      </a:endParaRPr>
                    </a:p>
                  </a:txBody>
                  <a:tcPr/>
                </a:tc>
              </a:tr>
              <a:tr h="360218">
                <a:tc>
                  <a:txBody>
                    <a:bodyPr/>
                    <a:lstStyle/>
                    <a:p>
                      <a:r>
                        <a:rPr lang="en-US" dirty="0" smtClean="0"/>
                        <a:t>SES</a:t>
                      </a:r>
                      <a:endParaRPr lang="en-US" dirty="0"/>
                    </a:p>
                  </a:txBody>
                  <a:tcPr/>
                </a:tc>
                <a:tc>
                  <a:txBody>
                    <a:bodyPr/>
                    <a:lstStyle/>
                    <a:p>
                      <a:pPr algn="ctr"/>
                      <a:r>
                        <a:rPr lang="en-US" dirty="0" smtClean="0">
                          <a:solidFill>
                            <a:schemeClr val="tx1"/>
                          </a:solidFill>
                        </a:rPr>
                        <a:t>621</a:t>
                      </a:r>
                      <a:endParaRPr lang="en-US" dirty="0">
                        <a:solidFill>
                          <a:schemeClr val="tx1"/>
                        </a:solidFill>
                      </a:endParaRPr>
                    </a:p>
                  </a:txBody>
                  <a:tcPr/>
                </a:tc>
                <a:tc>
                  <a:txBody>
                    <a:bodyPr/>
                    <a:lstStyle/>
                    <a:p>
                      <a:pPr algn="ctr"/>
                      <a:r>
                        <a:rPr lang="en-US" dirty="0" smtClean="0">
                          <a:solidFill>
                            <a:schemeClr val="tx1"/>
                          </a:solidFill>
                        </a:rPr>
                        <a:t>87</a:t>
                      </a:r>
                      <a:endParaRPr lang="en-US" dirty="0">
                        <a:solidFill>
                          <a:schemeClr val="tx1"/>
                        </a:solidFill>
                      </a:endParaRPr>
                    </a:p>
                  </a:txBody>
                  <a:tcPr/>
                </a:tc>
                <a:tc>
                  <a:txBody>
                    <a:bodyPr/>
                    <a:lstStyle/>
                    <a:p>
                      <a:pPr algn="ctr"/>
                      <a:r>
                        <a:rPr lang="en-US" dirty="0" smtClean="0">
                          <a:solidFill>
                            <a:schemeClr val="tx1"/>
                          </a:solidFill>
                        </a:rPr>
                        <a:t>708</a:t>
                      </a:r>
                      <a:endParaRPr lang="en-US" dirty="0">
                        <a:solidFill>
                          <a:schemeClr val="tx1"/>
                        </a:solidFill>
                      </a:endParaRPr>
                    </a:p>
                  </a:txBody>
                  <a:tcPr/>
                </a:tc>
                <a:tc>
                  <a:txBody>
                    <a:bodyPr/>
                    <a:lstStyle/>
                    <a:p>
                      <a:pPr algn="ctr"/>
                      <a:r>
                        <a:rPr lang="en-US" dirty="0" smtClean="0">
                          <a:solidFill>
                            <a:schemeClr val="tx1"/>
                          </a:solidFill>
                        </a:rPr>
                        <a:t>33</a:t>
                      </a:r>
                      <a:endParaRPr lang="en-US" dirty="0">
                        <a:solidFill>
                          <a:schemeClr val="tx1"/>
                        </a:solidFill>
                      </a:endParaRPr>
                    </a:p>
                  </a:txBody>
                  <a:tcPr/>
                </a:tc>
              </a:tr>
              <a:tr h="360218">
                <a:tc>
                  <a:txBody>
                    <a:bodyPr/>
                    <a:lstStyle/>
                    <a:p>
                      <a:r>
                        <a:rPr lang="en-US" dirty="0" smtClean="0"/>
                        <a:t>Totals</a:t>
                      </a:r>
                      <a:endParaRPr lang="en-US" dirty="0"/>
                    </a:p>
                  </a:txBody>
                  <a:tcPr/>
                </a:tc>
                <a:tc>
                  <a:txBody>
                    <a:bodyPr/>
                    <a:lstStyle/>
                    <a:p>
                      <a:pPr algn="ctr"/>
                      <a:r>
                        <a:rPr lang="en-US" b="1" dirty="0" smtClean="0">
                          <a:solidFill>
                            <a:schemeClr val="tx1"/>
                          </a:solidFill>
                        </a:rPr>
                        <a:t>4707</a:t>
                      </a:r>
                      <a:endParaRPr lang="en-US" b="1" dirty="0">
                        <a:solidFill>
                          <a:schemeClr val="tx1"/>
                        </a:solidFill>
                      </a:endParaRPr>
                    </a:p>
                  </a:txBody>
                  <a:tcPr/>
                </a:tc>
                <a:tc>
                  <a:txBody>
                    <a:bodyPr/>
                    <a:lstStyle/>
                    <a:p>
                      <a:pPr algn="ctr"/>
                      <a:r>
                        <a:rPr lang="en-US" b="1" dirty="0" smtClean="0">
                          <a:solidFill>
                            <a:schemeClr val="tx1"/>
                          </a:solidFill>
                        </a:rPr>
                        <a:t>386</a:t>
                      </a:r>
                      <a:endParaRPr lang="en-US" b="1" dirty="0">
                        <a:solidFill>
                          <a:schemeClr val="tx1"/>
                        </a:solidFill>
                      </a:endParaRPr>
                    </a:p>
                  </a:txBody>
                  <a:tcPr/>
                </a:tc>
                <a:tc>
                  <a:txBody>
                    <a:bodyPr/>
                    <a:lstStyle/>
                    <a:p>
                      <a:pPr algn="ctr"/>
                      <a:r>
                        <a:rPr lang="en-US" b="1" dirty="0" smtClean="0">
                          <a:solidFill>
                            <a:schemeClr val="tx1"/>
                          </a:solidFill>
                        </a:rPr>
                        <a:t>5093</a:t>
                      </a:r>
                      <a:endParaRPr lang="en-US" b="1" dirty="0">
                        <a:solidFill>
                          <a:schemeClr val="tx1"/>
                        </a:solidFill>
                      </a:endParaRPr>
                    </a:p>
                  </a:txBody>
                  <a:tcPr/>
                </a:tc>
                <a:tc>
                  <a:txBody>
                    <a:bodyPr/>
                    <a:lstStyle/>
                    <a:p>
                      <a:pPr algn="ctr"/>
                      <a:r>
                        <a:rPr lang="en-US" b="1" dirty="0" smtClean="0">
                          <a:solidFill>
                            <a:schemeClr val="tx1"/>
                          </a:solidFill>
                        </a:rPr>
                        <a:t>139</a:t>
                      </a:r>
                      <a:endParaRPr lang="en-US" b="1" dirty="0">
                        <a:solidFill>
                          <a:schemeClr val="tx1"/>
                        </a:solidFill>
                      </a:endParaRPr>
                    </a:p>
                  </a:txBody>
                  <a:tcPr/>
                </a:tc>
              </a:tr>
            </a:tbl>
          </a:graphicData>
        </a:graphic>
      </p:graphicFrame>
    </p:spTree>
    <p:extLst>
      <p:ext uri="{BB962C8B-B14F-4D97-AF65-F5344CB8AC3E}">
        <p14:creationId xmlns:p14="http://schemas.microsoft.com/office/powerpoint/2010/main" val="550361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14350"/>
            <a:ext cx="8610600" cy="838200"/>
          </a:xfrm>
        </p:spPr>
        <p:txBody>
          <a:bodyPr>
            <a:normAutofit/>
          </a:bodyPr>
          <a:lstStyle/>
          <a:p>
            <a:r>
              <a:rPr lang="en-US" sz="3200" dirty="0" smtClean="0">
                <a:solidFill>
                  <a:srgbClr val="1F497D"/>
                </a:solidFill>
                <a:latin typeface="Times New Roman" panose="02020603050405020304" pitchFamily="18" charset="0"/>
                <a:cs typeface="Times New Roman" panose="02020603050405020304" pitchFamily="18" charset="0"/>
              </a:rPr>
              <a:t>CEFNS Moves into the Future</a:t>
            </a:r>
            <a:endParaRPr lang="en-US" sz="3200" i="1" dirty="0"/>
          </a:p>
        </p:txBody>
      </p:sp>
      <p:sp>
        <p:nvSpPr>
          <p:cNvPr id="3" name="TextBox 2"/>
          <p:cNvSpPr txBox="1"/>
          <p:nvPr/>
        </p:nvSpPr>
        <p:spPr>
          <a:xfrm>
            <a:off x="2062162" y="1352550"/>
            <a:ext cx="5019676" cy="2985433"/>
          </a:xfrm>
          <a:prstGeom prst="rect">
            <a:avLst/>
          </a:prstGeom>
          <a:noFill/>
        </p:spPr>
        <p:txBody>
          <a:bodyPr wrap="square" rtlCol="0">
            <a:spAutoFit/>
          </a:bodyPr>
          <a:lstStyle/>
          <a:p>
            <a:pPr algn="ctr"/>
            <a:endParaRPr lang="en-US" sz="2400" u="sng" dirty="0" smtClean="0">
              <a:solidFill>
                <a:schemeClr val="tx2"/>
              </a:solidFill>
              <a:latin typeface="Times New Roman" panose="02020603050405020304" pitchFamily="18" charset="0"/>
              <a:cs typeface="Times New Roman" panose="02020603050405020304" pitchFamily="18" charset="0"/>
            </a:endParaRPr>
          </a:p>
          <a:p>
            <a:r>
              <a:rPr lang="en-US" sz="2600" dirty="0">
                <a:solidFill>
                  <a:srgbClr val="003264"/>
                </a:solidFill>
                <a:latin typeface="Times New Roman" panose="02020603050405020304" pitchFamily="18" charset="0"/>
                <a:cs typeface="Times New Roman" panose="02020603050405020304" pitchFamily="18" charset="0"/>
              </a:rPr>
              <a:t>O</a:t>
            </a:r>
            <a:r>
              <a:rPr lang="en-US" sz="2600" dirty="0" smtClean="0">
                <a:solidFill>
                  <a:srgbClr val="003264"/>
                </a:solidFill>
                <a:latin typeface="Times New Roman" panose="02020603050405020304" pitchFamily="18" charset="0"/>
                <a:cs typeface="Times New Roman" panose="02020603050405020304" pitchFamily="18" charset="0"/>
              </a:rPr>
              <a:t>pportunities to:</a:t>
            </a:r>
          </a:p>
          <a:p>
            <a:pPr marL="800100" lvl="1" indent="-342900">
              <a:buFont typeface="Arial" panose="020B0604020202020204" pitchFamily="34" charset="0"/>
              <a:buChar char="•"/>
            </a:pPr>
            <a:r>
              <a:rPr lang="en-US" sz="2000" dirty="0" smtClean="0">
                <a:solidFill>
                  <a:srgbClr val="003264"/>
                </a:solidFill>
                <a:latin typeface="Times New Roman" panose="02020603050405020304" pitchFamily="18" charset="0"/>
                <a:cs typeface="Times New Roman" panose="02020603050405020304" pitchFamily="18" charset="0"/>
              </a:rPr>
              <a:t>Redefine CEFNS</a:t>
            </a:r>
          </a:p>
          <a:p>
            <a:pPr marL="800100" lvl="1" indent="-342900">
              <a:buFont typeface="Arial" panose="020B0604020202020204" pitchFamily="34" charset="0"/>
              <a:buChar char="•"/>
            </a:pPr>
            <a:r>
              <a:rPr lang="en-US" sz="2000" dirty="0" smtClean="0">
                <a:solidFill>
                  <a:srgbClr val="003264"/>
                </a:solidFill>
                <a:latin typeface="Times New Roman" panose="02020603050405020304" pitchFamily="18" charset="0"/>
                <a:cs typeface="Times New Roman" panose="02020603050405020304" pitchFamily="18" charset="0"/>
              </a:rPr>
              <a:t>Proactively expand scholarly activities</a:t>
            </a:r>
          </a:p>
          <a:p>
            <a:pPr marL="800100" lvl="1" indent="-342900">
              <a:buFont typeface="Arial" panose="020B0604020202020204" pitchFamily="34" charset="0"/>
              <a:buChar char="•"/>
            </a:pPr>
            <a:r>
              <a:rPr lang="en-US" sz="2000" dirty="0" smtClean="0">
                <a:solidFill>
                  <a:srgbClr val="003264"/>
                </a:solidFill>
                <a:latin typeface="Times New Roman" panose="02020603050405020304" pitchFamily="18" charset="0"/>
                <a:cs typeface="Times New Roman" panose="02020603050405020304" pitchFamily="18" charset="0"/>
              </a:rPr>
              <a:t>Increase collaborations</a:t>
            </a:r>
          </a:p>
          <a:p>
            <a:pPr marL="800100" lvl="1" indent="-342900">
              <a:buFont typeface="Arial" panose="020B0604020202020204" pitchFamily="34" charset="0"/>
              <a:buChar char="•"/>
            </a:pPr>
            <a:r>
              <a:rPr lang="en-US" sz="2000" dirty="0" smtClean="0">
                <a:solidFill>
                  <a:srgbClr val="003264"/>
                </a:solidFill>
                <a:latin typeface="Times New Roman" panose="02020603050405020304" pitchFamily="18" charset="0"/>
                <a:cs typeface="Times New Roman" panose="02020603050405020304" pitchFamily="18" charset="0"/>
              </a:rPr>
              <a:t>Increase communication</a:t>
            </a:r>
          </a:p>
          <a:p>
            <a:pPr marL="800100" lvl="1" indent="-342900">
              <a:buFont typeface="Arial" panose="020B0604020202020204" pitchFamily="34" charset="0"/>
              <a:buChar char="•"/>
            </a:pPr>
            <a:r>
              <a:rPr lang="en-US" sz="2000" dirty="0" smtClean="0">
                <a:solidFill>
                  <a:srgbClr val="003264"/>
                </a:solidFill>
                <a:latin typeface="Times New Roman" panose="02020603050405020304" pitchFamily="18" charset="0"/>
                <a:cs typeface="Times New Roman" panose="02020603050405020304" pitchFamily="18" charset="0"/>
              </a:rPr>
              <a:t>Increase responsiveness</a:t>
            </a:r>
          </a:p>
          <a:p>
            <a:pPr marL="800100" lvl="1" indent="-342900">
              <a:buFont typeface="Arial" panose="020B0604020202020204" pitchFamily="34" charset="0"/>
              <a:buChar char="•"/>
            </a:pPr>
            <a:r>
              <a:rPr lang="en-US" sz="2000" dirty="0" smtClean="0">
                <a:solidFill>
                  <a:srgbClr val="003264"/>
                </a:solidFill>
                <a:latin typeface="Times New Roman" panose="02020603050405020304" pitchFamily="18" charset="0"/>
                <a:cs typeface="Times New Roman" panose="02020603050405020304" pitchFamily="18" charset="0"/>
              </a:rPr>
              <a:t>Focus on enrollment, retention, DFW’s</a:t>
            </a:r>
          </a:p>
          <a:p>
            <a:endParaRPr lang="en-US" dirty="0">
              <a:solidFill>
                <a:srgbClr val="003264"/>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5562600" y="3109020"/>
            <a:ext cx="2590800" cy="609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buFont typeface="Arial" panose="020B0604020202020204" pitchFamily="34" charset="0"/>
              <a:buChar char="•"/>
            </a:pPr>
            <a:r>
              <a:rPr lang="en-US" sz="1300" dirty="0">
                <a:solidFill>
                  <a:schemeClr val="tx1"/>
                </a:solidFill>
              </a:rPr>
              <a:t>PWJ will visit units </a:t>
            </a:r>
            <a:r>
              <a:rPr lang="en-US" sz="1300" dirty="0" smtClean="0">
                <a:solidFill>
                  <a:schemeClr val="tx1"/>
                </a:solidFill>
              </a:rPr>
              <a:t>once/year</a:t>
            </a:r>
            <a:endParaRPr lang="en-US" sz="1300" dirty="0">
              <a:solidFill>
                <a:schemeClr val="tx1"/>
              </a:solidFill>
            </a:endParaRPr>
          </a:p>
          <a:p>
            <a:pPr marL="285750" indent="-285750">
              <a:buFont typeface="Arial" panose="020B0604020202020204" pitchFamily="34" charset="0"/>
              <a:buChar char="•"/>
            </a:pPr>
            <a:r>
              <a:rPr lang="en-US" sz="1300" dirty="0">
                <a:solidFill>
                  <a:schemeClr val="tx1"/>
                </a:solidFill>
              </a:rPr>
              <a:t>Biweekly email updates</a:t>
            </a:r>
          </a:p>
          <a:p>
            <a:pPr marL="285750" indent="-285750">
              <a:buFont typeface="Arial" panose="020B0604020202020204" pitchFamily="34" charset="0"/>
              <a:buChar char="•"/>
            </a:pPr>
            <a:r>
              <a:rPr lang="en-US" sz="1300" dirty="0">
                <a:solidFill>
                  <a:schemeClr val="tx1"/>
                </a:solidFill>
              </a:rPr>
              <a:t>Dean’s Office </a:t>
            </a:r>
            <a:r>
              <a:rPr lang="en-US" sz="1300" dirty="0" smtClean="0">
                <a:solidFill>
                  <a:schemeClr val="tx1"/>
                </a:solidFill>
              </a:rPr>
              <a:t>Hours</a:t>
            </a:r>
            <a:endParaRPr lang="en-US" sz="1300" dirty="0">
              <a:solidFill>
                <a:schemeClr val="tx1"/>
              </a:solidFill>
            </a:endParaRPr>
          </a:p>
        </p:txBody>
      </p:sp>
      <p:sp>
        <p:nvSpPr>
          <p:cNvPr id="7" name="Rounded Rectangle 6"/>
          <p:cNvSpPr/>
          <p:nvPr/>
        </p:nvSpPr>
        <p:spPr>
          <a:xfrm>
            <a:off x="5024438" y="1944071"/>
            <a:ext cx="2057400" cy="533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1300" dirty="0" smtClean="0">
                <a:solidFill>
                  <a:schemeClr val="tx1"/>
                </a:solidFill>
              </a:rPr>
              <a:t>Mission, Vision, Strategic Direction, Annual Goals</a:t>
            </a:r>
            <a:endParaRPr lang="en-US" sz="1300" dirty="0">
              <a:solidFill>
                <a:schemeClr val="tx1"/>
              </a:solidFill>
            </a:endParaRPr>
          </a:p>
        </p:txBody>
      </p:sp>
    </p:spTree>
    <p:extLst>
      <p:ext uri="{BB962C8B-B14F-4D97-AF65-F5344CB8AC3E}">
        <p14:creationId xmlns:p14="http://schemas.microsoft.com/office/powerpoint/2010/main" val="209916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4218</TotalTime>
  <Words>1227</Words>
  <Application>Microsoft Office PowerPoint</Application>
  <PresentationFormat>On-screen Show (16:9)</PresentationFormat>
  <Paragraphs>232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College of the Environment, Forestry &amp; Natural Sciences     Academic Year College Meeting August 23, 2018</vt:lpstr>
      <vt:lpstr>PowerPoint Presentation</vt:lpstr>
      <vt:lpstr>Welcome New Faculty and Staff!</vt:lpstr>
      <vt:lpstr>Two New Colleges   The College of Engineering, Forestry &amp; Natural Sciences (CEFNS) grew to be about 1/3  of the Flagstaff Campus and 1/4 of NAU.</vt:lpstr>
      <vt:lpstr>Formation of Two Colleges</vt:lpstr>
      <vt:lpstr>Two New Colleges</vt:lpstr>
      <vt:lpstr>CEFNS Moves into the Future</vt:lpstr>
      <vt:lpstr>Retention</vt:lpstr>
      <vt:lpstr>CEFNS Moves into the Future</vt:lpstr>
      <vt:lpstr>CEFNS Moves into the Future</vt:lpstr>
      <vt:lpstr>Center for Science Teaching and Learning (CSTL) Outreach &amp; Evaluation</vt:lpstr>
      <vt:lpstr>CEFNS Moves into the Future</vt:lpstr>
      <vt:lpstr>CEFNS Moves into the Future</vt:lpstr>
      <vt:lpstr>CEFNS Moves into the Future</vt:lpstr>
      <vt:lpstr>CEFNS Moves into the Future</vt:lpstr>
      <vt:lpstr>Issues to Address this Year</vt:lpstr>
      <vt:lpstr>Student Recruitment and Retention</vt:lpstr>
      <vt:lpstr>Space Constraints</vt:lpstr>
      <vt:lpstr>Recent Financial Challenge</vt:lpstr>
      <vt:lpstr>Recent Financial Challenge</vt:lpstr>
      <vt:lpstr>Recent Financial Challenge</vt:lpstr>
      <vt:lpstr>Recent Financial Challenge</vt:lpstr>
      <vt:lpstr>Recent Financial Challenge</vt:lpstr>
      <vt:lpstr>Recent Financial Challenge</vt:lpstr>
      <vt:lpstr>Recent Financial Challenge</vt:lpstr>
      <vt:lpstr>Recent Financial Challenge</vt:lpstr>
      <vt:lpstr>Recent Financial Challenge</vt:lpstr>
      <vt:lpstr>Recent Financial Deficit</vt:lpstr>
      <vt:lpstr>Refreshments are served! </vt:lpstr>
      <vt:lpstr>College of the Environment, Forestry &amp; Natural Sciences     Academic Year College Meeting August 23, 2018</vt:lpstr>
    </vt:vector>
  </TitlesOfParts>
  <Company>Northern Arizona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W. Jagodzinski</dc:creator>
  <cp:lastModifiedBy>Paul W. Jagodzinski</cp:lastModifiedBy>
  <cp:revision>432</cp:revision>
  <cp:lastPrinted>2018-08-13T00:45:27Z</cp:lastPrinted>
  <dcterms:created xsi:type="dcterms:W3CDTF">2018-01-07T18:12:23Z</dcterms:created>
  <dcterms:modified xsi:type="dcterms:W3CDTF">2018-08-26T20:00:38Z</dcterms:modified>
</cp:coreProperties>
</file>