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95" r:id="rId4"/>
    <p:sldId id="260" r:id="rId5"/>
    <p:sldId id="294" r:id="rId6"/>
    <p:sldId id="298" r:id="rId7"/>
    <p:sldId id="296" r:id="rId8"/>
    <p:sldId id="300" r:id="rId9"/>
    <p:sldId id="302" r:id="rId10"/>
    <p:sldId id="313" r:id="rId11"/>
    <p:sldId id="304" r:id="rId12"/>
    <p:sldId id="315" r:id="rId13"/>
    <p:sldId id="258" r:id="rId14"/>
    <p:sldId id="25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995" autoAdjust="0"/>
  </p:normalViewPr>
  <p:slideViewPr>
    <p:cSldViewPr snapToGrid="0">
      <p:cViewPr varScale="1">
        <p:scale>
          <a:sx n="88" d="100"/>
          <a:sy n="88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2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C25D-217D-4FAE-9C41-05091D7C73E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F3568-0D9A-4970-9E7C-D9D7468D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4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Introduce Bury Hall</a:t>
            </a:r>
          </a:p>
          <a:p>
            <a:r>
              <a:rPr lang="en-US" b="1" dirty="0"/>
              <a:t>Introduce Self</a:t>
            </a:r>
          </a:p>
          <a:p>
            <a:r>
              <a:rPr lang="en-US" b="1" dirty="0"/>
              <a:t>Introduce Cheryl Mossman – new FOM</a:t>
            </a:r>
          </a:p>
          <a:p>
            <a:r>
              <a:rPr lang="en-US" b="1" dirty="0"/>
              <a:t>Change to single Associate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F3568-0D9A-4970-9E7C-D9D7468DD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E17E-1598-48BC-8A68-3F3ECD1A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38ED7-94A9-45CB-8A26-EEDA1D79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CBD8C-F2A9-4605-B6C0-4312BD3F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1D0B-155C-46BF-B44F-5EBAD4A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6DDD-2CE1-4EEE-9E19-A4A571AA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B72-B403-43D8-9AC3-B1087E89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35152-181D-451C-94A9-C33A8D3FC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483B-4D5D-4E29-8EFB-5AD99243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DDF5-D06A-4AF6-9033-7A34DF8B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ABDAE-8A4D-451E-A87E-C42773F6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84A2F-3702-4CE9-846D-C4A856E9D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AC69B-7210-4247-A523-793B250A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2FDA9-C9F8-48C8-BC1F-D47C4DDA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B0C6-3086-4632-8E8B-44FAB40C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3136-FE9E-40F5-B2BA-B2A79FF0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DD5B-7537-467C-AFE8-7036592E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9BE63-28D9-4CBB-96C5-297A9E8B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AAA9-927E-42BC-B647-DFC4368E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AFEF-40B9-47D1-99D0-7A1D7611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B3922-B06F-4AE5-A50E-36FC0664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1404-A9AF-442F-B438-FB224C1A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7FD6-367A-4C57-812B-4C95AECD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9BD3-22DF-46C2-B535-1A8F600B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1A69-F6F4-4821-A753-4098BFBB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2A1C-3469-48CF-AC96-3AEE4449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A046-1CFC-4EC3-B0B7-33BD4CF6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DA2D-8387-499C-87D5-DD26BC55C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62654-FCA3-4C1B-B773-86B4CAA7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B7A91-2AC7-4612-994A-3A920131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9640C-BA11-4B3E-9980-C72D727A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D4F19-F3CA-4E1E-9C9D-86F4BE6B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D516-FF74-4FF2-9048-8FECDCA6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BA971-C64D-4A00-9C5D-93E29C945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E221B-8925-486D-82B6-7251D073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DB60C-8E37-4C32-A4DF-A16A016F0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B5DC1-197B-4588-A93A-9A0EF3EE1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12C24-F9D1-447F-9EFF-EE9AA15F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571DB-9C1E-4945-8E37-835059A7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CAF52-222D-4B9C-97CE-20AB4562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4289-AD5C-429B-804C-1CF70182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E0507-D7CF-45F6-A1F8-488E2413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0EB1A-B49C-4E44-A7AF-861E4E79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AB286-804F-46B0-9A25-813CCAD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CA92-11F7-45A9-861F-923EC0BB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EDF8D-F511-4021-9F0C-262D335C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FA859-B5EF-44C6-96EC-35BA7726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1518-67E4-47AC-ABCA-9CA3889D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D202-7E62-4D3B-84FB-3B955042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727F3-EE85-4434-AE9E-80106A308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8AFCC-3450-47F7-97AA-3E5DC1A5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030DD-D73D-4C8C-A0D6-55B7C209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BE0FC-C8F6-4555-ACD9-A708118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02FC-53AF-44BA-B1F1-CCC1C508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CB272-D56B-4C1B-AC63-D13A2C891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FB258-D547-4E4D-8B03-3810FAA43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C088E-D43C-482F-8EC8-EE22CDE0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AF67D-C85D-4DCA-938E-51AEA478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9B3D-F411-401E-ADAA-9EE263EE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B1996-03DF-4445-ABE3-43676D30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92638-B9A9-42AB-A10C-FF0386FB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705C9-268A-4EA2-8AB3-370B917EE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577E-A955-4100-AEC3-DAA890954F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779C-7CD9-4A5C-965A-4D273CC8E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3A52-7AE9-4E1F-9171-81D1CA07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F057-06BB-4C77-A0EB-E41D5744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na.Bloom@nau.edu" TargetMode="External"/><Relationship Id="rId2" Type="http://schemas.openxmlformats.org/officeDocument/2006/relationships/hyperlink" Target="mailto:Joelle.Clark@na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u.edu/cst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fest.org/in-school-presentatio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-965753" y="1251567"/>
            <a:ext cx="14123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the Environment, </a:t>
            </a:r>
          </a:p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and Natural Sciences</a:t>
            </a:r>
          </a:p>
          <a:p>
            <a:pPr algn="ctr"/>
            <a:r>
              <a:rPr lang="en-US" sz="28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21, 2019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288965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344075"/>
            <a:ext cx="2203485" cy="871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6D655B-3D85-4976-9505-9D7F545F4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2" y="3021377"/>
            <a:ext cx="5878993" cy="33020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166E75-44FF-4A00-ABA9-209B5AD4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" y="3018381"/>
            <a:ext cx="2226123" cy="334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EE0EFB-4D02-4D22-8B51-9F9A46D2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970" y="3018381"/>
            <a:ext cx="2389113" cy="33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162213" y="1475741"/>
            <a:ext cx="113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&amp; Budget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EC5F6-80DB-411B-83BE-E9001DDC3D1B}"/>
              </a:ext>
            </a:extLst>
          </p:cNvPr>
          <p:cNvSpPr txBox="1"/>
          <p:nvPr/>
        </p:nvSpPr>
        <p:spPr>
          <a:xfrm>
            <a:off x="657225" y="2313633"/>
            <a:ext cx="1087755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CEFNS graduate enrollment: holding steady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</a:rPr>
              <a:t>	-    367 students (+2)</a:t>
            </a:r>
          </a:p>
          <a:p>
            <a:pPr marL="742950" indent="-742950">
              <a:spcAft>
                <a:spcPts val="600"/>
              </a:spcAft>
              <a:buAutoNum type="arabicPeriod" startAt="2"/>
            </a:pPr>
            <a:r>
              <a:rPr lang="en-US" sz="3600" b="1" dirty="0">
                <a:solidFill>
                  <a:srgbClr val="002060"/>
                </a:solidFill>
              </a:rPr>
              <a:t>CEFNS undergraduate enrollment: some decline</a:t>
            </a:r>
          </a:p>
          <a:p>
            <a:pPr marL="1485900" lvl="2" indent="-571500">
              <a:spcAft>
                <a:spcPts val="600"/>
              </a:spcAft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</a:rPr>
              <a:t>4,437 students (-86, -1.9%)</a:t>
            </a:r>
          </a:p>
          <a:p>
            <a:pPr marL="742950" indent="-742950">
              <a:spcAft>
                <a:spcPts val="600"/>
              </a:spcAft>
              <a:buAutoNum type="arabicPeriod" startAt="3"/>
            </a:pPr>
            <a:r>
              <a:rPr lang="en-US" sz="3600" b="1" dirty="0">
                <a:solidFill>
                  <a:srgbClr val="002060"/>
                </a:solidFill>
              </a:rPr>
              <a:t>Declining enrollment impacts the bottom line</a:t>
            </a:r>
          </a:p>
          <a:p>
            <a:pPr lvl="1"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</a:rPr>
              <a:t>	-    $250K budget holdback in CEFNS at start of FY20 </a:t>
            </a:r>
          </a:p>
        </p:txBody>
      </p:sp>
    </p:spTree>
    <p:extLst>
      <p:ext uri="{BB962C8B-B14F-4D97-AF65-F5344CB8AC3E}">
        <p14:creationId xmlns:p14="http://schemas.microsoft.com/office/powerpoint/2010/main" val="154609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-2108098" y="1510082"/>
            <a:ext cx="113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Coming Year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EC5F6-80DB-411B-83BE-E9001DDC3D1B}"/>
              </a:ext>
            </a:extLst>
          </p:cNvPr>
          <p:cNvSpPr txBox="1"/>
          <p:nvPr/>
        </p:nvSpPr>
        <p:spPr>
          <a:xfrm>
            <a:off x="615950" y="2389881"/>
            <a:ext cx="63471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Continue commitment to NAU strategic goals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Focus on recruitment and retention</a:t>
            </a:r>
          </a:p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Development of strategic plans at College and academic unit levels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53B0BA-6C3C-468D-9C84-E8F8D8F75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20" y="153413"/>
            <a:ext cx="5104002" cy="65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5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284479" y="317499"/>
            <a:ext cx="10052217" cy="245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4200" b="1"/>
              <a:t>College of Environment, Forestry &amp; </a:t>
            </a:r>
            <a:br>
              <a:rPr lang="en-US" sz="4200" b="1"/>
            </a:br>
            <a:r>
              <a:rPr lang="en-US" sz="4200" b="1"/>
              <a:t>Natural Sciences ACUE Fellows</a:t>
            </a:r>
            <a:r>
              <a:rPr lang="en-US" sz="3000" b="1" baseline="30000"/>
              <a:t>*</a:t>
            </a:r>
            <a:r>
              <a:rPr lang="en-US" sz="4200" b="1"/>
              <a:t> </a:t>
            </a:r>
            <a:endParaRPr sz="4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284475" y="4227675"/>
            <a:ext cx="56394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/>
              <a:t>2017-2018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Tom Acker, Mechanical Engineering 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Ana Araya-Anchetta, Biological Sciences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Sharon Cardenas, </a:t>
            </a:r>
            <a:r>
              <a:rPr lang="en-US" sz="1700"/>
              <a:t>Center for Science Teaching and Learning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Bruce Fox, Forestry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1600" y="317500"/>
            <a:ext cx="2662719" cy="78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480" y="6035039"/>
            <a:ext cx="2850499" cy="609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3134975" y="5734350"/>
            <a:ext cx="890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*earned a Certificate in Effective College Instruction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successfully completing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 Course in Effective Teaching Practices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endorsed by the American Council of Education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235250" y="2067825"/>
            <a:ext cx="5476200" cy="19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2018-2019</a:t>
            </a:r>
            <a:endParaRPr sz="200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Rebecca Best, School of Earth &amp; Sustainability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Rachel Mitchell, School of Earth &amp; Sustainability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Inès Montaño, Astronomy &amp; Planetary Sciences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/>
              <a:t>Ryan Porter, School of Earth &amp; Sustainability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5923722" y="4145838"/>
            <a:ext cx="5196888" cy="147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2017 -2018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Hill, Biological Sciences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John, Biological Sciences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Adonna Rometo, Biological Sciences</a:t>
            </a:r>
            <a:endParaRPr sz="18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923722" y="1938620"/>
            <a:ext cx="5980801" cy="209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2018-2019 con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t’d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Tyler Robinson, Astronomy &amp; Planetary Sciences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Cristina Thomas, Astronomy &amp; Planetary Sciences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Heidi Trathnigg, Biological Sciences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Bahattin Yildiz, Mathematics &amp; Statistics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6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Center for Science Teaching and Learning (CSTL)</a:t>
            </a:r>
            <a:br>
              <a:rPr lang="en-US" sz="3600" b="1" dirty="0"/>
            </a:br>
            <a:r>
              <a:rPr lang="en-US" sz="3600" b="1" dirty="0"/>
              <a:t>STEM education, outreach &amp; evaluation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9004"/>
            <a:ext cx="8414951" cy="5278997"/>
          </a:xfrm>
        </p:spPr>
        <p:txBody>
          <a:bodyPr/>
          <a:lstStyle/>
          <a:p>
            <a:pPr marL="5715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400" dirty="0"/>
              <a:t>How we work with CEFNS faculty and staff:</a:t>
            </a:r>
          </a:p>
          <a:p>
            <a:pPr marL="514350" indent="-457200">
              <a:spcBef>
                <a:spcPts val="0"/>
              </a:spcBef>
              <a:spcAft>
                <a:spcPts val="500"/>
              </a:spcAft>
            </a:pPr>
            <a:r>
              <a:rPr lang="en-US" sz="2400" dirty="0"/>
              <a:t>We develop &amp; implement Broader Impacts for research grants (Ex. Career grants)</a:t>
            </a:r>
          </a:p>
          <a:p>
            <a:pPr marL="514350" indent="-457200">
              <a:spcBef>
                <a:spcPts val="0"/>
              </a:spcBef>
              <a:spcAft>
                <a:spcPts val="500"/>
              </a:spcAft>
            </a:pPr>
            <a:r>
              <a:rPr lang="en-US" sz="2400" dirty="0"/>
              <a:t>We collaborate on K-20 STEM initiatives (REU, IUSE, IGE, S-STEM, ITEST, C-STEM)</a:t>
            </a:r>
          </a:p>
          <a:p>
            <a:pPr marL="514350" indent="-457200">
              <a:spcBef>
                <a:spcPts val="0"/>
              </a:spcBef>
              <a:spcAft>
                <a:spcPts val="500"/>
              </a:spcAft>
            </a:pPr>
            <a:r>
              <a:rPr lang="en-US" sz="2400" dirty="0"/>
              <a:t>We conduct program evaluations of grant &amp; related activities </a:t>
            </a:r>
          </a:p>
          <a:p>
            <a:pPr marL="514350" indent="-457200">
              <a:spcBef>
                <a:spcPts val="0"/>
              </a:spcBef>
              <a:spcAft>
                <a:spcPts val="500"/>
              </a:spcAft>
            </a:pPr>
            <a:endParaRPr lang="en-US" sz="900" dirty="0"/>
          </a:p>
          <a:p>
            <a:pPr marL="0" lvl="2" indent="0">
              <a:spcAft>
                <a:spcPts val="500"/>
              </a:spcAft>
              <a:buNone/>
            </a:pPr>
            <a:r>
              <a:rPr lang="en-US" sz="1800" dirty="0"/>
              <a:t>We are successful grant writers (NSF, NIH, NASA, foundations, &amp; others) and  have extensive partnerships to build-upon: </a:t>
            </a:r>
            <a:r>
              <a:rPr lang="en-US" sz="1800" dirty="0" err="1"/>
              <a:t>TGen</a:t>
            </a:r>
            <a:r>
              <a:rPr lang="en-US" sz="1800" dirty="0"/>
              <a:t>, USGS, Lowell Observatory, FUSD, Navajo Nation Department of Dine Education, &amp; other NAU units.</a:t>
            </a:r>
          </a:p>
          <a:p>
            <a:pPr marL="0" lvl="2" indent="0">
              <a:spcAft>
                <a:spcPts val="500"/>
              </a:spcAft>
              <a:buNone/>
            </a:pPr>
            <a:endParaRPr lang="en-US" sz="800" i="1" dirty="0"/>
          </a:p>
          <a:p>
            <a:pPr marL="4762" lvl="2" indent="0" defTabSz="574675">
              <a:spcAft>
                <a:spcPts val="500"/>
              </a:spcAft>
              <a:buNone/>
            </a:pPr>
            <a:r>
              <a:rPr lang="en-US" sz="1800" i="1" dirty="0"/>
              <a:t>Contact us: </a:t>
            </a:r>
            <a:r>
              <a:rPr lang="en-US" sz="1800" i="1" dirty="0">
                <a:hlinkClick r:id="rId2"/>
              </a:rPr>
              <a:t>Joelle.Clark@nau.edu</a:t>
            </a:r>
            <a:r>
              <a:rPr lang="en-US" sz="1800" i="1" dirty="0"/>
              <a:t> &amp; </a:t>
            </a:r>
            <a:r>
              <a:rPr lang="en-US" sz="1800" i="1" dirty="0">
                <a:hlinkClick r:id="rId3"/>
              </a:rPr>
              <a:t>Nena.Bloom@nau.edu</a:t>
            </a:r>
            <a:r>
              <a:rPr lang="en-US" sz="1800" i="1" dirty="0"/>
              <a:t> to discuss opportunities for collaboration. For more information: </a:t>
            </a:r>
            <a:r>
              <a:rPr lang="en-US" sz="1800" i="1" dirty="0">
                <a:hlinkClick r:id="rId4"/>
              </a:rPr>
              <a:t>https://nau.edu/cstl/</a:t>
            </a:r>
            <a:endParaRPr lang="en-US" sz="1800" i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58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DF7F-D6F2-FE4E-AFF6-859E7C93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207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Flagstaff Festival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5C21-20FE-BE40-A6F3-EBF9936D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4580277"/>
            <a:ext cx="8496300" cy="1974902"/>
          </a:xfrm>
        </p:spPr>
        <p:txBody>
          <a:bodyPr/>
          <a:lstStyle/>
          <a:p>
            <a:r>
              <a:rPr lang="en-US" sz="2400" dirty="0"/>
              <a:t>Get involved! </a:t>
            </a:r>
            <a:r>
              <a:rPr lang="en-US" sz="2400" dirty="0" err="1"/>
              <a:t>www.scifest.org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NAU Science and Engineering Day – Sept 21 (Shannon Shoots is coordinating)</a:t>
            </a:r>
          </a:p>
          <a:p>
            <a:pPr lvl="1"/>
            <a:r>
              <a:rPr lang="en-US" dirty="0"/>
              <a:t>K-12 speaker program - register </a:t>
            </a:r>
            <a:r>
              <a:rPr lang="en-US" dirty="0">
                <a:hlinkClick r:id="rId2"/>
              </a:rPr>
              <a:t>https://www.scifest.org/in-school-presentations/</a:t>
            </a:r>
            <a:r>
              <a:rPr lang="en-US" dirty="0"/>
              <a:t> </a:t>
            </a:r>
          </a:p>
        </p:txBody>
      </p:sp>
      <p:pic>
        <p:nvPicPr>
          <p:cNvPr id="1026" name="Picture 2" descr="Flagstaff Festival of Science">
            <a:extLst>
              <a:ext uri="{FF2B5EF4-FFF2-40B4-BE49-F238E27FC236}">
                <a16:creationId xmlns:a16="http://schemas.microsoft.com/office/drawing/2014/main" id="{EDBCA5FF-89B8-6643-A686-A9391563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22" y="731837"/>
            <a:ext cx="83469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7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A0208-2630-46B4-A54C-C80EE0D0B7C5}"/>
              </a:ext>
            </a:extLst>
          </p:cNvPr>
          <p:cNvSpPr txBox="1"/>
          <p:nvPr/>
        </p:nvSpPr>
        <p:spPr>
          <a:xfrm>
            <a:off x="4210050" y="3013501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2064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B9634-30AC-4610-A655-EB93A79D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12" y="3727369"/>
            <a:ext cx="4342242" cy="289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2117492" y="37233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Dean’s Office: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291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308182"/>
            <a:ext cx="2203485" cy="871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D14C67-337B-41D7-8B18-BEE711F90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5" y="1918693"/>
            <a:ext cx="4595668" cy="4039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72DEE0-425E-48B0-A835-F57B4020C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54" y="1272479"/>
            <a:ext cx="5505450" cy="3162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B0240D-351E-46AB-B592-8DB7C65E2D58}"/>
              </a:ext>
            </a:extLst>
          </p:cNvPr>
          <p:cNvSpPr txBox="1"/>
          <p:nvPr/>
        </p:nvSpPr>
        <p:spPr>
          <a:xfrm>
            <a:off x="669617" y="2057625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Bury Hall</a:t>
            </a:r>
          </a:p>
        </p:txBody>
      </p:sp>
    </p:spTree>
    <p:extLst>
      <p:ext uri="{BB962C8B-B14F-4D97-AF65-F5344CB8AC3E}">
        <p14:creationId xmlns:p14="http://schemas.microsoft.com/office/powerpoint/2010/main" val="21322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162213" y="1475741"/>
            <a:ext cx="11334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Department Chairs…</a:t>
            </a:r>
          </a:p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new Department: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EC5F6-80DB-411B-83BE-E9001DDC3D1B}"/>
              </a:ext>
            </a:extLst>
          </p:cNvPr>
          <p:cNvSpPr txBox="1"/>
          <p:nvPr/>
        </p:nvSpPr>
        <p:spPr>
          <a:xfrm>
            <a:off x="1057563" y="2912681"/>
            <a:ext cx="10076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Department of Biological Sciences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</a:rPr>
              <a:t>	</a:t>
            </a:r>
            <a:r>
              <a:rPr lang="en-US" sz="3600" b="1" i="1" dirty="0">
                <a:solidFill>
                  <a:srgbClr val="002060"/>
                </a:solidFill>
              </a:rPr>
              <a:t>Professor Alice Gibb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002060"/>
                </a:solidFill>
              </a:rPr>
              <a:t>2.    Department of Chemistry and Biochemistry 	</a:t>
            </a:r>
            <a:r>
              <a:rPr lang="en-US" sz="3600" b="1" i="1" dirty="0">
                <a:solidFill>
                  <a:srgbClr val="002060"/>
                </a:solidFill>
              </a:rPr>
              <a:t>Professor Brandon Cruickshank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002060"/>
                </a:solidFill>
              </a:rPr>
              <a:t>3.    Dept. of Astronomy &amp; Planetary Sciences (APS)</a:t>
            </a:r>
          </a:p>
        </p:txBody>
      </p:sp>
    </p:spTree>
    <p:extLst>
      <p:ext uri="{BB962C8B-B14F-4D97-AF65-F5344CB8AC3E}">
        <p14:creationId xmlns:p14="http://schemas.microsoft.com/office/powerpoint/2010/main" val="21715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77DD1-2A32-4872-BB9B-A95AB94D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22363"/>
            <a:ext cx="11899900" cy="47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5FF3-6CF4-4D51-921A-DE14C8004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EACD3-6568-40CD-8DB8-159E68F26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FFECC-FBF7-4D49-8FDE-D77545E52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355624" y="1639504"/>
            <a:ext cx="4749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Research Center with CEFNS affiliations: Center for Materials Interfaces in Research and Applications</a:t>
            </a:r>
          </a:p>
          <a:p>
            <a:pPr algn="ctr"/>
            <a:endParaRPr lang="en-US" sz="3600" dirty="0">
              <a:solidFill>
                <a:srgbClr val="1C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¡MIRA!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229566-BC9C-4C23-908E-FD573AF5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9" y="405472"/>
            <a:ext cx="5874190" cy="62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7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7E4514-0920-4BC6-9BAE-E7E435BE6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1524001" y="55488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CEFNS Faculty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367F0-6D1B-4ACD-988B-ED1562B818D6}"/>
              </a:ext>
            </a:extLst>
          </p:cNvPr>
          <p:cNvSpPr txBox="1"/>
          <p:nvPr/>
        </p:nvSpPr>
        <p:spPr>
          <a:xfrm>
            <a:off x="1312708" y="1510494"/>
            <a:ext cx="4160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 Burr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Emery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Beresic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-Perrins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Bokulich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Jeenah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Clattenburg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Aysun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Patterson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Singer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Trathnigg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AA21C-B1D6-4546-B1A3-FE31677875BE}"/>
              </a:ext>
            </a:extLst>
          </p:cNvPr>
          <p:cNvSpPr/>
          <p:nvPr/>
        </p:nvSpPr>
        <p:spPr>
          <a:xfrm>
            <a:off x="5715000" y="151049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Adikari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Appuhamillage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Carmen Carrillo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Sandler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Zurek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and Statistics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Armour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Diefenderfer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Leighton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Malcom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Nketsiah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9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7E4514-0920-4BC6-9BAE-E7E435BE6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2082801" y="54525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CEFNS Faculty (cont’d)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367F0-6D1B-4ACD-988B-ED1562B818D6}"/>
              </a:ext>
            </a:extLst>
          </p:cNvPr>
          <p:cNvSpPr txBox="1"/>
          <p:nvPr/>
        </p:nvSpPr>
        <p:spPr>
          <a:xfrm>
            <a:off x="1604810" y="1954360"/>
            <a:ext cx="4897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and Statistics (cont’d)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Zachary Parker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Saikanth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Ratnavale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Fegyveresi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Regalla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Rowe</a:t>
            </a:r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AA21C-B1D6-4546-B1A3-FE31677875BE}"/>
              </a:ext>
            </a:extLst>
          </p:cNvPr>
          <p:cNvSpPr/>
          <p:nvPr/>
        </p:nvSpPr>
        <p:spPr>
          <a:xfrm>
            <a:off x="6616702" y="313609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 Antoninka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Catrin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Edgeley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Alark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Saxena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Alicia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Azpeleta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Tarancon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9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7E4514-0920-4BC6-9BAE-E7E435BE68B7}"/>
              </a:ext>
            </a:extLst>
          </p:cNvPr>
          <p:cNvSpPr/>
          <p:nvPr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2219092" y="18705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CEFNS Staff </a:t>
            </a:r>
          </a:p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(since last fall)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367F0-6D1B-4ACD-988B-ED1562B818D6}"/>
              </a:ext>
            </a:extLst>
          </p:cNvPr>
          <p:cNvSpPr txBox="1"/>
          <p:nvPr/>
        </p:nvSpPr>
        <p:spPr>
          <a:xfrm>
            <a:off x="1312708" y="1510494"/>
            <a:ext cx="4160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Cheryl Mossman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Engle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Kathryn Powell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Barton</a:t>
            </a:r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Colleen Cassidy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Darryl Colebank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AA21C-B1D6-4546-B1A3-FE31677875BE}"/>
              </a:ext>
            </a:extLst>
          </p:cNvPr>
          <p:cNvSpPr/>
          <p:nvPr/>
        </p:nvSpPr>
        <p:spPr>
          <a:xfrm>
            <a:off x="5715000" y="151049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(cont’d)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Teresa Henry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John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Wint</a:t>
            </a:r>
          </a:p>
          <a:p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 Carvalho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Jogendra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Pawar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Mayer</a:t>
            </a:r>
          </a:p>
        </p:txBody>
      </p:sp>
    </p:spTree>
    <p:extLst>
      <p:ext uri="{BB962C8B-B14F-4D97-AF65-F5344CB8AC3E}">
        <p14:creationId xmlns:p14="http://schemas.microsoft.com/office/powerpoint/2010/main" val="408237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7E4514-0920-4BC6-9BAE-E7E435BE6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47B2-F2B4-4F8C-8247-1E02FF4EC883}"/>
              </a:ext>
            </a:extLst>
          </p:cNvPr>
          <p:cNvSpPr txBox="1"/>
          <p:nvPr/>
        </p:nvSpPr>
        <p:spPr>
          <a:xfrm>
            <a:off x="1524001" y="55488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CEFNS Staff (cont’d)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CE6CB1-E09D-48CC-AECB-52C362C3489F}"/>
              </a:ext>
            </a:extLst>
          </p:cNvPr>
          <p:cNvSpPr/>
          <p:nvPr/>
        </p:nvSpPr>
        <p:spPr>
          <a:xfrm>
            <a:off x="0" y="418172"/>
            <a:ext cx="4438185" cy="981307"/>
          </a:xfrm>
          <a:custGeom>
            <a:avLst/>
            <a:gdLst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4438185 w 4438185"/>
              <a:gd name="connsiteY2" fmla="*/ 981307 h 981307"/>
              <a:gd name="connsiteX3" fmla="*/ 0 w 4438185"/>
              <a:gd name="connsiteY3" fmla="*/ 981307 h 981307"/>
              <a:gd name="connsiteX4" fmla="*/ 0 w 4438185"/>
              <a:gd name="connsiteY4" fmla="*/ 0 h 981307"/>
              <a:gd name="connsiteX0" fmla="*/ 0 w 4438185"/>
              <a:gd name="connsiteY0" fmla="*/ 0 h 981307"/>
              <a:gd name="connsiteX1" fmla="*/ 4438185 w 4438185"/>
              <a:gd name="connsiteY1" fmla="*/ 0 h 981307"/>
              <a:gd name="connsiteX2" fmla="*/ 3962985 w 4438185"/>
              <a:gd name="connsiteY2" fmla="*/ 974107 h 981307"/>
              <a:gd name="connsiteX3" fmla="*/ 0 w 4438185"/>
              <a:gd name="connsiteY3" fmla="*/ 981307 h 981307"/>
              <a:gd name="connsiteX4" fmla="*/ 0 w 4438185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8185" h="981307">
                <a:moveTo>
                  <a:pt x="0" y="0"/>
                </a:moveTo>
                <a:lnTo>
                  <a:pt x="4438185" y="0"/>
                </a:lnTo>
                <a:lnTo>
                  <a:pt x="3962985" y="974107"/>
                </a:lnTo>
                <a:lnTo>
                  <a:pt x="0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A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BD5E7-E001-41B5-A5C1-12C15B12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" y="473282"/>
            <a:ext cx="2203485" cy="871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367F0-6D1B-4ACD-988B-ED1562B818D6}"/>
              </a:ext>
            </a:extLst>
          </p:cNvPr>
          <p:cNvSpPr txBox="1"/>
          <p:nvPr/>
        </p:nvSpPr>
        <p:spPr>
          <a:xfrm>
            <a:off x="1173008" y="1874728"/>
            <a:ext cx="4160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Donager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Martin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Rappold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Sample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AA21C-B1D6-4546-B1A3-FE31677875BE}"/>
              </a:ext>
            </a:extLst>
          </p:cNvPr>
          <p:cNvSpPr/>
          <p:nvPr/>
        </p:nvSpPr>
        <p:spPr>
          <a:xfrm>
            <a:off x="5715000" y="151049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MPCER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Havrilla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Lauder</a:t>
            </a:r>
          </a:p>
          <a:p>
            <a:endParaRPr lang="en-US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 Bright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Piyali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Chanda</a:t>
            </a:r>
          </a:p>
          <a:p>
            <a:endParaRPr lang="en-US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Sloan</a:t>
            </a:r>
          </a:p>
        </p:txBody>
      </p:sp>
    </p:spTree>
    <p:extLst>
      <p:ext uri="{BB962C8B-B14F-4D97-AF65-F5344CB8AC3E}">
        <p14:creationId xmlns:p14="http://schemas.microsoft.com/office/powerpoint/2010/main" val="345675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554</Words>
  <Application>Microsoft Office PowerPoint</Application>
  <PresentationFormat>Widescreen</PresentationFormat>
  <Paragraphs>153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of Environment, Forestry &amp;  Natural Sciences ACUE Fellows*   </vt:lpstr>
      <vt:lpstr>Center for Science Teaching and Learning (CSTL) STEM education, outreach &amp; evaluation </vt:lpstr>
      <vt:lpstr>Flagstaff Festival of Science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A Wilder</dc:creator>
  <cp:lastModifiedBy>Jason A Wilder</cp:lastModifiedBy>
  <cp:revision>36</cp:revision>
  <dcterms:created xsi:type="dcterms:W3CDTF">2019-08-15T15:40:44Z</dcterms:created>
  <dcterms:modified xsi:type="dcterms:W3CDTF">2019-08-21T23:58:46Z</dcterms:modified>
</cp:coreProperties>
</file>