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7" r:id="rId3"/>
    <p:sldId id="258" r:id="rId4"/>
    <p:sldId id="259" r:id="rId5"/>
    <p:sldId id="335" r:id="rId6"/>
    <p:sldId id="330" r:id="rId7"/>
    <p:sldId id="267" r:id="rId8"/>
    <p:sldId id="269" r:id="rId9"/>
    <p:sldId id="344" r:id="rId10"/>
    <p:sldId id="345" r:id="rId11"/>
    <p:sldId id="263" r:id="rId12"/>
    <p:sldId id="270" r:id="rId13"/>
    <p:sldId id="275" r:id="rId14"/>
    <p:sldId id="277" r:id="rId15"/>
    <p:sldId id="276" r:id="rId16"/>
    <p:sldId id="278" r:id="rId17"/>
    <p:sldId id="268" r:id="rId18"/>
    <p:sldId id="337" r:id="rId19"/>
    <p:sldId id="266" r:id="rId20"/>
    <p:sldId id="271" r:id="rId21"/>
    <p:sldId id="265" r:id="rId22"/>
    <p:sldId id="273" r:id="rId23"/>
    <p:sldId id="272" r:id="rId24"/>
    <p:sldId id="279" r:id="rId25"/>
    <p:sldId id="260" r:id="rId26"/>
    <p:sldId id="262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03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5148130" y="-5144189"/>
            <a:ext cx="1899684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4081" y="6085317"/>
            <a:ext cx="2147776" cy="304800"/>
          </a:xfr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4661592"/>
            <a:ext cx="9652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2509285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5400000">
            <a:off x="5945572" y="611570"/>
            <a:ext cx="304800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37" y="378615"/>
            <a:ext cx="2051227" cy="10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5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7287"/>
            <a:ext cx="11074400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8555"/>
            <a:ext cx="11074400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3/28/2024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9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358557"/>
            <a:ext cx="5442095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557"/>
            <a:ext cx="5486400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3/28/2024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9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57" y="1351145"/>
            <a:ext cx="5500347" cy="5008472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2" y="1351145"/>
            <a:ext cx="5485716" cy="2439029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2" y="3868933"/>
            <a:ext cx="5485716" cy="2490685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9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3/28/2024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860" y="1301923"/>
            <a:ext cx="5434711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2" y="1301923"/>
            <a:ext cx="5485716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3860" y="3937846"/>
            <a:ext cx="5434711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2" y="3937846"/>
            <a:ext cx="5485716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97FF7-46FB-44AA-B046-22E4EBA1ED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51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603861" y="1348711"/>
            <a:ext cx="11079457" cy="50109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/>
              <a:t>Table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3/28/2024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0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662" y="4800601"/>
            <a:ext cx="8913452" cy="566739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4663" y="612775"/>
            <a:ext cx="8913452" cy="41148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4662" y="5367339"/>
            <a:ext cx="891345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3/28/2024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7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7FF7-46FB-44AA-B046-22E4EBA1ED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04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3591122" y="-1742878"/>
            <a:ext cx="50137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4081" y="6085317"/>
            <a:ext cx="2147776" cy="304800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4509981"/>
            <a:ext cx="9652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2357674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5945572" y="611570"/>
            <a:ext cx="304800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5166360" y="-5171623"/>
            <a:ext cx="184378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1" y="376092"/>
            <a:ext cx="2050456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43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5945572" y="611570"/>
            <a:ext cx="304800" cy="12188061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5166360" y="-5171623"/>
            <a:ext cx="184378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4081" y="6085317"/>
            <a:ext cx="2147776" cy="304800"/>
          </a:xfr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4661592"/>
            <a:ext cx="9652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2509285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1" y="376092"/>
            <a:ext cx="2050456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30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659971"/>
            <a:ext cx="9652000" cy="2819400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3707969"/>
            <a:ext cx="9652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5166361" y="-157924"/>
            <a:ext cx="184378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8800" y="6400800"/>
            <a:ext cx="2540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1" y="5383669"/>
            <a:ext cx="2050456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0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5208755" y="-125245"/>
            <a:ext cx="1778432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659972"/>
            <a:ext cx="9652000" cy="2582077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3362155"/>
            <a:ext cx="9652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8800" y="6400800"/>
            <a:ext cx="2540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5400000">
            <a:off x="6040632" y="-1067787"/>
            <a:ext cx="114680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5846908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58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5166361" y="-157924"/>
            <a:ext cx="184378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8800" y="6400800"/>
            <a:ext cx="2540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659972"/>
            <a:ext cx="9652000" cy="2582077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3362155"/>
            <a:ext cx="9652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 rot="5400000">
            <a:off x="6040632" y="-1067787"/>
            <a:ext cx="114680" cy="12188061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1" y="5383669"/>
            <a:ext cx="2050456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42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5553940" y="219941"/>
            <a:ext cx="108806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3" y="6190083"/>
            <a:ext cx="6740556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91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2668971" y="-2665030"/>
            <a:ext cx="68580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6190082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57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" y="2"/>
            <a:ext cx="12192000" cy="57699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 rot="5400000">
            <a:off x="5553940" y="219941"/>
            <a:ext cx="1088067" cy="12188061"/>
          </a:xfrm>
          <a:prstGeom prst="rect">
            <a:avLst/>
          </a:prstGeom>
          <a:solidFill>
            <a:srgbClr val="F1AB1F"/>
          </a:solidFill>
          <a:ln w="9525">
            <a:solidFill>
              <a:srgbClr val="F1AB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3" y="6190083"/>
            <a:ext cx="6740556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78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5427" y="147287"/>
            <a:ext cx="11086935" cy="990600"/>
          </a:xfrm>
        </p:spPr>
        <p:txBody>
          <a:bodyPr anchor="ctr"/>
          <a:lstStyle>
            <a:lvl1pPr>
              <a:defRPr sz="2800" cap="small" baseline="0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4" y="1358555"/>
            <a:ext cx="11086936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22016" y="6553200"/>
            <a:ext cx="2660344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5425" y="6553200"/>
            <a:ext cx="6570492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3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7287"/>
            <a:ext cx="11074400" cy="990600"/>
          </a:xfrm>
        </p:spPr>
        <p:txBody>
          <a:bodyPr anchor="ctr"/>
          <a:lstStyle>
            <a:lvl1pPr>
              <a:defRPr sz="2800" cap="small" baseline="0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8555"/>
            <a:ext cx="11074400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 Hebrew Scholar" charset="-79"/>
                <a:ea typeface="Arial Hebrew Scholar" charset="-79"/>
                <a:cs typeface="Arial Hebrew Scholar" charset="-79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530E-D695-45C9-AFB6-E411BBE0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47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358557"/>
            <a:ext cx="5442095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557"/>
            <a:ext cx="5486400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9D31-C077-4F1D-9A24-5EC35A00F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78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57" y="1351145"/>
            <a:ext cx="5500347" cy="5008472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2" y="1351145"/>
            <a:ext cx="5485716" cy="2439029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2" y="3868933"/>
            <a:ext cx="5485716" cy="2490685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9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2BB6-1A9C-452C-B494-FBD8DDFC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69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860" y="1301923"/>
            <a:ext cx="5434711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2" y="1301923"/>
            <a:ext cx="5485716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3860" y="3937846"/>
            <a:ext cx="5434711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2" y="3937846"/>
            <a:ext cx="5485716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62A-80FB-44D8-8A0D-CECAD572A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592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603861" y="1348711"/>
            <a:ext cx="11079457" cy="50109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/>
              <a:t>Table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80C0-0ACE-425D-849B-9C4339D94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4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4081" y="5745753"/>
            <a:ext cx="2147776" cy="304800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4461865"/>
            <a:ext cx="9652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2309558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37" y="378615"/>
            <a:ext cx="2051227" cy="10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93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662" y="4800601"/>
            <a:ext cx="8913452" cy="566739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4663" y="612775"/>
            <a:ext cx="8913452" cy="41148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4662" y="5367339"/>
            <a:ext cx="891345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16E3-BCC5-4306-8204-3518F102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2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 rot="5400000">
            <a:off x="5553938" y="219938"/>
            <a:ext cx="1088068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6190082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5553940" y="219941"/>
            <a:ext cx="108806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3" y="6190083"/>
            <a:ext cx="6740556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7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 rot="5400000">
            <a:off x="2668971" y="-2665030"/>
            <a:ext cx="68580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6190082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4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 rot="5400000">
            <a:off x="2668971" y="-2665030"/>
            <a:ext cx="6858000" cy="12188059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3" y="6190083"/>
            <a:ext cx="6740556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 rot="5400000">
            <a:off x="5553938" y="219938"/>
            <a:ext cx="1088068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" y="2"/>
            <a:ext cx="12192000" cy="57699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6190082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9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5427" y="147287"/>
            <a:ext cx="11086935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4" y="1358555"/>
            <a:ext cx="11086936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22016" y="6553200"/>
            <a:ext cx="2660344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5425" y="6553200"/>
            <a:ext cx="6570492" cy="304800"/>
          </a:xfrm>
          <a:ln/>
        </p:spPr>
        <p:txBody>
          <a:bodyPr/>
          <a:lstStyle>
            <a:lvl1pPr>
              <a:defRPr>
                <a:solidFill>
                  <a:srgbClr val="1B203D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/>
        </p:nvSpPr>
        <p:spPr bwMode="auto">
          <a:xfrm rot="5400000">
            <a:off x="5827329" y="497271"/>
            <a:ext cx="533400" cy="12188059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 rot="5400000">
            <a:off x="5529030" y="-5525089"/>
            <a:ext cx="1137884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47284"/>
            <a:ext cx="1107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68403"/>
            <a:ext cx="11074400" cy="49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97629" y="6553200"/>
            <a:ext cx="38847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 b="1" i="0" u="none" kern="1500" cap="all" spc="15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3F97FF7-46FB-44AA-B046-22E4EBA1ED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173" y="65532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 b="1" i="0" u="none" kern="1500" cap="all" spc="15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3929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 b="1" i="0" u="none" cap="all">
                <a:solidFill>
                  <a:srgbClr val="1B203D"/>
                </a:solidFill>
                <a:latin typeface="Rial"/>
                <a:cs typeface="Rial"/>
              </a:defRPr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cxnSp>
        <p:nvCxnSpPr>
          <p:cNvPr id="4106" name="Straight Connector 11"/>
          <p:cNvCxnSpPr>
            <a:cxnSpLocks noChangeShapeType="1"/>
          </p:cNvCxnSpPr>
          <p:nvPr/>
        </p:nvCxnSpPr>
        <p:spPr bwMode="auto">
          <a:xfrm>
            <a:off x="1432079" y="1137884"/>
            <a:ext cx="10353524" cy="159104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11440850" y="723637"/>
            <a:ext cx="77788" cy="211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67852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cap="all">
          <a:solidFill>
            <a:schemeClr val="bg1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3264"/>
        </a:buClr>
        <a:buChar char="•"/>
        <a:defRPr sz="2100">
          <a:solidFill>
            <a:srgbClr val="1B203D"/>
          </a:solidFill>
          <a:latin typeface="Arial"/>
          <a:ea typeface="+mn-ea"/>
          <a:cs typeface="Arial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1800" b="1">
          <a:solidFill>
            <a:srgbClr val="1B203D"/>
          </a:solidFill>
          <a:latin typeface="Arial"/>
          <a:cs typeface="Arial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1800" i="0">
          <a:solidFill>
            <a:srgbClr val="1B203D"/>
          </a:solidFill>
          <a:latin typeface="Arial"/>
          <a:cs typeface="Arial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B203D"/>
          </a:solidFill>
          <a:latin typeface="Arial"/>
          <a:cs typeface="Arial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1B203D"/>
          </a:solidFill>
          <a:latin typeface="Arial"/>
          <a:cs typeface="Arial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/>
        </p:nvSpPr>
        <p:spPr bwMode="auto">
          <a:xfrm rot="5400000">
            <a:off x="5827329" y="497271"/>
            <a:ext cx="5334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 rot="5400000">
            <a:off x="5529030" y="-5525089"/>
            <a:ext cx="1137884" cy="12188059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47284"/>
            <a:ext cx="1107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68403"/>
            <a:ext cx="11074400" cy="49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97629" y="6553200"/>
            <a:ext cx="38847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 b="1" i="0" u="none" kern="1500" cap="all" spc="1500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173" y="65532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 b="1" i="0" u="none" kern="1500" cap="all" spc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3929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 b="1" i="0" u="none" cap="all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fld id="{1BD493C5-18C0-4657-ABB8-57661F65A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106" name="Straight Connector 11"/>
          <p:cNvCxnSpPr>
            <a:cxnSpLocks noChangeShapeType="1"/>
          </p:cNvCxnSpPr>
          <p:nvPr/>
        </p:nvCxnSpPr>
        <p:spPr bwMode="auto">
          <a:xfrm>
            <a:off x="1432079" y="1137884"/>
            <a:ext cx="10353524" cy="159104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11440850" y="723637"/>
            <a:ext cx="77788" cy="211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52596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cap="all">
          <a:solidFill>
            <a:srgbClr val="1B203D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3264"/>
        </a:buClr>
        <a:buChar char="•"/>
        <a:defRPr sz="2100">
          <a:solidFill>
            <a:srgbClr val="1B203D"/>
          </a:solidFill>
          <a:latin typeface="Arial"/>
          <a:ea typeface="+mn-ea"/>
          <a:cs typeface="Arial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1800" b="1">
          <a:solidFill>
            <a:srgbClr val="1B203D"/>
          </a:solidFill>
          <a:latin typeface="Arial"/>
          <a:cs typeface="Arial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1800" i="0">
          <a:solidFill>
            <a:srgbClr val="1B203D"/>
          </a:solidFill>
          <a:latin typeface="Arial"/>
          <a:cs typeface="Arial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B203D"/>
          </a:solidFill>
          <a:latin typeface="Arial"/>
          <a:cs typeface="Arial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1B203D"/>
          </a:solidFill>
          <a:latin typeface="Arial"/>
          <a:cs typeface="Arial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.nau.edu/PosterLogos/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au.edu/undergraduate-research/presentation-information/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type="subTitle" idx="1"/>
          </p:nvPr>
        </p:nvSpPr>
        <p:spPr>
          <a:xfrm>
            <a:off x="1194145" y="3305044"/>
            <a:ext cx="9652000" cy="108604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2060"/>
                </a:solidFill>
              </a:rPr>
              <a:t>Poster Design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4847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Authors, Affiliations, Etc.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82806" y="1921968"/>
            <a:ext cx="9462116" cy="5001061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Beneath the title, list: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Name(s) of the student author(s)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Faculty sponsor(s)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Department/school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Include the NAU logo </a:t>
            </a:r>
            <a:endParaRPr lang="en-US" sz="2400" dirty="0"/>
          </a:p>
          <a:p>
            <a:pPr lvl="1"/>
            <a:r>
              <a:rPr lang="en-US" dirty="0">
                <a:hlinkClick r:id="rId2"/>
              </a:rPr>
              <a:t>https://nau.edu/university-marketing/marketing-resources/official-logos/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299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6939"/>
            <a:ext cx="6078071" cy="5001061"/>
          </a:xfrm>
        </p:spPr>
        <p:txBody>
          <a:bodyPr/>
          <a:lstStyle/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Abstract (summary of presentation)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Introduction 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Methods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Results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Conclusion/Discussion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References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Acknowledgements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67" y="1358555"/>
            <a:ext cx="5989347" cy="45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15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962" y="1772995"/>
            <a:ext cx="6166170" cy="5001061"/>
          </a:xfrm>
        </p:spPr>
        <p:txBody>
          <a:bodyPr/>
          <a:lstStyle/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Clearly state the problem or concept being investigated or demonstrated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Include the significance of the study – why should we care about this topic?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Include related current investigations and foundation for your work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Usually contains citations and references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May have purpose and hypothesis embedded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Get viewers interested!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531" y="1272357"/>
            <a:ext cx="2365647" cy="5001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36" y="3293253"/>
            <a:ext cx="2614611" cy="26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8555"/>
            <a:ext cx="7179246" cy="50010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Describe procedures in detail to allow observer to understand how, when, and where data was obtained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Include text with subheadings to group content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Include (if relevant):</a:t>
            </a:r>
          </a:p>
          <a:p>
            <a:pPr lvl="1"/>
            <a:r>
              <a:rPr lang="en-US" dirty="0"/>
              <a:t>Subjects</a:t>
            </a:r>
          </a:p>
          <a:p>
            <a:pPr lvl="1"/>
            <a:r>
              <a:rPr lang="en-US" dirty="0"/>
              <a:t>Experimental design</a:t>
            </a:r>
          </a:p>
          <a:p>
            <a:pPr lvl="1"/>
            <a:r>
              <a:rPr lang="en-US" dirty="0"/>
              <a:t>Equipment used</a:t>
            </a:r>
          </a:p>
          <a:p>
            <a:pPr lvl="1"/>
            <a:r>
              <a:rPr lang="en-US" dirty="0"/>
              <a:t>Statistical methods</a:t>
            </a:r>
          </a:p>
          <a:p>
            <a:pPr lvl="1"/>
            <a:r>
              <a:rPr lang="en-US" dirty="0"/>
              <a:t>Why you chose the method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May include a flow chart to help flow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May include citations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Describe challenges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737" y="4275683"/>
            <a:ext cx="4497629" cy="1985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239"/>
          <a:stretch/>
        </p:blipFill>
        <p:spPr>
          <a:xfrm>
            <a:off x="8286360" y="1539222"/>
            <a:ext cx="3397640" cy="251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Summarize data and reports findings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Make image-based when possible – maximize use of figures</a:t>
            </a:r>
          </a:p>
          <a:p>
            <a:pPr lvl="1"/>
            <a:r>
              <a:rPr lang="en-US" sz="2200" dirty="0"/>
              <a:t>Keep simple, easy to see, text large enough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Don’t present raw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Minimize use of tables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Often the largest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365" y="2245439"/>
            <a:ext cx="4270193" cy="3960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46" y="3956685"/>
            <a:ext cx="4364925" cy="26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Conclusion/Discussion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648" y="1983865"/>
            <a:ext cx="11074400" cy="5001061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Interpret </a:t>
            </a:r>
            <a:r>
              <a:rPr lang="en-US" sz="2400" dirty="0">
                <a:solidFill>
                  <a:srgbClr val="002060"/>
                </a:solidFill>
              </a:rPr>
              <a:t>the meaning or implications of your results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Mention alternative explanation for results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Tie back to a real-world problem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Communicate why this is important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Bulleted points </a:t>
            </a:r>
            <a:r>
              <a:rPr lang="en-US" sz="2200" dirty="0">
                <a:solidFill>
                  <a:srgbClr val="002060"/>
                </a:solidFill>
              </a:rPr>
              <a:t>work well </a:t>
            </a: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077" y="1316599"/>
            <a:ext cx="2916275" cy="47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Content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64942" y="1532506"/>
            <a:ext cx="9462116" cy="5001061"/>
          </a:xfrm>
        </p:spPr>
        <p:txBody>
          <a:bodyPr/>
          <a:lstStyle/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Put your research in context 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Should be readable by a non-technical, educated audience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Edit your poster carefully for typographic or grammatical errors and image quality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Generally more graphics &amp; less text is preferred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No more than 800 words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Avoid technical jargon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Acknowledge all sources of funding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9182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Alternative Examples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064" y="233953"/>
            <a:ext cx="7601851" cy="572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23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Appearance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973" y="1650993"/>
            <a:ext cx="5586254" cy="5001061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Make poster visually appealing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Balance text and images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Make an obvious flow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Should be “stand alone” display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Use pictures and graphs to convey your results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Use white space or color frames to organize sections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27" y="1790225"/>
            <a:ext cx="5233773" cy="3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Appearance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779" y="1797708"/>
            <a:ext cx="7232822" cy="4073137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Don’t cram in too much information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Unobtrusive or neutral background; avoid using dark, solid color backgrounds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Use high resolution images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Create the poster the size you need in PowerPoint or PDF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002060"/>
                </a:solidFill>
              </a:rPr>
              <a:t>	(In PowerPoint, select  Design –&gt; Slide Size)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F8878B-5D02-4A73-AE5C-64C559E82860}"/>
              </a:ext>
            </a:extLst>
          </p:cNvPr>
          <p:cNvSpPr/>
          <p:nvPr/>
        </p:nvSpPr>
        <p:spPr bwMode="auto">
          <a:xfrm>
            <a:off x="7506912" y="2528342"/>
            <a:ext cx="3890102" cy="20705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BE7BF-2BCF-4366-948E-2C809C550097}"/>
              </a:ext>
            </a:extLst>
          </p:cNvPr>
          <p:cNvSpPr/>
          <p:nvPr/>
        </p:nvSpPr>
        <p:spPr>
          <a:xfrm>
            <a:off x="7729331" y="2745375"/>
            <a:ext cx="3445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i="1" dirty="0">
                <a:solidFill>
                  <a:srgbClr val="FFFFFF"/>
                </a:solidFill>
              </a:rPr>
              <a:t>Cramming too much information into too small of a space is the most common mistake in academic poster design</a:t>
            </a:r>
          </a:p>
        </p:txBody>
      </p:sp>
    </p:spTree>
    <p:extLst>
      <p:ext uri="{BB962C8B-B14F-4D97-AF65-F5344CB8AC3E}">
        <p14:creationId xmlns:p14="http://schemas.microsoft.com/office/powerpoint/2010/main" val="13524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6122" y="2079361"/>
            <a:ext cx="10199756" cy="50010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</a:rPr>
              <a:t>“The more visually striking your presentation is, the more people will remember it.  And more importantly, they will remember you.”</a:t>
            </a: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- Paul Arden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56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Appearance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6838" y="1606959"/>
            <a:ext cx="9558385" cy="5001061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Use traditional fonts (Arial, Times New Roman, Garamond)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Don’t use more than two or three fonts 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Use italics or bold for emphasis, not for all your text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Avoid ALL CAPS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850507"/>
              </p:ext>
            </p:extLst>
          </p:nvPr>
        </p:nvGraphicFramePr>
        <p:xfrm>
          <a:off x="4420697" y="3440511"/>
          <a:ext cx="7150740" cy="2563371"/>
        </p:xfrm>
        <a:graphic>
          <a:graphicData uri="http://schemas.openxmlformats.org/drawingml/2006/table">
            <a:tbl>
              <a:tblPr firstRow="1" firstCol="1" bandRow="1"/>
              <a:tblGrid>
                <a:gridCol w="1582007">
                  <a:extLst>
                    <a:ext uri="{9D8B030D-6E8A-4147-A177-3AD203B41FA5}">
                      <a16:colId xmlns:a16="http://schemas.microsoft.com/office/drawing/2014/main" val="1537440858"/>
                    </a:ext>
                  </a:extLst>
                </a:gridCol>
                <a:gridCol w="990651">
                  <a:extLst>
                    <a:ext uri="{9D8B030D-6E8A-4147-A177-3AD203B41FA5}">
                      <a16:colId xmlns:a16="http://schemas.microsoft.com/office/drawing/2014/main" val="20451775"/>
                    </a:ext>
                  </a:extLst>
                </a:gridCol>
                <a:gridCol w="4578082">
                  <a:extLst>
                    <a:ext uri="{9D8B030D-6E8A-4147-A177-3AD203B41FA5}">
                      <a16:colId xmlns:a16="http://schemas.microsoft.com/office/drawing/2014/main" val="1186264717"/>
                    </a:ext>
                  </a:extLst>
                </a:gridCol>
              </a:tblGrid>
              <a:tr h="504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Font Size (points)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153741"/>
                  </a:ext>
                </a:extLst>
              </a:tr>
              <a:tr h="2521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Should be visible from across a room!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356282"/>
                  </a:ext>
                </a:extLst>
              </a:tr>
              <a:tr h="2521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Headings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Should be easily readable from 5 feet away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354235"/>
                  </a:ext>
                </a:extLst>
              </a:tr>
              <a:tr h="247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Subheadings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text is smaller than headings, but more noticeable than main text size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609811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Body Text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is a comfortable text size for someone who comes closer to read more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370647"/>
                  </a:ext>
                </a:extLst>
              </a:tr>
              <a:tr h="2521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These can be a bit smaller than main text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26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497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559" y="1694055"/>
            <a:ext cx="8081508" cy="5001061"/>
          </a:xfrm>
        </p:spPr>
        <p:txBody>
          <a:bodyPr/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b="0" dirty="0">
                <a:solidFill>
                  <a:srgbClr val="002060"/>
                </a:solidFill>
              </a:rPr>
              <a:t>A person will scan your poster in less than 10 seconds to decide if they want to learn more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We tend to focus on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differences</a:t>
            </a:r>
            <a:r>
              <a:rPr lang="en-US" sz="2400" dirty="0">
                <a:solidFill>
                  <a:srgbClr val="002060"/>
                </a:solidFill>
              </a:rPr>
              <a:t>, not similarities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7" t="15540" r="1305" b="10338"/>
          <a:stretch/>
        </p:blipFill>
        <p:spPr>
          <a:xfrm>
            <a:off x="2998760" y="3249738"/>
            <a:ext cx="5730809" cy="28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82165" y="1797890"/>
            <a:ext cx="9652000" cy="2048540"/>
          </a:xfrm>
        </p:spPr>
        <p:txBody>
          <a:bodyPr/>
          <a:lstStyle/>
          <a:p>
            <a:r>
              <a:rPr lang="en-US" sz="3200" dirty="0"/>
              <a:t>Poster Tour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2400" cap="none" dirty="0"/>
              <a:t>Layout</a:t>
            </a:r>
            <a:br>
              <a:rPr lang="en-US" sz="2400" cap="none" dirty="0"/>
            </a:br>
            <a:r>
              <a:rPr lang="en-US" sz="2400" cap="none" dirty="0"/>
              <a:t>Colors</a:t>
            </a:r>
            <a:br>
              <a:rPr lang="en-US" sz="2400" cap="none" dirty="0"/>
            </a:br>
            <a:r>
              <a:rPr lang="en-US" sz="2400" cap="none" dirty="0"/>
              <a:t>Fonts</a:t>
            </a:r>
            <a:br>
              <a:rPr lang="en-US" sz="2400" cap="none" dirty="0"/>
            </a:br>
            <a:r>
              <a:rPr lang="en-US" sz="2400" cap="none" dirty="0"/>
              <a:t>Headings</a:t>
            </a:r>
            <a:br>
              <a:rPr lang="en-US" sz="2400" cap="none" dirty="0"/>
            </a:br>
            <a:r>
              <a:rPr lang="en-US" sz="2400" cap="none" dirty="0"/>
              <a:t>Spacing</a:t>
            </a:r>
            <a:br>
              <a:rPr lang="en-US" sz="2400" cap="none" dirty="0"/>
            </a:br>
            <a:r>
              <a:rPr lang="en-US" sz="2400" cap="none" dirty="0"/>
              <a:t>Graphics </a:t>
            </a:r>
          </a:p>
        </p:txBody>
      </p:sp>
    </p:spTree>
    <p:extLst>
      <p:ext uri="{BB962C8B-B14F-4D97-AF65-F5344CB8AC3E}">
        <p14:creationId xmlns:p14="http://schemas.microsoft.com/office/powerpoint/2010/main" val="2129852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322" y="1709652"/>
            <a:ext cx="9554055" cy="5001061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Make poster clearly laid out and easy to follow in absence of a presenter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Don’t cram too much into too small a space or use too small of font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Include labels for figures and tables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Use photographs, tables, and graphs that improve understanding and enhance the visual appeal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Double check it (and have someone else check it) before you print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Check online for samples and ideas</a:t>
            </a:r>
          </a:p>
        </p:txBody>
      </p:sp>
    </p:spTree>
    <p:extLst>
      <p:ext uri="{BB962C8B-B14F-4D97-AF65-F5344CB8AC3E}">
        <p14:creationId xmlns:p14="http://schemas.microsoft.com/office/powerpoint/2010/main" val="4062386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053" y="1367730"/>
            <a:ext cx="11086936" cy="500106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Register to present: Feb 1 – Mar 15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Poster Design and Editing Open Houses: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2060"/>
                </a:solidFill>
              </a:rPr>
              <a:t>April 3, 1-5 pm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2060"/>
                </a:solidFill>
              </a:rPr>
              <a:t>April 9, 2-6 pm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Deadline to upload PDF of poster and/or video:  April 19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Undergraduate Research Symposium: Friday, April 26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Register at nau.edu/symposium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50292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type="subTitle" idx="1"/>
          </p:nvPr>
        </p:nvSpPr>
        <p:spPr>
          <a:xfrm>
            <a:off x="2027886" y="3223054"/>
            <a:ext cx="9652000" cy="1086040"/>
          </a:xfrm>
        </p:spPr>
        <p:txBody>
          <a:bodyPr/>
          <a:lstStyle/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3264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information available at nau.edu/symposium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E1D645-DD2C-41D2-B443-0CFADA4FCAD9}"/>
              </a:ext>
            </a:extLst>
          </p:cNvPr>
          <p:cNvSpPr/>
          <p:nvPr/>
        </p:nvSpPr>
        <p:spPr>
          <a:xfrm>
            <a:off x="1426524" y="2761389"/>
            <a:ext cx="8917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 luck with your posters!</a:t>
            </a:r>
          </a:p>
        </p:txBody>
      </p:sp>
    </p:spTree>
    <p:extLst>
      <p:ext uri="{BB962C8B-B14F-4D97-AF65-F5344CB8AC3E}">
        <p14:creationId xmlns:p14="http://schemas.microsoft.com/office/powerpoint/2010/main" val="171630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an Academic Poster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07836" y="2099585"/>
            <a:ext cx="9037742" cy="5001061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A means for displaying information in a clear, concise way while generating interest to engage in discussion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593" y="1709652"/>
            <a:ext cx="11086936" cy="500106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2060"/>
                </a:solidFill>
              </a:rPr>
              <a:t>Learn the main components of a poster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2060"/>
                </a:solidFill>
              </a:rPr>
              <a:t>Understand the elements of poster design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2060"/>
                </a:solidFill>
              </a:rPr>
              <a:t>Design a rough draft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storyboard</a:t>
            </a:r>
          </a:p>
        </p:txBody>
      </p:sp>
    </p:spTree>
    <p:extLst>
      <p:ext uri="{BB962C8B-B14F-4D97-AF65-F5344CB8AC3E}">
        <p14:creationId xmlns:p14="http://schemas.microsoft.com/office/powerpoint/2010/main" val="200327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075" t="8040" r="15730" b="16743"/>
          <a:stretch/>
        </p:blipFill>
        <p:spPr>
          <a:xfrm>
            <a:off x="3648434" y="943849"/>
            <a:ext cx="5069305" cy="3859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6783" y="159349"/>
            <a:ext cx="5903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In a nutshell…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2564" y="4848957"/>
            <a:ext cx="8268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your poster must grab eyeballs.</a:t>
            </a:r>
          </a:p>
        </p:txBody>
      </p:sp>
    </p:spTree>
    <p:extLst>
      <p:ext uri="{BB962C8B-B14F-4D97-AF65-F5344CB8AC3E}">
        <p14:creationId xmlns:p14="http://schemas.microsoft.com/office/powerpoint/2010/main" val="171588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your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7" y="1539136"/>
            <a:ext cx="5963258" cy="500106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Consult conference rules and/or rubrics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Collaborate with your research mentor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Know your audience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Create a storyboard/plan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Use concise writing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Include transitions between sections when possible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832D1-20B8-49F0-9FB1-E52D4664E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279" y="1942454"/>
            <a:ext cx="4665924" cy="344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8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700" y="986589"/>
            <a:ext cx="7622973" cy="5783179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 bwMode="auto">
          <a:xfrm>
            <a:off x="8245641" y="1203158"/>
            <a:ext cx="641685" cy="369332"/>
          </a:xfrm>
          <a:prstGeom prst="borderCallout1">
            <a:avLst>
              <a:gd name="adj1" fmla="val 68750"/>
              <a:gd name="adj2" fmla="val -362"/>
              <a:gd name="adj3" fmla="val 55024"/>
              <a:gd name="adj4" fmla="val -32590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Title</a:t>
            </a:r>
          </a:p>
        </p:txBody>
      </p:sp>
      <p:sp>
        <p:nvSpPr>
          <p:cNvPr id="8" name="Line Callout 1 7"/>
          <p:cNvSpPr/>
          <p:nvPr/>
        </p:nvSpPr>
        <p:spPr bwMode="auto">
          <a:xfrm>
            <a:off x="6256419" y="1500300"/>
            <a:ext cx="1660359" cy="276999"/>
          </a:xfrm>
          <a:prstGeom prst="borderCallout1">
            <a:avLst>
              <a:gd name="adj1" fmla="val 44811"/>
              <a:gd name="adj2" fmla="val 941"/>
              <a:gd name="adj3" fmla="val 49953"/>
              <a:gd name="adj4" fmla="val -10043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Names (First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MI Last)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3392904" y="2037347"/>
            <a:ext cx="1002631" cy="276999"/>
          </a:xfrm>
          <a:prstGeom prst="borderCallout1">
            <a:avLst>
              <a:gd name="adj1" fmla="val 50000"/>
              <a:gd name="adj2" fmla="val 178"/>
              <a:gd name="adj3" fmla="val -46960"/>
              <a:gd name="adj4" fmla="val 126033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2060"/>
                </a:solidFill>
              </a:rPr>
              <a:t>Department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8386010" y="2005769"/>
            <a:ext cx="869823" cy="276999"/>
          </a:xfrm>
          <a:prstGeom prst="borderCallout1">
            <a:avLst>
              <a:gd name="adj1" fmla="val 50000"/>
              <a:gd name="adj2" fmla="val 178"/>
              <a:gd name="adj3" fmla="val -23795"/>
              <a:gd name="adj4" fmla="val -30767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1B203D"/>
                </a:solidFill>
              </a:rPr>
              <a:t>University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1B203D"/>
              </a:solidFill>
              <a:effectLst/>
            </a:endParaRPr>
          </a:p>
        </p:txBody>
      </p:sp>
      <p:sp>
        <p:nvSpPr>
          <p:cNvPr id="11" name="Line Callout 1 10"/>
          <p:cNvSpPr/>
          <p:nvPr/>
        </p:nvSpPr>
        <p:spPr bwMode="auto">
          <a:xfrm>
            <a:off x="2719136" y="1806009"/>
            <a:ext cx="537411" cy="276999"/>
          </a:xfrm>
          <a:prstGeom prst="borderCallout1">
            <a:avLst>
              <a:gd name="adj1" fmla="val 50000"/>
              <a:gd name="adj2" fmla="val 178"/>
              <a:gd name="adj3" fmla="val 5162"/>
              <a:gd name="adj4" fmla="val 55633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2060"/>
                </a:solidFill>
              </a:rPr>
              <a:t>Logo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2" name="Line Callout 1 11"/>
          <p:cNvSpPr/>
          <p:nvPr/>
        </p:nvSpPr>
        <p:spPr bwMode="auto">
          <a:xfrm>
            <a:off x="2719136" y="2516287"/>
            <a:ext cx="922421" cy="276999"/>
          </a:xfrm>
          <a:prstGeom prst="borderCallout1">
            <a:avLst>
              <a:gd name="adj1" fmla="val 7168"/>
              <a:gd name="adj2" fmla="val 2102"/>
              <a:gd name="adj3" fmla="val -64137"/>
              <a:gd name="adj4" fmla="val -8768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Headings</a:t>
            </a:r>
          </a:p>
        </p:txBody>
      </p:sp>
      <p:sp>
        <p:nvSpPr>
          <p:cNvPr id="13" name="Line Callout 1 12"/>
          <p:cNvSpPr/>
          <p:nvPr/>
        </p:nvSpPr>
        <p:spPr bwMode="auto">
          <a:xfrm>
            <a:off x="3910261" y="4717996"/>
            <a:ext cx="1684421" cy="461665"/>
          </a:xfrm>
          <a:prstGeom prst="borderCallout1">
            <a:avLst>
              <a:gd name="adj1" fmla="val 62185"/>
              <a:gd name="adj2" fmla="val 715"/>
              <a:gd name="adj3" fmla="val 141457"/>
              <a:gd name="adj4" fmla="val -20714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>
                <a:solidFill>
                  <a:srgbClr val="002060"/>
                </a:solidFill>
              </a:rPr>
              <a:t>G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raphs,tables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,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and/or images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5045241" y="4491789"/>
            <a:ext cx="144379" cy="2165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5502441" y="5027503"/>
            <a:ext cx="296779" cy="53974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05019" y="261428"/>
            <a:ext cx="4918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cap="small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Main Elements of a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3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Templates and Tips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98339" y="1648692"/>
            <a:ext cx="11086936" cy="5001061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Poster templates and tips available here: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002060"/>
                </a:solidFill>
                <a:hlinkClick r:id="rId2"/>
              </a:rPr>
              <a:t>https://nau.edu/undergraduate-research/presentation-information/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E14A8-B5DC-4D16-B5D9-A96AA83F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286" y="2951883"/>
            <a:ext cx="7995254" cy="30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90819" y="1709652"/>
            <a:ext cx="11086936" cy="5001061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Be descriptive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Use simple word combinations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Avoid abbreviations and acronyms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Write scientific names in full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Avoid use of Roman numerals</a:t>
            </a:r>
          </a:p>
        </p:txBody>
      </p:sp>
    </p:spTree>
    <p:extLst>
      <p:ext uri="{BB962C8B-B14F-4D97-AF65-F5344CB8AC3E}">
        <p14:creationId xmlns:p14="http://schemas.microsoft.com/office/powerpoint/2010/main" val="1687016064"/>
      </p:ext>
    </p:extLst>
  </p:cSld>
  <p:clrMapOvr>
    <a:masterClrMapping/>
  </p:clrMapOvr>
</p:sld>
</file>

<file path=ppt/theme/theme1.xml><?xml version="1.0" encoding="utf-8"?>
<a:theme xmlns:a="http://schemas.openxmlformats.org/drawingml/2006/main" name="Dark-Blue-Vertical-PPT-Template">
  <a:themeElements>
    <a:clrScheme name="Custom 1">
      <a:dk1>
        <a:srgbClr val="003366"/>
      </a:dk1>
      <a:lt1>
        <a:srgbClr val="FFFFFF"/>
      </a:lt1>
      <a:dk2>
        <a:srgbClr val="0066B3"/>
      </a:dk2>
      <a:lt2>
        <a:srgbClr val="C3B8B2"/>
      </a:lt2>
      <a:accent1>
        <a:srgbClr val="FBB040"/>
      </a:accent1>
      <a:accent2>
        <a:srgbClr val="F07F09"/>
      </a:accent2>
      <a:accent3>
        <a:srgbClr val="B1541F"/>
      </a:accent3>
      <a:accent4>
        <a:srgbClr val="00ABA3"/>
      </a:accent4>
      <a:accent5>
        <a:srgbClr val="009DDC"/>
      </a:accent5>
      <a:accent6>
        <a:srgbClr val="0066B3"/>
      </a:accent6>
      <a:hlink>
        <a:srgbClr val="FFCC00"/>
      </a:hlink>
      <a:folHlink>
        <a:srgbClr val="008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U_Preside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ark-Blue-Vertical-PPT-Template">
  <a:themeElements>
    <a:clrScheme name="Custom 1">
      <a:dk1>
        <a:srgbClr val="003366"/>
      </a:dk1>
      <a:lt1>
        <a:srgbClr val="FFFFFF"/>
      </a:lt1>
      <a:dk2>
        <a:srgbClr val="0066B3"/>
      </a:dk2>
      <a:lt2>
        <a:srgbClr val="C3B8B2"/>
      </a:lt2>
      <a:accent1>
        <a:srgbClr val="FBB040"/>
      </a:accent1>
      <a:accent2>
        <a:srgbClr val="F07F09"/>
      </a:accent2>
      <a:accent3>
        <a:srgbClr val="B1541F"/>
      </a:accent3>
      <a:accent4>
        <a:srgbClr val="00ABA3"/>
      </a:accent4>
      <a:accent5>
        <a:srgbClr val="009DDC"/>
      </a:accent5>
      <a:accent6>
        <a:srgbClr val="0066B3"/>
      </a:accent6>
      <a:hlink>
        <a:srgbClr val="FFCC00"/>
      </a:hlink>
      <a:folHlink>
        <a:srgbClr val="008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U_Preside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0731 277153 Update PPT Template on Marketing Web Page 4-3</Template>
  <TotalTime>2918</TotalTime>
  <Words>888</Words>
  <Application>Microsoft Office PowerPoint</Application>
  <PresentationFormat>Widescreen</PresentationFormat>
  <Paragraphs>159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Hebrew Scholar</vt:lpstr>
      <vt:lpstr>Calibri</vt:lpstr>
      <vt:lpstr>Rial</vt:lpstr>
      <vt:lpstr>Wingdings</vt:lpstr>
      <vt:lpstr>Dark-Blue-Vertical-PPT-Template</vt:lpstr>
      <vt:lpstr>1_Dark-Blue-Vertical-PPT-Template</vt:lpstr>
      <vt:lpstr>PowerPoint Presentation</vt:lpstr>
      <vt:lpstr>PowerPoint Presentation</vt:lpstr>
      <vt:lpstr>The Purpose of an Academic Poster</vt:lpstr>
      <vt:lpstr>Workshop Goals</vt:lpstr>
      <vt:lpstr>PowerPoint Presentation</vt:lpstr>
      <vt:lpstr>Preparing your poster</vt:lpstr>
      <vt:lpstr>PowerPoint Presentation</vt:lpstr>
      <vt:lpstr>Poster Templates and Tips</vt:lpstr>
      <vt:lpstr>Title</vt:lpstr>
      <vt:lpstr>Authors, Affiliations, Etc.</vt:lpstr>
      <vt:lpstr>Poster Headings</vt:lpstr>
      <vt:lpstr>Introduction</vt:lpstr>
      <vt:lpstr>Methods</vt:lpstr>
      <vt:lpstr>Results</vt:lpstr>
      <vt:lpstr>Conclusion/Discussion</vt:lpstr>
      <vt:lpstr>Poster Content</vt:lpstr>
      <vt:lpstr>Alternative Examples</vt:lpstr>
      <vt:lpstr>Poster Appearance</vt:lpstr>
      <vt:lpstr>Poster Appearance</vt:lpstr>
      <vt:lpstr>Poster Appearance</vt:lpstr>
      <vt:lpstr>Visual Hierarchy</vt:lpstr>
      <vt:lpstr>Poster Tour   Layout Colors Fonts Headings Spacing Graphics </vt:lpstr>
      <vt:lpstr>Final Tips</vt:lpstr>
      <vt:lpstr>Important Dates</vt:lpstr>
      <vt:lpstr>PowerPoint Presentation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 Zecher</dc:creator>
  <cp:lastModifiedBy>Lara Dickson</cp:lastModifiedBy>
  <cp:revision>42</cp:revision>
  <dcterms:created xsi:type="dcterms:W3CDTF">2018-12-04T18:58:16Z</dcterms:created>
  <dcterms:modified xsi:type="dcterms:W3CDTF">2024-03-28T20:14:34Z</dcterms:modified>
</cp:coreProperties>
</file>