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4" r:id="rId2"/>
    <p:sldId id="265" r:id="rId3"/>
    <p:sldId id="259" r:id="rId4"/>
    <p:sldId id="258" r:id="rId5"/>
    <p:sldId id="26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B700"/>
    <a:srgbClr val="003466"/>
    <a:srgbClr val="00ADB5"/>
    <a:srgbClr val="002455"/>
    <a:srgbClr val="FAC0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C8727B-7ECA-4D9A-8B09-8DA6260A081C}" v="2" dt="2024-12-20T21:19:12.1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076"/>
    <p:restoredTop sz="96345"/>
  </p:normalViewPr>
  <p:slideViewPr>
    <p:cSldViewPr snapToGrid="0" snapToObjects="1">
      <p:cViewPr varScale="1">
        <p:scale>
          <a:sx n="72" d="100"/>
          <a:sy n="72" d="100"/>
        </p:scale>
        <p:origin x="72" y="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AFCE00-A08F-F34C-8B2A-F2A1B097E4EE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0EEC6-E699-EC40-B288-4BCFF47A8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659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233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77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787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56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36C5E-5FF5-844C-8C28-556FC7CDE8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44E89A-BD00-7D48-9534-79FE4BB9B5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7D931C-A4FE-0743-918B-83B5D33DD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5937-9297-C346-8349-8EC6CF495847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CE29E-29AB-1C4C-A663-C9BCC7617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488E20-69B0-9D45-906E-A207873C0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66F6-F931-CC42-835D-68601A0A4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07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EB113-833A-BA46-A4CA-DD3CDD81D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E2D8A7-B4B0-804E-A130-4BE3488109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AAE9D8-B92D-6948-9D71-2225347E9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5937-9297-C346-8349-8EC6CF495847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FB218-BE31-ED45-BDF7-A73541C33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FA9250-5632-024D-8FB5-E1387B1FB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66F6-F931-CC42-835D-68601A0A4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530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F55D22-0D02-3D48-BDE9-D8535FF6BF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5A95A0-52B5-624F-83C4-9B828D6827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DBBE00-EF3A-6F49-95C1-AF1836AEC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5937-9297-C346-8349-8EC6CF495847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F51921-ED5D-A540-9E21-61DB52B01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08A4B-7B7A-0844-8907-5CDD932B4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66F6-F931-CC42-835D-68601A0A4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753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8C85E-29BE-2D49-B7F4-7232DA97C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281C2-9C39-FA41-81CE-A8CE1FB8E9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5C4349-8CC9-2747-82C4-B02A2A939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5937-9297-C346-8349-8EC6CF495847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73F8EB-DC9C-8E4C-8B60-E1A3569D0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B1857-D7CE-234E-8774-577371928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66F6-F931-CC42-835D-68601A0A4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989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8FEB0-1A43-634E-95F9-E33A6EE27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AB9A21-E4C4-9847-9AB6-F10863D30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86DDC-AD03-1A41-B5EB-1A144BE57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5937-9297-C346-8349-8EC6CF495847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37FFFF-479A-4F46-A169-60B08FF80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21059C-4693-AD45-8A26-282C67691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66F6-F931-CC42-835D-68601A0A4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9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6852C-D0C2-994E-9749-9963D31B5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8DC13-7EBF-434F-9B35-46E5E8DCEE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D21D45-5814-8B43-B45B-89764E7EF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60EEE4-CDB2-BD4F-94A4-E3B7CDD67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5937-9297-C346-8349-8EC6CF495847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268527-E6F1-374D-B50D-6A3DA6EE8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974548-CAE4-2341-81D5-954CA9CF4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66F6-F931-CC42-835D-68601A0A4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449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9FDF2-370F-4C4C-8D07-56A6D9936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3E9E48-4068-644E-B96B-07B2FC553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36926-5BF4-2042-99E7-19D451453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C96B7C-09EF-524A-B7B8-8B4B7A0BB2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FD6420-D0FB-B341-919A-C93F7F14B2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CCB34A-2DC1-FC49-A770-8CD7B72D4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5937-9297-C346-8349-8EC6CF495847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1C2A46-9D42-1340-88FC-9F827785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D51DF1-4A2E-5449-A4A0-D689395F1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66F6-F931-CC42-835D-68601A0A4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87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25017-16AE-0F45-9B40-C174C5BC3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BE8F43-465F-2A43-A647-B19369BC4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5937-9297-C346-8349-8EC6CF495847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33172C-992F-EE45-B607-0D1C10808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0F40D2-CEC7-C847-9289-7FCF3B7D7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66F6-F931-CC42-835D-68601A0A4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781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982E84-8062-074A-81FA-AD0852CD4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5937-9297-C346-8349-8EC6CF495847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FEB54F-B174-0343-8C7A-2520ABF74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BDBD70-A3AC-F449-A95F-FE4186EA7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66F6-F931-CC42-835D-68601A0A4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49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27D8F-8292-A944-BC34-D24DA7B30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14488-9CB9-7849-8EB0-F3AFC5D62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D8F106-219A-9F40-923A-6B1BBF5392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C0A060-1157-7B44-910D-8CD656AB9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5937-9297-C346-8349-8EC6CF495847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1A16B1-FF42-1142-9862-B5DA2B3EF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AB7B2C-7A5E-EA43-A60F-17A94EA1A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66F6-F931-CC42-835D-68601A0A4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750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F1F19-F29F-C24A-808B-1F8BAB5B4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F67541-FC6E-E442-AC37-2EB14B5FC2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2DAF99-0226-8F4A-A4B4-E846C25C7C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EFD726-B887-114A-9A4A-F79E99BBA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5937-9297-C346-8349-8EC6CF495847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317FDA-6EB7-B749-AC73-13A015CF4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408DF2-E29F-FF4B-8CFC-BB8438FA9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66F6-F931-CC42-835D-68601A0A4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602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9538A6-B924-0D46-A900-260F873EA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6C3FC8-B71E-D944-BCF7-E6D363090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8CA6B-08D5-A343-8858-F924E3790A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15937-9297-C346-8349-8EC6CF495847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394070-0D40-7E40-A316-7937BF37AD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3FB5A-C7A9-0C44-B658-427ABBA781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166F6-F931-CC42-835D-68601A0A4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47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rtifact">
            <a:extLst>
              <a:ext uri="{FF2B5EF4-FFF2-40B4-BE49-F238E27FC236}">
                <a16:creationId xmlns:a16="http://schemas.microsoft.com/office/drawing/2014/main" id="{0E43C65F-5EB8-593D-1581-06102CB221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pic>
        <p:nvPicPr>
          <p:cNvPr id="12" name="Figure" descr="NAU: Northern Arizona University.">
            <a:extLst>
              <a:ext uri="{FF2B5EF4-FFF2-40B4-BE49-F238E27FC236}">
                <a16:creationId xmlns:a16="http://schemas.microsoft.com/office/drawing/2014/main" id="{A8B0D61F-16B3-774E-AA6C-80DC2AF131F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840654" y="6128071"/>
            <a:ext cx="6510693" cy="322793"/>
          </a:xfrm>
          <a:prstGeom prst="rect">
            <a:avLst/>
          </a:prstGeom>
        </p:spPr>
      </p:pic>
      <p:sp>
        <p:nvSpPr>
          <p:cNvPr id="2" name="H1">
            <a:extLst>
              <a:ext uri="{FF2B5EF4-FFF2-40B4-BE49-F238E27FC236}">
                <a16:creationId xmlns:a16="http://schemas.microsoft.com/office/drawing/2014/main" id="{9B50D50C-EE1C-F542-BF61-736210620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77012"/>
            <a:ext cx="9144000" cy="1445787"/>
          </a:xfrm>
        </p:spPr>
        <p:txBody>
          <a:bodyPr anchor="ctr">
            <a:noAutofit/>
          </a:bodyPr>
          <a:lstStyle/>
          <a:p>
            <a:r>
              <a:rPr lang="en-US" sz="5600" b="1" dirty="0">
                <a:solidFill>
                  <a:srgbClr val="F8B700"/>
                </a:solidFill>
                <a:latin typeface="Arial" panose="020B0604020202020204" pitchFamily="34" charset="0"/>
              </a:rPr>
              <a:t>2025 Undergraduate Symposium</a:t>
            </a:r>
            <a:endParaRPr lang="en-US" sz="5600" dirty="0">
              <a:solidFill>
                <a:srgbClr val="F8B700"/>
              </a:solidFill>
            </a:endParaRPr>
          </a:p>
        </p:txBody>
      </p:sp>
      <p:sp>
        <p:nvSpPr>
          <p:cNvPr id="7" name="H2">
            <a:extLst>
              <a:ext uri="{FF2B5EF4-FFF2-40B4-BE49-F238E27FC236}">
                <a16:creationId xmlns:a16="http://schemas.microsoft.com/office/drawing/2014/main" id="{D15E5935-7826-A781-7B22-8B808BEB773B}"/>
              </a:ext>
            </a:extLst>
          </p:cNvPr>
          <p:cNvSpPr txBox="1"/>
          <p:nvPr/>
        </p:nvSpPr>
        <p:spPr>
          <a:xfrm>
            <a:off x="2968752" y="3430514"/>
            <a:ext cx="62544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Friday, April 25, 2025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14885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looking at a poster board&#10;&#10;Description automatically generated">
            <a:extLst>
              <a:ext uri="{FF2B5EF4-FFF2-40B4-BE49-F238E27FC236}">
                <a16:creationId xmlns:a16="http://schemas.microsoft.com/office/drawing/2014/main" id="{696510AE-91CB-CD98-1C5D-B5A71BAB48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45846"/>
            <a:ext cx="4618892" cy="5412154"/>
          </a:xfrm>
          <a:prstGeom prst="rect">
            <a:avLst/>
          </a:prstGeom>
        </p:spPr>
      </p:pic>
      <p:pic>
        <p:nvPicPr>
          <p:cNvPr id="16" name="Artifact">
            <a:extLst>
              <a:ext uri="{FF2B5EF4-FFF2-40B4-BE49-F238E27FC236}">
                <a16:creationId xmlns:a16="http://schemas.microsoft.com/office/drawing/2014/main" id="{85372C96-8C85-3B70-CAFF-7F30C8E6C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350" y="0"/>
            <a:ext cx="12179300" cy="1879600"/>
          </a:xfrm>
          <a:prstGeom prst="rect">
            <a:avLst/>
          </a:prstGeom>
        </p:spPr>
      </p:pic>
      <p:sp>
        <p:nvSpPr>
          <p:cNvPr id="17" name="H1">
            <a:extLst>
              <a:ext uri="{FF2B5EF4-FFF2-40B4-BE49-F238E27FC236}">
                <a16:creationId xmlns:a16="http://schemas.microsoft.com/office/drawing/2014/main" id="{B6D78FC5-9D7D-ADAA-5A33-F078AC7EC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05" y="401433"/>
            <a:ext cx="10515600" cy="704918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</a:rPr>
              <a:t>Why present?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0F96BC-B609-9B69-D9D8-4A95E68D6040}"/>
              </a:ext>
            </a:extLst>
          </p:cNvPr>
          <p:cNvSpPr txBox="1"/>
          <p:nvPr/>
        </p:nvSpPr>
        <p:spPr>
          <a:xfrm>
            <a:off x="5544617" y="1947549"/>
            <a:ext cx="6584860" cy="5375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Aft>
                <a:spcPts val="1200"/>
              </a:spcAft>
            </a:pPr>
            <a:r>
              <a:rPr lang="en-US" sz="2000" i="0" u="none" strike="noStrike" dirty="0">
                <a:solidFill>
                  <a:srgbClr val="1B20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 continued personal and professional development</a:t>
            </a:r>
            <a:endParaRPr lang="en-US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fontAlgn="base">
              <a:spcBef>
                <a:spcPts val="420"/>
              </a:spcBef>
              <a:spcAft>
                <a:spcPts val="1200"/>
              </a:spcAft>
            </a:pPr>
            <a:br>
              <a:rPr lang="en-US" sz="2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0" i="0" u="none" strike="noStrike" dirty="0">
                <a:solidFill>
                  <a:srgbClr val="1B20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Show off your hard work to members of the community, industry representatives, faculty, and other students</a:t>
            </a:r>
            <a:endParaRPr lang="en-US" sz="2000" b="0" i="0" u="none" strike="noStrike" dirty="0">
              <a:solidFill>
                <a:srgbClr val="00326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7013" lvl="1" indent="-227013" rtl="0" fontAlgn="base">
              <a:spcBef>
                <a:spcPts val="38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 never know when you will make that valuable connection that could impact your future!</a:t>
            </a:r>
          </a:p>
          <a:p>
            <a:pPr rtl="0" fontAlgn="base">
              <a:spcBef>
                <a:spcPts val="420"/>
              </a:spcBef>
              <a:spcAft>
                <a:spcPts val="1200"/>
              </a:spcAft>
            </a:pPr>
            <a:br>
              <a:rPr lang="en-US" sz="2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0" i="0" u="none" strike="noStrike" dirty="0">
                <a:solidFill>
                  <a:srgbClr val="1B20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Gain new perspective on your work by getting feedback from others</a:t>
            </a:r>
            <a:endParaRPr lang="en-US" sz="2000" b="0" i="0" u="none" strike="noStrike" dirty="0">
              <a:solidFill>
                <a:srgbClr val="00326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fontAlgn="base">
              <a:spcBef>
                <a:spcPts val="420"/>
              </a:spcBef>
              <a:spcAft>
                <a:spcPts val="1200"/>
              </a:spcAft>
            </a:pPr>
            <a:br>
              <a:rPr lang="en-US" sz="2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0" i="0" u="none" strike="noStrike" dirty="0">
                <a:solidFill>
                  <a:srgbClr val="1B20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Great addition to your resumé and talking point in interviews</a:t>
            </a:r>
            <a:endParaRPr lang="en-US" sz="2000" b="0" i="0" u="none" strike="noStrike" dirty="0">
              <a:solidFill>
                <a:srgbClr val="00326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US" sz="2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F5E142-DB52-D154-9C17-0B4C5CD671D8}"/>
              </a:ext>
            </a:extLst>
          </p:cNvPr>
          <p:cNvSpPr txBox="1"/>
          <p:nvPr/>
        </p:nvSpPr>
        <p:spPr>
          <a:xfrm>
            <a:off x="4877479" y="1725407"/>
            <a:ext cx="633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3466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3BF689-5348-4DE1-5DB1-1D6B3809714E}"/>
              </a:ext>
            </a:extLst>
          </p:cNvPr>
          <p:cNvSpPr txBox="1"/>
          <p:nvPr/>
        </p:nvSpPr>
        <p:spPr>
          <a:xfrm>
            <a:off x="4877479" y="2768163"/>
            <a:ext cx="633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3466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37F4D5-4374-CF69-328C-7CA3B74F71BD}"/>
              </a:ext>
            </a:extLst>
          </p:cNvPr>
          <p:cNvSpPr txBox="1"/>
          <p:nvPr/>
        </p:nvSpPr>
        <p:spPr>
          <a:xfrm>
            <a:off x="4877479" y="4635464"/>
            <a:ext cx="633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3466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F26BE8-1FD8-E9B6-31D4-1483E1331393}"/>
              </a:ext>
            </a:extLst>
          </p:cNvPr>
          <p:cNvSpPr txBox="1"/>
          <p:nvPr/>
        </p:nvSpPr>
        <p:spPr>
          <a:xfrm>
            <a:off x="4877479" y="5761856"/>
            <a:ext cx="633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3466"/>
                </a:solidFill>
                <a:latin typeface="Arial Black" panose="020B0A040201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65918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E2EB509F-6094-17ED-E161-27FEB4EB3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" y="0"/>
            <a:ext cx="12179300" cy="1879600"/>
          </a:xfrm>
          <a:prstGeom prst="rect">
            <a:avLst/>
          </a:prstGeom>
        </p:spPr>
      </p:pic>
      <p:sp>
        <p:nvSpPr>
          <p:cNvPr id="16" name="H1">
            <a:extLst>
              <a:ext uri="{FF2B5EF4-FFF2-40B4-BE49-F238E27FC236}">
                <a16:creationId xmlns:a16="http://schemas.microsoft.com/office/drawing/2014/main" id="{6F640BF6-D186-94B0-4EE7-CC3027FC5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05" y="401433"/>
            <a:ext cx="10515600" cy="704918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</a:rPr>
              <a:t>Why attend?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17" name="P">
            <a:extLst>
              <a:ext uri="{FF2B5EF4-FFF2-40B4-BE49-F238E27FC236}">
                <a16:creationId xmlns:a16="http://schemas.microsoft.com/office/drawing/2014/main" id="{B48ABD7F-DFFC-29E8-C18D-2B4BB8B646F3}"/>
              </a:ext>
            </a:extLst>
          </p:cNvPr>
          <p:cNvSpPr txBox="1"/>
          <p:nvPr/>
        </p:nvSpPr>
        <p:spPr>
          <a:xfrm>
            <a:off x="888113" y="2066220"/>
            <a:ext cx="10515600" cy="3888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rtl="0" fontAlgn="base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1B20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Learn about </a:t>
            </a:r>
            <a:r>
              <a:rPr lang="en-US" sz="2000" b="1" i="0" u="none" strike="noStrike" dirty="0">
                <a:solidFill>
                  <a:srgbClr val="F8B7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exciting research </a:t>
            </a:r>
            <a:r>
              <a:rPr lang="en-US" sz="2000" b="0" i="0" u="none" strike="noStrike" dirty="0">
                <a:solidFill>
                  <a:srgbClr val="1B20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taking place across all disciplines at NAU</a:t>
            </a:r>
            <a:endParaRPr lang="en-US" sz="2000" b="0" i="0" u="none" strike="noStrike" dirty="0">
              <a:solidFill>
                <a:srgbClr val="00326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rtl="0" fontAlgn="base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sz="2000" i="0" u="none" strike="noStrike" dirty="0">
              <a:solidFill>
                <a:srgbClr val="1B20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rtl="0" fontAlgn="base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1B20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Engage in </a:t>
            </a:r>
            <a:r>
              <a:rPr lang="en-US" sz="2000" b="1" i="0" u="none" strike="noStrike" dirty="0">
                <a:solidFill>
                  <a:srgbClr val="F8B7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thought-provoking conversations with researchers </a:t>
            </a:r>
            <a:r>
              <a:rPr lang="en-US" sz="2000" b="0" i="0" u="none" strike="noStrike" dirty="0">
                <a:solidFill>
                  <a:srgbClr val="1B20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about their work</a:t>
            </a:r>
            <a:endParaRPr lang="en-US" sz="2000" b="0" i="0" u="none" strike="noStrike" dirty="0">
              <a:solidFill>
                <a:srgbClr val="00326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fontAlgn="base">
              <a:spcBef>
                <a:spcPts val="400"/>
              </a:spcBef>
            </a:pPr>
            <a:endParaRPr lang="en-US" sz="2000" i="0" u="none" strike="noStrike" dirty="0">
              <a:solidFill>
                <a:srgbClr val="1B20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rtl="0" fontAlgn="base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000" b="1" i="0" u="none" strike="noStrike" dirty="0">
                <a:solidFill>
                  <a:srgbClr val="F8B7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Get ideas </a:t>
            </a:r>
            <a:r>
              <a:rPr lang="en-US" sz="2000" b="0" i="0" u="none" strike="noStrike" dirty="0">
                <a:solidFill>
                  <a:srgbClr val="1B20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 your own future projects or capstone</a:t>
            </a:r>
            <a:endParaRPr lang="en-US" sz="2000" b="0" i="0" u="none" strike="noStrike" dirty="0">
              <a:solidFill>
                <a:srgbClr val="00326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fontAlgn="base">
              <a:spcBef>
                <a:spcPts val="400"/>
              </a:spcBef>
            </a:pPr>
            <a:endParaRPr lang="en-US" sz="2000" i="0" u="none" strike="noStrike" dirty="0">
              <a:solidFill>
                <a:srgbClr val="1B20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rtl="0" fontAlgn="base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000" b="1" i="0" u="none" strike="noStrike" dirty="0">
                <a:solidFill>
                  <a:srgbClr val="F8B7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See what it takes to present</a:t>
            </a:r>
            <a:r>
              <a:rPr lang="en-US" sz="2000" b="0" i="0" u="none" strike="noStrike" dirty="0">
                <a:solidFill>
                  <a:srgbClr val="1B20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in case you have the opportunity to share your work at a conference someday</a:t>
            </a:r>
            <a:endParaRPr lang="en-US" sz="2000" b="0" i="0" u="none" strike="noStrike" dirty="0">
              <a:solidFill>
                <a:srgbClr val="00326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fontAlgn="base">
              <a:spcBef>
                <a:spcPts val="400"/>
              </a:spcBef>
            </a:pPr>
            <a:endParaRPr lang="en-US" sz="2000" i="0" u="none" strike="noStrike" dirty="0">
              <a:solidFill>
                <a:srgbClr val="1B20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rtl="0" fontAlgn="base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000" b="1" i="0" u="none" strike="noStrike" dirty="0">
                <a:solidFill>
                  <a:srgbClr val="F8B7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r>
              <a:rPr lang="en-US" sz="2000" b="1" i="0" u="none" strike="noStrike" dirty="0">
                <a:solidFill>
                  <a:srgbClr val="00ADB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u="none" strike="noStrike" dirty="0">
                <a:solidFill>
                  <a:srgbClr val="1B20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those who have worked hard all year to be able to showcase their research at the event</a:t>
            </a:r>
            <a:endParaRPr lang="en-US" sz="2000" b="0" i="0" u="none" strike="noStrike" dirty="0">
              <a:solidFill>
                <a:srgbClr val="00326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Figure">
            <a:extLst>
              <a:ext uri="{FF2B5EF4-FFF2-40B4-BE49-F238E27FC236}">
                <a16:creationId xmlns:a16="http://schemas.microsoft.com/office/drawing/2014/main" id="{947A44F4-E09E-5042-A6BE-8DB140524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4647" y="6504529"/>
            <a:ext cx="4473115" cy="16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442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EEE3717F-BEE0-58F6-BC45-ACADD5DCD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" y="0"/>
            <a:ext cx="12179300" cy="1879600"/>
          </a:xfrm>
          <a:prstGeom prst="rect">
            <a:avLst/>
          </a:prstGeom>
        </p:spPr>
      </p:pic>
      <p:sp>
        <p:nvSpPr>
          <p:cNvPr id="6" name="H1">
            <a:extLst>
              <a:ext uri="{FF2B5EF4-FFF2-40B4-BE49-F238E27FC236}">
                <a16:creationId xmlns:a16="http://schemas.microsoft.com/office/drawing/2014/main" id="{CC2367EF-5E84-C020-EE59-AA0F48393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05" y="401433"/>
            <a:ext cx="10515600" cy="704918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</a:rPr>
              <a:t>Important dates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8" name="Figure">
            <a:extLst>
              <a:ext uri="{FF2B5EF4-FFF2-40B4-BE49-F238E27FC236}">
                <a16:creationId xmlns:a16="http://schemas.microsoft.com/office/drawing/2014/main" id="{ADCCF042-BD08-0B36-C444-4A0D503F4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4647" y="6494801"/>
            <a:ext cx="4473115" cy="1601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4AFC7A7-A80D-6051-361C-E4F61EA2A8D5}"/>
              </a:ext>
            </a:extLst>
          </p:cNvPr>
          <p:cNvSpPr txBox="1"/>
          <p:nvPr/>
        </p:nvSpPr>
        <p:spPr>
          <a:xfrm>
            <a:off x="1421003" y="2677327"/>
            <a:ext cx="998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34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 1</a:t>
            </a:r>
          </a:p>
        </p:txBody>
      </p:sp>
      <p:pic>
        <p:nvPicPr>
          <p:cNvPr id="14" name="Graphic 13" descr="Flip calendar outline">
            <a:extLst>
              <a:ext uri="{FF2B5EF4-FFF2-40B4-BE49-F238E27FC236}">
                <a16:creationId xmlns:a16="http://schemas.microsoft.com/office/drawing/2014/main" id="{5AECC7B1-8D61-1695-5736-8D73036150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53763" y="2024956"/>
            <a:ext cx="1558052" cy="155805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B2F8A06-41CB-BD0D-D0E3-2B934C6A0239}"/>
              </a:ext>
            </a:extLst>
          </p:cNvPr>
          <p:cNvSpPr txBox="1"/>
          <p:nvPr/>
        </p:nvSpPr>
        <p:spPr>
          <a:xfrm>
            <a:off x="5238819" y="2676038"/>
            <a:ext cx="1183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34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 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EA66D6-9BCE-D676-6684-02807F448E55}"/>
              </a:ext>
            </a:extLst>
          </p:cNvPr>
          <p:cNvSpPr txBox="1"/>
          <p:nvPr/>
        </p:nvSpPr>
        <p:spPr>
          <a:xfrm>
            <a:off x="8980574" y="2677327"/>
            <a:ext cx="1150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34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 25</a:t>
            </a:r>
          </a:p>
        </p:txBody>
      </p:sp>
      <p:pic>
        <p:nvPicPr>
          <p:cNvPr id="18" name="Graphic 17" descr="Flip calendar outline">
            <a:extLst>
              <a:ext uri="{FF2B5EF4-FFF2-40B4-BE49-F238E27FC236}">
                <a16:creationId xmlns:a16="http://schemas.microsoft.com/office/drawing/2014/main" id="{CBEEFF3D-8A98-9DA8-B580-593090FA3E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1045" y="2024956"/>
            <a:ext cx="1558052" cy="1558052"/>
          </a:xfrm>
          <a:prstGeom prst="rect">
            <a:avLst/>
          </a:prstGeom>
        </p:spPr>
      </p:pic>
      <p:pic>
        <p:nvPicPr>
          <p:cNvPr id="19" name="Graphic 18" descr="Flip calendar outline">
            <a:extLst>
              <a:ext uri="{FF2B5EF4-FFF2-40B4-BE49-F238E27FC236}">
                <a16:creationId xmlns:a16="http://schemas.microsoft.com/office/drawing/2014/main" id="{D063FBD2-111F-CE93-CAEB-EE44C2F2DF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76677" y="2024956"/>
            <a:ext cx="1558052" cy="1558052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C63AFE9-6941-CE80-C2ED-9EFE13D6083A}"/>
              </a:ext>
            </a:extLst>
          </p:cNvPr>
          <p:cNvSpPr/>
          <p:nvPr/>
        </p:nvSpPr>
        <p:spPr>
          <a:xfrm>
            <a:off x="756276" y="3728363"/>
            <a:ext cx="2327589" cy="1297355"/>
          </a:xfrm>
          <a:prstGeom prst="roundRect">
            <a:avLst/>
          </a:prstGeom>
          <a:solidFill>
            <a:srgbClr val="F8B700"/>
          </a:solidFill>
          <a:ln>
            <a:solidFill>
              <a:srgbClr val="F8B7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0034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Registration </a:t>
            </a:r>
          </a:p>
          <a:p>
            <a:pPr algn="ctr"/>
            <a:r>
              <a:rPr lang="en-US" sz="2200" b="1" dirty="0">
                <a:solidFill>
                  <a:srgbClr val="0034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DABBBC0-DC63-3B7C-A406-44FB6C5025FB}"/>
              </a:ext>
            </a:extLst>
          </p:cNvPr>
          <p:cNvSpPr/>
          <p:nvPr/>
        </p:nvSpPr>
        <p:spPr>
          <a:xfrm>
            <a:off x="4666621" y="3728364"/>
            <a:ext cx="2327589" cy="1297355"/>
          </a:xfrm>
          <a:prstGeom prst="roundRect">
            <a:avLst/>
          </a:prstGeom>
          <a:solidFill>
            <a:srgbClr val="F8B700"/>
          </a:solidFill>
          <a:ln>
            <a:solidFill>
              <a:srgbClr val="F8B7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0034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 day to register to present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533859F-14D0-146C-C7CA-C062794EEFB5}"/>
              </a:ext>
            </a:extLst>
          </p:cNvPr>
          <p:cNvSpPr/>
          <p:nvPr/>
        </p:nvSpPr>
        <p:spPr>
          <a:xfrm>
            <a:off x="8504533" y="3681045"/>
            <a:ext cx="2327590" cy="1297355"/>
          </a:xfrm>
          <a:prstGeom prst="roundRect">
            <a:avLst/>
          </a:prstGeom>
          <a:solidFill>
            <a:srgbClr val="F8B700"/>
          </a:solidFill>
          <a:ln>
            <a:solidFill>
              <a:srgbClr val="F8B7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0034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 day!</a:t>
            </a:r>
          </a:p>
          <a:p>
            <a:pPr algn="ctr"/>
            <a:r>
              <a:rPr lang="en-US" sz="2200" b="1" dirty="0">
                <a:solidFill>
                  <a:srgbClr val="0034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8:30 am – 4 pm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F14F25B-BAA1-346A-1FA0-921C5BC1AAAB}"/>
              </a:ext>
            </a:extLst>
          </p:cNvPr>
          <p:cNvSpPr txBox="1"/>
          <p:nvPr/>
        </p:nvSpPr>
        <p:spPr>
          <a:xfrm>
            <a:off x="1208594" y="5489308"/>
            <a:ext cx="99277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0" u="none" strike="noStrike" dirty="0">
                <a:solidFill>
                  <a:srgbClr val="1B203D"/>
                </a:solidFill>
                <a:effectLst/>
                <a:latin typeface="Arial" panose="020B0604020202020204" pitchFamily="34" charset="0"/>
              </a:rPr>
              <a:t>More information available at nau.edu/symposium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14395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797586-6494-E3E2-59BF-5A2E8C5760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8" name="Picture 7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D0AA734F-06E1-8D50-90FD-BECC9034F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2458" y="1767672"/>
            <a:ext cx="1470409" cy="147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702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3164</TotalTime>
  <Words>190</Words>
  <Application>Microsoft Office PowerPoint</Application>
  <PresentationFormat>Widescreen</PresentationFormat>
  <Paragraphs>37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Office Theme</vt:lpstr>
      <vt:lpstr>2025 Undergraduate Symposium</vt:lpstr>
      <vt:lpstr>Why present?</vt:lpstr>
      <vt:lpstr>Why attend?</vt:lpstr>
      <vt:lpstr>Important dates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HEADING</dc:title>
  <dc:creator>Amanda Grace Macholl</dc:creator>
  <cp:lastModifiedBy>Tina Zecher</cp:lastModifiedBy>
  <cp:revision>200</cp:revision>
  <dcterms:created xsi:type="dcterms:W3CDTF">2022-02-25T17:26:29Z</dcterms:created>
  <dcterms:modified xsi:type="dcterms:W3CDTF">2024-12-20T21:19:20Z</dcterms:modified>
</cp:coreProperties>
</file>