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9"/>
  </p:notesMasterIdLst>
  <p:handoutMasterIdLst>
    <p:handoutMasterId r:id="rId10"/>
  </p:handoutMasterIdLst>
  <p:sldIdLst>
    <p:sldId id="257" r:id="rId2"/>
    <p:sldId id="259" r:id="rId3"/>
    <p:sldId id="264" r:id="rId4"/>
    <p:sldId id="261" r:id="rId5"/>
    <p:sldId id="268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1F448-E775-4D61-A980-49DB487A59F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D53D08-D773-455A-9AF4-77E60BFAC67A}">
      <dgm:prSet phldrT="[Text]"/>
      <dgm:spPr/>
      <dgm:t>
        <a:bodyPr/>
        <a:lstStyle/>
        <a:p>
          <a:endParaRPr lang="en-US" dirty="0"/>
        </a:p>
      </dgm:t>
    </dgm:pt>
    <dgm:pt modelId="{2D8B22E8-07B3-4B2B-857D-498BBD55E839}" type="sibTrans" cxnId="{6BAE88BD-9BCD-448B-8A36-FE2C3E80B8C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DA3F50D-7235-420E-AD88-4D1684CEB661}" type="parTrans" cxnId="{6BAE88BD-9BCD-448B-8A36-FE2C3E80B8C6}">
      <dgm:prSet/>
      <dgm:spPr/>
      <dgm:t>
        <a:bodyPr/>
        <a:lstStyle/>
        <a:p>
          <a:endParaRPr lang="en-US"/>
        </a:p>
      </dgm:t>
    </dgm:pt>
    <dgm:pt modelId="{20AF2785-B8DC-46D4-8FDD-E49CF25CF6A5}" type="pres">
      <dgm:prSet presAssocID="{6281F448-E775-4D61-A980-49DB487A59F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A50719A-25C1-41E1-8D94-83CA085E7961}" type="pres">
      <dgm:prSet presAssocID="{2D8B22E8-07B3-4B2B-857D-498BBD55E839}" presName="picture_1" presStyleLbl="bgImgPlace1" presStyleIdx="0" presStyleCnt="1" custScaleX="129388" custScaleY="94872" custLinFactNeighborX="-8757" custLinFactNeighborY="0"/>
      <dgm:spPr/>
      <dgm:t>
        <a:bodyPr/>
        <a:lstStyle/>
        <a:p>
          <a:endParaRPr lang="en-US"/>
        </a:p>
      </dgm:t>
    </dgm:pt>
    <dgm:pt modelId="{23E085EF-69B6-47C0-AA32-D2C864C428CC}" type="pres">
      <dgm:prSet presAssocID="{7FD53D08-D773-455A-9AF4-77E60BFAC67A}" presName="text_1" presStyleLbl="node1" presStyleIdx="0" presStyleCnt="0" custScaleX="29232" custScaleY="22949" custLinFactX="34846" custLinFactNeighborX="100000" custLinFactNeighborY="-14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C0151-2D07-481C-9626-170272D5C619}" type="pres">
      <dgm:prSet presAssocID="{6281F448-E775-4D61-A980-49DB487A59FA}" presName="maxNode" presStyleCnt="0"/>
      <dgm:spPr/>
    </dgm:pt>
    <dgm:pt modelId="{51DC5995-268E-4DA6-BF1F-9C50E9A3140B}" type="pres">
      <dgm:prSet presAssocID="{6281F448-E775-4D61-A980-49DB487A59FA}" presName="Name33" presStyleCnt="0"/>
      <dgm:spPr/>
    </dgm:pt>
  </dgm:ptLst>
  <dgm:cxnLst>
    <dgm:cxn modelId="{2EA3EE94-ACAC-4B3D-A49F-6E05E1D4054F}" type="presOf" srcId="{7FD53D08-D773-455A-9AF4-77E60BFAC67A}" destId="{23E085EF-69B6-47C0-AA32-D2C864C428CC}" srcOrd="0" destOrd="0" presId="urn:microsoft.com/office/officeart/2008/layout/AccentedPicture"/>
    <dgm:cxn modelId="{5E913B4C-5950-4629-9CB9-4BB2981747C2}" type="presOf" srcId="{6281F448-E775-4D61-A980-49DB487A59FA}" destId="{20AF2785-B8DC-46D4-8FDD-E49CF25CF6A5}" srcOrd="0" destOrd="0" presId="urn:microsoft.com/office/officeart/2008/layout/AccentedPicture"/>
    <dgm:cxn modelId="{9F9511C1-84D7-40A5-B474-48F128872AB8}" type="presOf" srcId="{2D8B22E8-07B3-4B2B-857D-498BBD55E839}" destId="{EA50719A-25C1-41E1-8D94-83CA085E7961}" srcOrd="0" destOrd="0" presId="urn:microsoft.com/office/officeart/2008/layout/AccentedPicture"/>
    <dgm:cxn modelId="{6BAE88BD-9BCD-448B-8A36-FE2C3E80B8C6}" srcId="{6281F448-E775-4D61-A980-49DB487A59FA}" destId="{7FD53D08-D773-455A-9AF4-77E60BFAC67A}" srcOrd="0" destOrd="0" parTransId="{6DA3F50D-7235-420E-AD88-4D1684CEB661}" sibTransId="{2D8B22E8-07B3-4B2B-857D-498BBD55E839}"/>
    <dgm:cxn modelId="{2F76573A-0152-4859-9687-22D97DB1010C}" type="presParOf" srcId="{20AF2785-B8DC-46D4-8FDD-E49CF25CF6A5}" destId="{EA50719A-25C1-41E1-8D94-83CA085E7961}" srcOrd="0" destOrd="0" presId="urn:microsoft.com/office/officeart/2008/layout/AccentedPicture"/>
    <dgm:cxn modelId="{6B47E003-8F3D-4168-8BAE-656CA692462B}" type="presParOf" srcId="{20AF2785-B8DC-46D4-8FDD-E49CF25CF6A5}" destId="{23E085EF-69B6-47C0-AA32-D2C864C428CC}" srcOrd="1" destOrd="0" presId="urn:microsoft.com/office/officeart/2008/layout/AccentedPicture"/>
    <dgm:cxn modelId="{61B95C36-7423-4D35-866D-3227A13D7AAC}" type="presParOf" srcId="{20AF2785-B8DC-46D4-8FDD-E49CF25CF6A5}" destId="{4E1C0151-2D07-481C-9626-170272D5C619}" srcOrd="2" destOrd="0" presId="urn:microsoft.com/office/officeart/2008/layout/AccentedPicture"/>
    <dgm:cxn modelId="{36A67D99-5669-41FB-BC4C-2050D5CA1BBB}" type="presParOf" srcId="{4E1C0151-2D07-481C-9626-170272D5C619}" destId="{51DC5995-268E-4DA6-BF1F-9C50E9A3140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0719A-25C1-41E1-8D94-83CA085E7961}">
      <dsp:nvSpPr>
        <dsp:cNvPr id="0" name=""/>
        <dsp:cNvSpPr/>
      </dsp:nvSpPr>
      <dsp:spPr>
        <a:xfrm>
          <a:off x="221268" y="105503"/>
          <a:ext cx="4174061" cy="390379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085EF-69B6-47C0-AA32-D2C864C428CC}">
      <dsp:nvSpPr>
        <dsp:cNvPr id="0" name=""/>
        <dsp:cNvSpPr/>
      </dsp:nvSpPr>
      <dsp:spPr>
        <a:xfrm>
          <a:off x="4455470" y="2242389"/>
          <a:ext cx="726129" cy="56658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4455470" y="2242389"/>
        <a:ext cx="726129" cy="566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6DDAC-D9B6-42B5-997A-F31DA509EEDA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36A17-D34A-46AC-B671-11FEC6C55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1B1B0-D839-43E4-A9E5-60F3647E201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3AE5E-064C-4A3F-8A14-F45F422C6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1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C63B11-866A-4B70-BB74-84574D4E069A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381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C21745A-7818-4F10-8D32-DEF16A47EE9D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7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BD308F-247A-4135-9837-708ACE479E1A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14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81CE7E6-20CB-495E-BEE5-AC163A378C48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44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DE118C4-8171-4C24-8A1B-05AD2E0809A3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21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209B4F-4B17-48B6-878A-98FCB0D589ED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62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31A223-0D96-43BE-9EB4-50A8415F23D0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911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C7A1A-9559-461D-840B-C91F024CEC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83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92558-424E-4AD1-A1EB-F602CAE7D3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AABBD-6B49-4E27-8CF5-61B651530F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1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48734-8D26-4928-B850-7C6915B2C2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0E158-92BD-469A-A22A-DF22C73779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07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39F31-6D73-466F-A360-EFF7F22B7B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6BCB-8741-4033-AB2C-09E8A205E1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6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EE5C7-ED9F-4E7C-B087-EBF5D70552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1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86067-823C-419E-A96C-7CD885D85B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2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57DDDA-DD3B-487D-BDF9-01C1168715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4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AA4B6-CCD9-46A4-8F32-3372DC1B60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607622-C4DC-4E98-866B-66A1F884048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2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6200" y="426720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BoldExt"/>
              </a:rPr>
              <a:t>Undergraduate Research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" pitchFamily="-10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-10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000000"/>
              </a:solidFill>
              <a:latin typeface="Times" pitchFamily="-102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295400" y="5328299"/>
            <a:ext cx="7239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effectDag name="">
                  <a:cont type="tree" name="">
                    <a:effect ref="fillLine"/>
                    <a:outerShdw dist="38100" dir="13500000" algn="br">
                      <a:srgbClr val="336699"/>
                    </a:outerShdw>
                  </a:cont>
                  <a:cont type="tree" name="">
                    <a:effect ref="fillLine"/>
                    <a:outerShdw dist="38100" dir="2700000" algn="tl">
                      <a:srgbClr val="001E3D"/>
                    </a:outerShdw>
                  </a:cont>
                  <a:effect ref="fillLine"/>
                </a:effectDag>
              </a:rPr>
              <a:t>Website: nau.edu/</a:t>
            </a:r>
            <a:r>
              <a:rPr lang="en-US" sz="2000" dirty="0" err="1" smtClean="0">
                <a:effectDag name="">
                  <a:cont type="tree" name="">
                    <a:effect ref="fillLine"/>
                    <a:outerShdw dist="38100" dir="13500000" algn="br">
                      <a:srgbClr val="336699"/>
                    </a:outerShdw>
                  </a:cont>
                  <a:cont type="tree" name="">
                    <a:effect ref="fillLine"/>
                    <a:outerShdw dist="38100" dir="2700000" algn="tl">
                      <a:srgbClr val="001E3D"/>
                    </a:outerShdw>
                  </a:cont>
                  <a:effect ref="fillLine"/>
                </a:effectDag>
              </a:rPr>
              <a:t>ugr</a:t>
            </a:r>
            <a:r>
              <a:rPr lang="en-US" sz="2000" dirty="0" smtClean="0">
                <a:effectDag name="">
                  <a:cont type="tree" name="">
                    <a:effect ref="fillLine"/>
                    <a:outerShdw dist="38100" dir="13500000" algn="br">
                      <a:srgbClr val="336699"/>
                    </a:outerShdw>
                  </a:cont>
                  <a:cont type="tree" name="">
                    <a:effect ref="fillLine"/>
                    <a:outerShdw dist="38100" dir="2700000" algn="tl">
                      <a:srgbClr val="001E3D"/>
                    </a:outerShdw>
                  </a:cont>
                  <a:effect ref="fillLine"/>
                </a:effectDag>
              </a:rPr>
              <a:t>	      Email: ug-research@nau.edu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dirty="0" smtClean="0">
                <a:solidFill>
                  <a:srgbClr val="FFFFFF">
                    <a:lumMod val="95000"/>
                  </a:srgb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6699"/>
                    </a:outerShdw>
                  </a:cont>
                  <a:cont type="tree" name="">
                    <a:effect ref="fillLine"/>
                    <a:outerShdw dist="38100" dir="2700000" algn="tl">
                      <a:srgbClr val="001E3D"/>
                    </a:outerShdw>
                  </a:cont>
                  <a:effect ref="fillLine"/>
                </a:effectDag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5987848" cy="22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209800" y="1088161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BoldExt"/>
              </a:rPr>
              <a:t>What is undergraduate research?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953000" y="1905000"/>
            <a:ext cx="366729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Projects of scholarly inquiry or creative activity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Collaborations with faculty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Examines, creates, and shares knowledge or products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Consistent with best practices in area of study</a:t>
            </a:r>
            <a:endParaRPr lang="en-US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7" y="2362200"/>
            <a:ext cx="43382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0168"/>
            <a:ext cx="1639828" cy="6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838200" y="1851891"/>
            <a:ext cx="4648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/>
              <a:t>Students who...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/>
              </a:rPr>
              <a:t>Major in any discipline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 smtClean="0"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/>
              </a:rPr>
              <a:t> Are curious, self-motivated, and enthusiastic</a:t>
            </a:r>
            <a:endParaRPr lang="en-US" sz="2400" dirty="0"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 smtClean="0"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/>
              </a:rPr>
              <a:t>Enjoys solving problems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 smtClean="0"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/>
              </a:rPr>
              <a:t>Want to get hands-on experience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 smtClean="0"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/>
              </a:rPr>
              <a:t>Are just like YOU!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FFFFFF"/>
              </a:solidFill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FFFFFF"/>
              </a:solidFill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9220" name="Title 6"/>
          <p:cNvSpPr txBox="1">
            <a:spLocks/>
          </p:cNvSpPr>
          <p:nvPr/>
        </p:nvSpPr>
        <p:spPr bwMode="auto">
          <a:xfrm>
            <a:off x="1828800" y="962997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BoldExt"/>
              </a:rPr>
              <a:t>Who does undergraduate research? </a:t>
            </a:r>
            <a:endParaRPr lang="en-US" sz="3200" dirty="0">
              <a:latin typeface="Univers BoldEx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76425"/>
            <a:ext cx="3106404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59441"/>
            <a:ext cx="163996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6"/>
          <p:cNvSpPr txBox="1">
            <a:spLocks/>
          </p:cNvSpPr>
          <p:nvPr/>
        </p:nvSpPr>
        <p:spPr bwMode="auto">
          <a:xfrm>
            <a:off x="2895600" y="894773"/>
            <a:ext cx="5850081" cy="86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BoldExt"/>
              </a:rPr>
              <a:t>Why should you get involved?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1115608"/>
              </p:ext>
            </p:extLst>
          </p:nvPr>
        </p:nvGraphicFramePr>
        <p:xfrm>
          <a:off x="2438400" y="2071248"/>
          <a:ext cx="5181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725055" y="2362200"/>
            <a:ext cx="2362200" cy="1143000"/>
          </a:xfrm>
          <a:prstGeom prst="ellipse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5"/>
                </a:solidFill>
              </a:rPr>
              <a:t>Professional Advantages</a:t>
            </a:r>
          </a:p>
        </p:txBody>
      </p:sp>
      <p:sp>
        <p:nvSpPr>
          <p:cNvPr id="9" name="Oval 8"/>
          <p:cNvSpPr/>
          <p:nvPr/>
        </p:nvSpPr>
        <p:spPr>
          <a:xfrm>
            <a:off x="838200" y="4681675"/>
            <a:ext cx="2362200" cy="1143000"/>
          </a:xfrm>
          <a:prstGeom prst="ellipse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5"/>
                </a:solidFill>
              </a:rPr>
              <a:t>Academic Advantages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72200" y="2362200"/>
            <a:ext cx="2362200" cy="1143000"/>
          </a:xfrm>
          <a:prstGeom prst="ellipse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3365"/>
                </a:solidFill>
              </a:rPr>
              <a:t>Job </a:t>
            </a:r>
            <a:r>
              <a:rPr lang="en-US" sz="2000" b="1" dirty="0">
                <a:solidFill>
                  <a:srgbClr val="003365"/>
                </a:solidFill>
              </a:rPr>
              <a:t>Training</a:t>
            </a:r>
          </a:p>
        </p:txBody>
      </p:sp>
      <p:sp>
        <p:nvSpPr>
          <p:cNvPr id="11" name="Oval 10"/>
          <p:cNvSpPr/>
          <p:nvPr/>
        </p:nvSpPr>
        <p:spPr>
          <a:xfrm>
            <a:off x="6172200" y="4681675"/>
            <a:ext cx="2362200" cy="1143000"/>
          </a:xfrm>
          <a:prstGeom prst="ellipse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5"/>
                </a:solidFill>
              </a:rPr>
              <a:t>Faculty Mentor Relationship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1" y="327910"/>
            <a:ext cx="1638299" cy="6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33400" y="1981200"/>
            <a:ext cx="8229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i="1" dirty="0" smtClean="0">
                <a:cs typeface="Arial" pitchFamily="34" charset="0"/>
              </a:rPr>
              <a:t>Evaluating the Impact of Wasted Energy </a:t>
            </a:r>
            <a:r>
              <a:rPr lang="en-US" dirty="0" smtClean="0">
                <a:cs typeface="Arial" pitchFamily="34" charset="0"/>
              </a:rPr>
              <a:t>(Michael O’Reilly)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1600" dirty="0"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i="1" dirty="0">
                <a:cs typeface="Arial" pitchFamily="34" charset="0"/>
              </a:rPr>
              <a:t>Recasting Identity: Ethics from the </a:t>
            </a:r>
            <a:r>
              <a:rPr lang="en-US" b="1" i="1" dirty="0" smtClean="0">
                <a:cs typeface="Arial" pitchFamily="34" charset="0"/>
              </a:rPr>
              <a:t>Margins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(Bryan Kimoto)</a:t>
            </a:r>
            <a:endParaRPr lang="en-US" dirty="0"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1600" dirty="0"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i="1" dirty="0" smtClean="0">
                <a:cs typeface="Arial" pitchFamily="34" charset="0"/>
              </a:rPr>
              <a:t>Predictive Early Assessment of Reading and Language </a:t>
            </a:r>
            <a:r>
              <a:rPr lang="en-US" dirty="0" smtClean="0">
                <a:cs typeface="Arial" pitchFamily="34" charset="0"/>
              </a:rPr>
              <a:t>(Madison Varney)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i="1" dirty="0" smtClean="0">
                <a:cs typeface="Arial" pitchFamily="34" charset="0"/>
              </a:rPr>
              <a:t>Employment Law Case Study</a:t>
            </a:r>
            <a:r>
              <a:rPr lang="en-US" dirty="0" smtClean="0">
                <a:cs typeface="Arial" pitchFamily="34" charset="0"/>
              </a:rPr>
              <a:t> (Nolan Cook) </a:t>
            </a:r>
            <a:r>
              <a:rPr lang="en-US" sz="1400" dirty="0" smtClean="0">
                <a:cs typeface="Arial" pitchFamily="34" charset="0"/>
              </a:rPr>
              <a:t> 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i="1" dirty="0" smtClean="0">
                <a:cs typeface="Arial" pitchFamily="34" charset="0"/>
              </a:rPr>
              <a:t>Population Estimation of Big Brown Bats in Flagstaff </a:t>
            </a:r>
            <a:r>
              <a:rPr lang="en-US" dirty="0" smtClean="0">
                <a:cs typeface="Arial" pitchFamily="34" charset="0"/>
              </a:rPr>
              <a:t>(Camille </a:t>
            </a:r>
            <a:r>
              <a:rPr lang="en-US" dirty="0" err="1" smtClean="0">
                <a:cs typeface="Arial" pitchFamily="34" charset="0"/>
              </a:rPr>
              <a:t>Platts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i="1" dirty="0" smtClean="0">
                <a:cs typeface="Arial" pitchFamily="34" charset="0"/>
              </a:rPr>
              <a:t>Nose Bleed: A Short Film </a:t>
            </a:r>
            <a:r>
              <a:rPr lang="en-US" dirty="0" smtClean="0">
                <a:cs typeface="Arial" pitchFamily="34" charset="0"/>
              </a:rPr>
              <a:t>(Jeremy Scott)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i="1" dirty="0" smtClean="0">
                <a:cs typeface="Arial" pitchFamily="34" charset="0"/>
              </a:rPr>
              <a:t>Molecular Ecology of the Nightingale Reed-Warbler </a:t>
            </a:r>
            <a:r>
              <a:rPr lang="en-US" dirty="0" smtClean="0">
                <a:cs typeface="Arial" pitchFamily="34" charset="0"/>
              </a:rPr>
              <a:t>(Liliana Ortiz)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i="1" dirty="0" smtClean="0"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i="1" dirty="0" smtClean="0">
                <a:cs typeface="Arial" pitchFamily="34" charset="0"/>
              </a:rPr>
              <a:t>Effects of Attention on Empathic Response </a:t>
            </a:r>
            <a:r>
              <a:rPr lang="en-US" dirty="0" smtClean="0">
                <a:cs typeface="Arial" pitchFamily="34" charset="0"/>
              </a:rPr>
              <a:t>(Morgan Malie)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316" name="Title 6"/>
          <p:cNvSpPr txBox="1">
            <a:spLocks/>
          </p:cNvSpPr>
          <p:nvPr/>
        </p:nvSpPr>
        <p:spPr bwMode="auto">
          <a:xfrm>
            <a:off x="1447800" y="1029142"/>
            <a:ext cx="7239000" cy="79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BoldExt"/>
              </a:rPr>
              <a:t>What kinds of projects do students do?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BoldEx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5586"/>
            <a:ext cx="163996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6"/>
          <p:cNvSpPr txBox="1">
            <a:spLocks/>
          </p:cNvSpPr>
          <p:nvPr/>
        </p:nvSpPr>
        <p:spPr bwMode="auto">
          <a:xfrm>
            <a:off x="2286000" y="852054"/>
            <a:ext cx="6781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BoldExt"/>
              </a:rPr>
              <a:t>Research opportunities &amp; funding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BoldExt"/>
            </a:endParaRP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533400" y="1723736"/>
            <a:ext cx="80010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/>
          </a:p>
          <a:p>
            <a:pPr marL="8001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xxx279 </a:t>
            </a:r>
            <a:r>
              <a:rPr lang="en-US" sz="2000" dirty="0" smtClean="0"/>
              <a:t>or </a:t>
            </a:r>
            <a:r>
              <a:rPr lang="en-US" sz="2000" dirty="0" smtClean="0"/>
              <a:t>xxx485 </a:t>
            </a:r>
            <a:r>
              <a:rPr lang="en-US" sz="2000" dirty="0" smtClean="0"/>
              <a:t>undergraduate research course for credit in any department with faculty mentor</a:t>
            </a:r>
          </a:p>
          <a:p>
            <a:pPr marL="628650" lvl="1" indent="-17145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 marL="8001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HURA: Hooper </a:t>
            </a:r>
            <a:r>
              <a:rPr lang="en-US" sz="2000" dirty="0"/>
              <a:t>Undergraduate Research Award </a:t>
            </a:r>
            <a:r>
              <a:rPr lang="en-US" sz="2000" dirty="0" smtClean="0"/>
              <a:t>grant program</a:t>
            </a:r>
          </a:p>
          <a:p>
            <a:pPr marL="457200" lvl="1" indent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/>
          </a:p>
          <a:p>
            <a:pPr marL="8001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NAU/NASA Space Grant – not just for astronomy majors!</a:t>
            </a:r>
          </a:p>
          <a:p>
            <a:pPr marL="628650" lvl="1" indent="-17145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900" dirty="0" smtClean="0"/>
          </a:p>
          <a:p>
            <a:pPr marL="8001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Global Research &amp; Internship Program (GRIP)</a:t>
            </a:r>
          </a:p>
          <a:p>
            <a:pPr marL="8001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1000" dirty="0"/>
          </a:p>
          <a:p>
            <a:pPr marL="8001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NAU research institutes &amp; centers</a:t>
            </a:r>
          </a:p>
          <a:p>
            <a:pPr marL="628650" lvl="1" indent="-17145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 marL="8001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NAU UG Student </a:t>
            </a:r>
            <a:r>
              <a:rPr lang="en-US" sz="2000" dirty="0"/>
              <a:t>Travel </a:t>
            </a:r>
            <a:r>
              <a:rPr lang="en-US" sz="2000" dirty="0" smtClean="0"/>
              <a:t>Awards &amp; ASNAU travel support for conferences</a:t>
            </a:r>
          </a:p>
          <a:p>
            <a:pPr marL="457200" lvl="1" indent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181600"/>
            <a:ext cx="2588872" cy="109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6924"/>
            <a:ext cx="163996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286000" y="3733799"/>
            <a:ext cx="4211781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3366"/>
                </a:solidFill>
              </a:rPr>
              <a:t>Dr. MaryLynn Quartaroli, Coordinator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3366"/>
                </a:solidFill>
              </a:rPr>
              <a:t>ug-research@nau.edu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3366"/>
                </a:solidFill>
              </a:rPr>
              <a:t>Room 321, Bury Hall (</a:t>
            </a:r>
            <a:r>
              <a:rPr lang="en-US" sz="2000" dirty="0" err="1" smtClean="0">
                <a:solidFill>
                  <a:srgbClr val="003366"/>
                </a:solidFill>
              </a:rPr>
              <a:t>Bldg</a:t>
            </a:r>
            <a:r>
              <a:rPr lang="en-US" sz="2000" dirty="0" smtClean="0">
                <a:solidFill>
                  <a:srgbClr val="003366"/>
                </a:solidFill>
              </a:rPr>
              <a:t> 8)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3366"/>
                </a:solidFill>
              </a:rPr>
              <a:t>(928) 523-1026</a:t>
            </a:r>
          </a:p>
        </p:txBody>
      </p:sp>
      <p:sp>
        <p:nvSpPr>
          <p:cNvPr id="15364" name="Title 6"/>
          <p:cNvSpPr txBox="1">
            <a:spLocks/>
          </p:cNvSpPr>
          <p:nvPr/>
        </p:nvSpPr>
        <p:spPr bwMode="auto">
          <a:xfrm>
            <a:off x="1852001" y="969737"/>
            <a:ext cx="6781800" cy="77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BoldExt"/>
              </a:rPr>
              <a:t>G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BoldExt"/>
              </a:rPr>
              <a:t>et the latest information &amp; updates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BoldEx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764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pPr algn="ctr"/>
            <a:r>
              <a:rPr lang="en-US" sz="2800" dirty="0" smtClean="0"/>
              <a:t>SIGN UP on</a:t>
            </a:r>
            <a:endParaRPr lang="en-US" sz="2800" dirty="0"/>
          </a:p>
          <a:p>
            <a:pPr algn="ctr"/>
            <a:endParaRPr lang="en-US" sz="1000" dirty="0" smtClean="0"/>
          </a:p>
          <a:p>
            <a:pPr marL="457200" indent="228600">
              <a:buFont typeface="Arial" panose="020B0604020202020204" pitchFamily="34" charset="0"/>
              <a:buChar char="•"/>
            </a:pPr>
            <a:r>
              <a:rPr lang="en-US" sz="2600" dirty="0" smtClean="0"/>
              <a:t>the UG </a:t>
            </a:r>
            <a:r>
              <a:rPr lang="en-US" sz="2600" dirty="0"/>
              <a:t>r</a:t>
            </a:r>
            <a:r>
              <a:rPr lang="en-US" sz="2600" dirty="0" smtClean="0"/>
              <a:t>esearch email </a:t>
            </a:r>
            <a:r>
              <a:rPr lang="en-US" sz="2600" dirty="0"/>
              <a:t>l</a:t>
            </a:r>
            <a:r>
              <a:rPr lang="en-US" sz="2600" dirty="0" smtClean="0"/>
              <a:t>ist</a:t>
            </a:r>
          </a:p>
          <a:p>
            <a:pPr marL="457200" indent="228600">
              <a:buFont typeface="Arial" panose="020B0604020202020204" pitchFamily="34" charset="0"/>
              <a:buChar char="•"/>
            </a:pPr>
            <a:r>
              <a:rPr lang="en-US" sz="2600" dirty="0"/>
              <a:t>http://nau.edu/VPAA/Undergraduate-Research/Connect/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9" y="3941544"/>
            <a:ext cx="2015946" cy="2015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4701"/>
            <a:ext cx="163996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9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N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FFD200"/>
      </a:accent1>
      <a:accent2>
        <a:srgbClr val="003366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238</Words>
  <Application>Microsoft Office PowerPoint</Application>
  <PresentationFormat>On-screen Show (4:3)</PresentationFormat>
  <Paragraphs>73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Times</vt:lpstr>
      <vt:lpstr>Univers BoldExt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bmc76</dc:creator>
  <cp:lastModifiedBy>Vanessa Bowden</cp:lastModifiedBy>
  <cp:revision>48</cp:revision>
  <dcterms:created xsi:type="dcterms:W3CDTF">2012-11-26T01:09:57Z</dcterms:created>
  <dcterms:modified xsi:type="dcterms:W3CDTF">2017-02-03T16:46:46Z</dcterms:modified>
</cp:coreProperties>
</file>