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270" r:id="rId3"/>
    <p:sldId id="261" r:id="rId4"/>
    <p:sldId id="260" r:id="rId5"/>
    <p:sldId id="262" r:id="rId6"/>
    <p:sldId id="259" r:id="rId7"/>
    <p:sldId id="263" r:id="rId8"/>
    <p:sldId id="264" r:id="rId9"/>
    <p:sldId id="266" r:id="rId10"/>
    <p:sldId id="265"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98" autoAdjust="0"/>
  </p:normalViewPr>
  <p:slideViewPr>
    <p:cSldViewPr snapToGrid="0">
      <p:cViewPr varScale="1">
        <p:scale>
          <a:sx n="90" d="100"/>
          <a:sy n="90" d="100"/>
        </p:scale>
        <p:origin x="681"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1FEA1-1341-4C3F-AF92-1C8FD46530FE}"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EFD11-E168-4D74-800C-8B4BF7929455}" type="slidenum">
              <a:rPr lang="en-US" smtClean="0"/>
              <a:t>‹#›</a:t>
            </a:fld>
            <a:endParaRPr lang="en-US"/>
          </a:p>
        </p:txBody>
      </p:sp>
    </p:spTree>
    <p:extLst>
      <p:ext uri="{BB962C8B-B14F-4D97-AF65-F5344CB8AC3E}">
        <p14:creationId xmlns:p14="http://schemas.microsoft.com/office/powerpoint/2010/main" val="358645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join you today from Flagstaff, on the ancestral and traditional homelands of a number of Indigenous communities. To recognize these communities, I would like to begin by offering NAU’s formal land acknowledgment: </a:t>
            </a:r>
            <a:r>
              <a:rPr lang="en-US" sz="1200" i="1" kern="1200" dirty="0" smtClean="0">
                <a:solidFill>
                  <a:schemeClr val="tx1"/>
                </a:solidFill>
                <a:effectLst/>
                <a:latin typeface="+mn-lt"/>
                <a:ea typeface="+mn-ea"/>
                <a:cs typeface="+mn-cs"/>
              </a:rPr>
              <a:t>Northern Arizona University sits at the base of the San Francisco Peaks, on homelands sacred to Native Americans throughout the region. We honor their past, present, and future generations, who have lived here for millennia and will forever call this place home.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EDDC4C-27DE-4E90-9A41-97086D5E6A1F}" type="slidenum">
              <a:rPr lang="en-US" smtClean="0"/>
              <a:t>1</a:t>
            </a:fld>
            <a:endParaRPr lang="en-US"/>
          </a:p>
        </p:txBody>
      </p:sp>
    </p:spTree>
    <p:extLst>
      <p:ext uri="{BB962C8B-B14F-4D97-AF65-F5344CB8AC3E}">
        <p14:creationId xmlns:p14="http://schemas.microsoft.com/office/powerpoint/2010/main" val="304308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begin by providing some context for Special Collections and Archives, or SCA, and NAU. NAU is a federally accredited American Indian and Alaska Native serving institution and was recently recognized as a Hispanic Serving Institution, or HSI. NAU sets service to Native American students as its third strategic goal.  This strategic goal is shared by Cline Library, NAU’s sole academic library, and by SCA. SCA’s mission within Cline Library is to connect and engage the world with the natural and human history of the Colorado Plateau and Northern Arizona University. Our archival holdings consist of two bodies of material: The Colorado Plateau Archives and Northern Arizona University Archives. This presentation will largely focus on archival collections within the Colorado Plateau Archives. These collections are typically donated to SCA by external donors who have some kind of connection, whether personal, familial, professional, or creative, with the Colorado Plateau and its communities. </a:t>
            </a:r>
            <a:endParaRPr lang="en-US" dirty="0"/>
          </a:p>
        </p:txBody>
      </p:sp>
      <p:sp>
        <p:nvSpPr>
          <p:cNvPr id="4" name="Slide Number Placeholder 3"/>
          <p:cNvSpPr>
            <a:spLocks noGrp="1"/>
          </p:cNvSpPr>
          <p:nvPr>
            <p:ph type="sldNum" sz="quarter" idx="10"/>
          </p:nvPr>
        </p:nvSpPr>
        <p:spPr/>
        <p:txBody>
          <a:bodyPr/>
          <a:lstStyle/>
          <a:p>
            <a:fld id="{FA74CD52-F385-407D-AF81-D2B1BB124014}" type="slidenum">
              <a:rPr lang="en-US" smtClean="0"/>
              <a:t>2</a:t>
            </a:fld>
            <a:endParaRPr lang="en-US" dirty="0"/>
          </a:p>
        </p:txBody>
      </p:sp>
    </p:spTree>
    <p:extLst>
      <p:ext uri="{BB962C8B-B14F-4D97-AF65-F5344CB8AC3E}">
        <p14:creationId xmlns:p14="http://schemas.microsoft.com/office/powerpoint/2010/main" val="129176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FD11-E168-4D74-800C-8B4BF7929455}" type="slidenum">
              <a:rPr lang="en-US" smtClean="0"/>
              <a:t>8</a:t>
            </a:fld>
            <a:endParaRPr lang="en-US"/>
          </a:p>
        </p:txBody>
      </p:sp>
    </p:spTree>
    <p:extLst>
      <p:ext uri="{BB962C8B-B14F-4D97-AF65-F5344CB8AC3E}">
        <p14:creationId xmlns:p14="http://schemas.microsoft.com/office/powerpoint/2010/main" val="401534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from Lena Del Rojo interview transcript</a:t>
            </a:r>
            <a:endParaRPr lang="en-US" dirty="0"/>
          </a:p>
        </p:txBody>
      </p:sp>
      <p:sp>
        <p:nvSpPr>
          <p:cNvPr id="4" name="Slide Number Placeholder 3"/>
          <p:cNvSpPr>
            <a:spLocks noGrp="1"/>
          </p:cNvSpPr>
          <p:nvPr>
            <p:ph type="sldNum" sz="quarter" idx="10"/>
          </p:nvPr>
        </p:nvSpPr>
        <p:spPr/>
        <p:txBody>
          <a:bodyPr/>
          <a:lstStyle/>
          <a:p>
            <a:fld id="{4A1EFD11-E168-4D74-800C-8B4BF7929455}" type="slidenum">
              <a:rPr lang="en-US" smtClean="0"/>
              <a:t>9</a:t>
            </a:fld>
            <a:endParaRPr lang="en-US"/>
          </a:p>
        </p:txBody>
      </p:sp>
    </p:spTree>
    <p:extLst>
      <p:ext uri="{BB962C8B-B14F-4D97-AF65-F5344CB8AC3E}">
        <p14:creationId xmlns:p14="http://schemas.microsoft.com/office/powerpoint/2010/main" val="306300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DB319-C57F-452B-85DD-B34252143EE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42684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DB319-C57F-452B-85DD-B34252143EE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153056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DB319-C57F-452B-85DD-B34252143EE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75208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in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1771723"/>
            <a:ext cx="12192000" cy="3349552"/>
          </a:xfrm>
        </p:spPr>
        <p:txBody>
          <a:bodyPr anchor="ctr">
            <a:noAutofit/>
          </a:bodyPr>
          <a:lstStyle>
            <a:lvl1pPr marL="0" indent="0" algn="ctr">
              <a:buNone/>
              <a:defRPr sz="18000">
                <a:solidFill>
                  <a:srgbClr val="003366"/>
                </a:solidFill>
                <a:latin typeface="Univers-Black" pitchFamily="2" charset="0"/>
              </a:defRPr>
            </a:lvl1pPr>
          </a:lstStyle>
          <a:p>
            <a:pPr lvl="0"/>
            <a:r>
              <a:rPr lang="en-US" dirty="0" smtClean="0"/>
              <a:t>EDIT</a:t>
            </a:r>
          </a:p>
        </p:txBody>
      </p:sp>
    </p:spTree>
    <p:extLst>
      <p:ext uri="{BB962C8B-B14F-4D97-AF65-F5344CB8AC3E}">
        <p14:creationId xmlns:p14="http://schemas.microsoft.com/office/powerpoint/2010/main" val="8662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U Titl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79388" y="6034088"/>
            <a:ext cx="7289800" cy="682625"/>
          </a:xfrm>
        </p:spPr>
        <p:txBody>
          <a:bodyPr>
            <a:normAutofit/>
          </a:bodyPr>
          <a:lstStyle>
            <a:lvl1pPr marL="0" indent="0">
              <a:buNone/>
              <a:defRPr sz="1800" b="1">
                <a:solidFill>
                  <a:schemeClr val="bg1"/>
                </a:solidFill>
              </a:defRPr>
            </a:lvl1pPr>
            <a:lvl2pPr marL="457188" indent="0">
              <a:buNone/>
              <a:defRPr/>
            </a:lvl2pPr>
            <a:lvl3pPr marL="914377" indent="0">
              <a:buNone/>
              <a:defRPr/>
            </a:lvl3pPr>
            <a:lvl4pPr marL="1371566" indent="0">
              <a:buNone/>
              <a:defRPr/>
            </a:lvl4pPr>
            <a:lvl5pPr marL="1828755" indent="0">
              <a:buNone/>
              <a:defRPr/>
            </a:lvl5pPr>
          </a:lstStyle>
          <a:p>
            <a:pPr lvl="0"/>
            <a:r>
              <a:rPr lang="en-US" dirty="0" smtClean="0"/>
              <a:t>Edit Master text styles</a:t>
            </a:r>
          </a:p>
        </p:txBody>
      </p:sp>
      <p:sp>
        <p:nvSpPr>
          <p:cNvPr id="8" name="Title 7"/>
          <p:cNvSpPr>
            <a:spLocks noGrp="1"/>
          </p:cNvSpPr>
          <p:nvPr>
            <p:ph type="title"/>
          </p:nvPr>
        </p:nvSpPr>
        <p:spPr>
          <a:xfrm>
            <a:off x="668291" y="1771723"/>
            <a:ext cx="10855418" cy="3314554"/>
          </a:xfrm>
        </p:spPr>
        <p:txBody>
          <a:bodyPr anchor="ctr"/>
          <a:lstStyle>
            <a:lvl1pPr algn="ctr">
              <a:defRPr b="1">
                <a:solidFill>
                  <a:srgbClr val="F1B300"/>
                </a:solidFill>
                <a:latin typeface="Univers LT Std 55" panose="020B06030202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6845" y="6129157"/>
            <a:ext cx="2928883" cy="499462"/>
          </a:xfrm>
          <a:prstGeom prst="rect">
            <a:avLst/>
          </a:prstGeom>
        </p:spPr>
      </p:pic>
    </p:spTree>
    <p:extLst>
      <p:ext uri="{BB962C8B-B14F-4D97-AF65-F5344CB8AC3E}">
        <p14:creationId xmlns:p14="http://schemas.microsoft.com/office/powerpoint/2010/main" val="285964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1382" y="1889125"/>
            <a:ext cx="11410825" cy="4203700"/>
          </a:xfrm>
        </p:spPr>
        <p:txBody>
          <a:bodyPr/>
          <a:lstStyle>
            <a:lvl1pPr marL="461963" indent="-461963">
              <a:buClr>
                <a:schemeClr val="bg1"/>
              </a:buClr>
              <a:buSzPct val="80000"/>
              <a:defRPr sz="3600">
                <a:solidFill>
                  <a:schemeClr val="bg1"/>
                </a:solidFill>
              </a:defRPr>
            </a:lvl1pPr>
            <a:lvl2pPr marL="914400" indent="-400050">
              <a:buClr>
                <a:schemeClr val="bg1"/>
              </a:buClr>
              <a:buSzPct val="80000"/>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p:txBody>
      </p:sp>
      <p:sp>
        <p:nvSpPr>
          <p:cNvPr id="12" name="Title 12"/>
          <p:cNvSpPr>
            <a:spLocks noGrp="1"/>
          </p:cNvSpPr>
          <p:nvPr>
            <p:ph type="title" hasCustomPrompt="1"/>
          </p:nvPr>
        </p:nvSpPr>
        <p:spPr>
          <a:xfrm>
            <a:off x="431383" y="321612"/>
            <a:ext cx="11378905" cy="1240018"/>
          </a:xfrm>
        </p:spPr>
        <p:txBody>
          <a:bodyPr/>
          <a:lstStyle>
            <a:lvl1pPr>
              <a:defRPr sz="7200">
                <a:latin typeface="Univers-Black" pitchFamily="2" charset="0"/>
              </a:defRPr>
            </a:lvl1pPr>
          </a:lstStyle>
          <a:p>
            <a:r>
              <a:rPr lang="en-US" dirty="0" smtClean="0"/>
              <a:t>CLICK TO EDIT</a:t>
            </a:r>
            <a:endParaRPr lang="en-US" dirty="0"/>
          </a:p>
        </p:txBody>
      </p:sp>
    </p:spTree>
    <p:extLst>
      <p:ext uri="{BB962C8B-B14F-4D97-AF65-F5344CB8AC3E}">
        <p14:creationId xmlns:p14="http://schemas.microsoft.com/office/powerpoint/2010/main" val="23143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initions">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31383" y="321612"/>
            <a:ext cx="11378905" cy="1240018"/>
          </a:xfrm>
        </p:spPr>
        <p:txBody>
          <a:bodyPr/>
          <a:lstStyle>
            <a:lvl1pPr>
              <a:defRPr sz="7200">
                <a:latin typeface="Univers-Black" pitchFamily="2" charset="0"/>
              </a:defRPr>
            </a:lvl1pPr>
          </a:lstStyle>
          <a:p>
            <a:r>
              <a:rPr lang="en-US" dirty="0" smtClean="0"/>
              <a:t>CLICK TO EDIT</a:t>
            </a:r>
            <a:endParaRPr lang="en-US" dirty="0"/>
          </a:p>
        </p:txBody>
      </p:sp>
      <p:sp>
        <p:nvSpPr>
          <p:cNvPr id="15" name="Text Placeholder 14"/>
          <p:cNvSpPr>
            <a:spLocks noGrp="1"/>
          </p:cNvSpPr>
          <p:nvPr>
            <p:ph type="body" sz="quarter" idx="11" hasCustomPrompt="1"/>
          </p:nvPr>
        </p:nvSpPr>
        <p:spPr>
          <a:xfrm>
            <a:off x="431800" y="2084388"/>
            <a:ext cx="11379200" cy="4291012"/>
          </a:xfrm>
        </p:spPr>
        <p:txBody>
          <a:bodyPr>
            <a:normAutofit/>
          </a:bodyPr>
          <a:lstStyle>
            <a:lvl1pPr marL="0" indent="0">
              <a:buNone/>
              <a:defRPr sz="4000">
                <a:solidFill>
                  <a:schemeClr val="bg1"/>
                </a:solidFill>
              </a:defRPr>
            </a:lvl1pPr>
          </a:lstStyle>
          <a:p>
            <a:pPr lvl="0"/>
            <a:r>
              <a:rPr lang="en-US" dirty="0" smtClean="0"/>
              <a:t>Click to edit</a:t>
            </a:r>
          </a:p>
        </p:txBody>
      </p:sp>
    </p:spTree>
    <p:extLst>
      <p:ext uri="{BB962C8B-B14F-4D97-AF65-F5344CB8AC3E}">
        <p14:creationId xmlns:p14="http://schemas.microsoft.com/office/powerpoint/2010/main" val="19426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ing">
    <p:bg>
      <p:bgPr>
        <a:solidFill>
          <a:srgbClr val="F1B30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1771723"/>
            <a:ext cx="12192000" cy="3349552"/>
          </a:xfrm>
        </p:spPr>
        <p:txBody>
          <a:bodyPr anchor="ctr">
            <a:noAutofit/>
          </a:bodyPr>
          <a:lstStyle>
            <a:lvl1pPr marL="0" indent="0" algn="ctr">
              <a:buNone/>
              <a:defRPr sz="18000">
                <a:solidFill>
                  <a:srgbClr val="003366"/>
                </a:solidFill>
                <a:latin typeface="Univers-Black" pitchFamily="2" charset="0"/>
              </a:defRPr>
            </a:lvl1pPr>
          </a:lstStyle>
          <a:p>
            <a:pPr lvl="0"/>
            <a:r>
              <a:rPr lang="en-US" dirty="0" smtClean="0"/>
              <a:t>EDIT</a:t>
            </a:r>
          </a:p>
        </p:txBody>
      </p:sp>
    </p:spTree>
    <p:extLst>
      <p:ext uri="{BB962C8B-B14F-4D97-AF65-F5344CB8AC3E}">
        <p14:creationId xmlns:p14="http://schemas.microsoft.com/office/powerpoint/2010/main" val="132648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 - Logo">
    <p:bg>
      <p:bgPr>
        <a:solidFill>
          <a:srgbClr val="F1B30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1771723"/>
            <a:ext cx="12192000" cy="3349552"/>
          </a:xfrm>
        </p:spPr>
        <p:txBody>
          <a:bodyPr anchor="ctr">
            <a:noAutofit/>
          </a:bodyPr>
          <a:lstStyle>
            <a:lvl1pPr marL="0" indent="0" algn="ctr">
              <a:buNone/>
              <a:defRPr sz="18000">
                <a:solidFill>
                  <a:srgbClr val="003366"/>
                </a:solidFill>
                <a:latin typeface="Univers-Black" pitchFamily="2" charset="0"/>
              </a:defRPr>
            </a:lvl1pPr>
          </a:lstStyle>
          <a:p>
            <a:pPr lvl="0"/>
            <a:r>
              <a:rPr lang="en-US" dirty="0" smtClean="0"/>
              <a:t>EDIT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6845" y="6129157"/>
            <a:ext cx="2928883" cy="499461"/>
          </a:xfrm>
          <a:prstGeom prst="rect">
            <a:avLst/>
          </a:prstGeom>
        </p:spPr>
      </p:pic>
    </p:spTree>
    <p:extLst>
      <p:ext uri="{BB962C8B-B14F-4D97-AF65-F5344CB8AC3E}">
        <p14:creationId xmlns:p14="http://schemas.microsoft.com/office/powerpoint/2010/main" val="101057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Content">
    <p:bg>
      <p:bgPr>
        <a:solidFill>
          <a:srgbClr val="F1B300"/>
        </a:solidFill>
        <a:effectLst/>
      </p:bgPr>
    </p:bg>
    <p:spTree>
      <p:nvGrpSpPr>
        <p:cNvPr id="1" name=""/>
        <p:cNvGrpSpPr/>
        <p:nvPr/>
      </p:nvGrpSpPr>
      <p:grpSpPr>
        <a:xfrm>
          <a:off x="0" y="0"/>
          <a:ext cx="0" cy="0"/>
          <a:chOff x="0" y="0"/>
          <a:chExt cx="0" cy="0"/>
        </a:xfrm>
      </p:grpSpPr>
      <p:sp>
        <p:nvSpPr>
          <p:cNvPr id="7" name="Title 12"/>
          <p:cNvSpPr>
            <a:spLocks noGrp="1"/>
          </p:cNvSpPr>
          <p:nvPr>
            <p:ph type="title" hasCustomPrompt="1"/>
          </p:nvPr>
        </p:nvSpPr>
        <p:spPr>
          <a:xfrm>
            <a:off x="431383" y="321612"/>
            <a:ext cx="11378905" cy="1240018"/>
          </a:xfrm>
        </p:spPr>
        <p:txBody>
          <a:bodyPr/>
          <a:lstStyle>
            <a:lvl1pPr>
              <a:defRPr sz="7200">
                <a:solidFill>
                  <a:srgbClr val="003366"/>
                </a:solidFill>
                <a:latin typeface="Univers-Black" pitchFamily="2" charset="0"/>
              </a:defRPr>
            </a:lvl1pPr>
          </a:lstStyle>
          <a:p>
            <a:r>
              <a:rPr lang="en-US" dirty="0" smtClean="0"/>
              <a:t>CLICK TO EDIT</a:t>
            </a:r>
            <a:endParaRPr lang="en-US" dirty="0"/>
          </a:p>
        </p:txBody>
      </p:sp>
      <p:sp>
        <p:nvSpPr>
          <p:cNvPr id="8" name="Text Placeholder 14"/>
          <p:cNvSpPr>
            <a:spLocks noGrp="1"/>
          </p:cNvSpPr>
          <p:nvPr>
            <p:ph type="body" sz="quarter" idx="11" hasCustomPrompt="1"/>
          </p:nvPr>
        </p:nvSpPr>
        <p:spPr>
          <a:xfrm>
            <a:off x="431800" y="2084388"/>
            <a:ext cx="11379200" cy="4291012"/>
          </a:xfrm>
        </p:spPr>
        <p:txBody>
          <a:bodyPr>
            <a:normAutofit/>
          </a:bodyPr>
          <a:lstStyle>
            <a:lvl1pPr marL="0" indent="0">
              <a:buNone/>
              <a:defRPr sz="4000">
                <a:solidFill>
                  <a:srgbClr val="003366"/>
                </a:solidFill>
              </a:defRPr>
            </a:lvl1pPr>
          </a:lstStyle>
          <a:p>
            <a:pPr lvl="0"/>
            <a:r>
              <a:rPr lang="en-US" dirty="0" smtClean="0"/>
              <a:t>Click to edit</a:t>
            </a:r>
          </a:p>
        </p:txBody>
      </p:sp>
    </p:spTree>
    <p:extLst>
      <p:ext uri="{BB962C8B-B14F-4D97-AF65-F5344CB8AC3E}">
        <p14:creationId xmlns:p14="http://schemas.microsoft.com/office/powerpoint/2010/main" val="11731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431800" y="1883242"/>
            <a:ext cx="11379200" cy="4334996"/>
          </a:xfrm>
        </p:spPr>
        <p:txBody>
          <a:bodyPr/>
          <a:lstStyle>
            <a:lvl1pPr marL="461963" indent="-461963">
              <a:buClr>
                <a:schemeClr val="bg1"/>
              </a:buClr>
              <a:defRPr sz="2800">
                <a:solidFill>
                  <a:schemeClr val="bg1"/>
                </a:solidFill>
              </a:defRPr>
            </a:lvl1pPr>
            <a:lvl2pPr marL="857250" indent="-347663">
              <a:buClr>
                <a:schemeClr val="bg1"/>
              </a:buClr>
              <a:defRPr>
                <a:solidFill>
                  <a:schemeClr val="bg1"/>
                </a:solidFill>
              </a:defRPr>
            </a:lvl2pPr>
            <a:lvl3pPr marL="1203325" indent="-346075">
              <a:buClr>
                <a:schemeClr val="bg1"/>
              </a:buClr>
              <a:defRPr>
                <a:solidFill>
                  <a:schemeClr val="bg1"/>
                </a:solidFill>
              </a:defRPr>
            </a:lvl3pPr>
            <a:lvl4pPr marL="1539875" indent="-336550">
              <a:buClr>
                <a:schemeClr val="bg1"/>
              </a:buClr>
              <a:defRPr>
                <a:solidFill>
                  <a:schemeClr val="bg1"/>
                </a:solidFill>
              </a:defRPr>
            </a:lvl4pPr>
            <a:lvl5pPr marL="1944688" indent="-404813">
              <a:buClr>
                <a:schemeClr val="bg1"/>
              </a:buCl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2"/>
          <p:cNvSpPr>
            <a:spLocks noGrp="1"/>
          </p:cNvSpPr>
          <p:nvPr>
            <p:ph type="title" hasCustomPrompt="1"/>
          </p:nvPr>
        </p:nvSpPr>
        <p:spPr>
          <a:xfrm>
            <a:off x="431383" y="321612"/>
            <a:ext cx="11378905" cy="1240018"/>
          </a:xfrm>
        </p:spPr>
        <p:txBody>
          <a:bodyPr/>
          <a:lstStyle>
            <a:lvl1pPr>
              <a:defRPr sz="7200">
                <a:latin typeface="Univers-Black" pitchFamily="2" charset="0"/>
              </a:defRPr>
            </a:lvl1pPr>
          </a:lstStyle>
          <a:p>
            <a:r>
              <a:rPr lang="en-US" dirty="0" smtClean="0"/>
              <a:t>CLICK TO EDIT</a:t>
            </a:r>
            <a:endParaRPr lang="en-US" dirty="0"/>
          </a:p>
        </p:txBody>
      </p:sp>
    </p:spTree>
    <p:extLst>
      <p:ext uri="{BB962C8B-B14F-4D97-AF65-F5344CB8AC3E}">
        <p14:creationId xmlns:p14="http://schemas.microsoft.com/office/powerpoint/2010/main" val="37762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DB319-C57F-452B-85DD-B34252143EE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2384796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7257448" y="1883242"/>
            <a:ext cx="4553552" cy="4334996"/>
          </a:xfrm>
        </p:spPr>
        <p:txBody>
          <a:bodyPr/>
          <a:lstStyle>
            <a:lvl1pPr marL="461963" indent="-461963">
              <a:buClr>
                <a:schemeClr val="bg1"/>
              </a:buClr>
              <a:defRPr sz="2800">
                <a:solidFill>
                  <a:schemeClr val="bg1"/>
                </a:solidFill>
              </a:defRPr>
            </a:lvl1pPr>
            <a:lvl2pPr marL="857250" indent="-347663">
              <a:buClr>
                <a:schemeClr val="bg1"/>
              </a:buClr>
              <a:defRPr>
                <a:solidFill>
                  <a:schemeClr val="bg1"/>
                </a:solidFill>
              </a:defRPr>
            </a:lvl2pPr>
            <a:lvl3pPr marL="1203325" indent="-346075">
              <a:buClr>
                <a:schemeClr val="bg1"/>
              </a:buClr>
              <a:defRPr>
                <a:solidFill>
                  <a:schemeClr val="bg1"/>
                </a:solidFill>
              </a:defRPr>
            </a:lvl3pPr>
            <a:lvl4pPr marL="1539875" indent="-336550">
              <a:buClr>
                <a:schemeClr val="bg1"/>
              </a:buClr>
              <a:defRPr>
                <a:solidFill>
                  <a:schemeClr val="bg1"/>
                </a:solidFill>
              </a:defRPr>
            </a:lvl4pPr>
            <a:lvl5pPr marL="1944688" indent="-404813">
              <a:buClr>
                <a:schemeClr val="bg1"/>
              </a:buCl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2"/>
          <p:cNvSpPr>
            <a:spLocks noGrp="1"/>
          </p:cNvSpPr>
          <p:nvPr>
            <p:ph type="title" hasCustomPrompt="1"/>
          </p:nvPr>
        </p:nvSpPr>
        <p:spPr>
          <a:xfrm>
            <a:off x="431383" y="321612"/>
            <a:ext cx="11378905" cy="1240018"/>
          </a:xfrm>
        </p:spPr>
        <p:txBody>
          <a:bodyPr/>
          <a:lstStyle>
            <a:lvl1pPr algn="r">
              <a:defRPr sz="7200">
                <a:latin typeface="Univers-Black" pitchFamily="2" charset="0"/>
              </a:defRPr>
            </a:lvl1pPr>
          </a:lstStyle>
          <a:p>
            <a:r>
              <a:rPr lang="en-US" dirty="0" smtClean="0"/>
              <a:t>CLICK TO EDIT</a:t>
            </a:r>
            <a:endParaRPr lang="en-US" dirty="0"/>
          </a:p>
        </p:txBody>
      </p:sp>
    </p:spTree>
    <p:extLst>
      <p:ext uri="{BB962C8B-B14F-4D97-AF65-F5344CB8AC3E}">
        <p14:creationId xmlns:p14="http://schemas.microsoft.com/office/powerpoint/2010/main" val="296620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83" y="1737848"/>
            <a:ext cx="5486400" cy="470137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323888" y="1737848"/>
            <a:ext cx="5486400" cy="470137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2"/>
          <p:cNvSpPr>
            <a:spLocks noGrp="1"/>
          </p:cNvSpPr>
          <p:nvPr>
            <p:ph type="title" hasCustomPrompt="1"/>
          </p:nvPr>
        </p:nvSpPr>
        <p:spPr>
          <a:xfrm>
            <a:off x="431383" y="321612"/>
            <a:ext cx="11378905" cy="1240018"/>
          </a:xfrm>
        </p:spPr>
        <p:txBody>
          <a:bodyPr/>
          <a:lstStyle>
            <a:lvl1pPr>
              <a:defRPr sz="7200">
                <a:latin typeface="Univers-Black" pitchFamily="2" charset="0"/>
              </a:defRPr>
            </a:lvl1pPr>
          </a:lstStyle>
          <a:p>
            <a:r>
              <a:rPr lang="en-US" dirty="0" smtClean="0"/>
              <a:t>CLICK TO EDIT</a:t>
            </a:r>
            <a:endParaRPr lang="en-US" dirty="0"/>
          </a:p>
        </p:txBody>
      </p:sp>
    </p:spTree>
    <p:extLst>
      <p:ext uri="{BB962C8B-B14F-4D97-AF65-F5344CB8AC3E}">
        <p14:creationId xmlns:p14="http://schemas.microsoft.com/office/powerpoint/2010/main" val="175638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screen Content">
    <p:spTree>
      <p:nvGrpSpPr>
        <p:cNvPr id="1" name=""/>
        <p:cNvGrpSpPr/>
        <p:nvPr/>
      </p:nvGrpSpPr>
      <p:grpSpPr>
        <a:xfrm>
          <a:off x="0" y="0"/>
          <a:ext cx="0" cy="0"/>
          <a:chOff x="0" y="0"/>
          <a:chExt cx="0" cy="0"/>
        </a:xfrm>
      </p:grpSpPr>
      <p:sp>
        <p:nvSpPr>
          <p:cNvPr id="5" name="Title 12"/>
          <p:cNvSpPr>
            <a:spLocks noGrp="1"/>
          </p:cNvSpPr>
          <p:nvPr>
            <p:ph type="title" hasCustomPrompt="1"/>
          </p:nvPr>
        </p:nvSpPr>
        <p:spPr>
          <a:xfrm>
            <a:off x="431383" y="321612"/>
            <a:ext cx="11378905" cy="1240018"/>
          </a:xfrm>
        </p:spPr>
        <p:txBody>
          <a:bodyPr/>
          <a:lstStyle>
            <a:lvl1pPr>
              <a:defRPr sz="7200">
                <a:latin typeface="Univers-Black" pitchFamily="2" charset="0"/>
              </a:defRPr>
            </a:lvl1pPr>
          </a:lstStyle>
          <a:p>
            <a:r>
              <a:rPr lang="en-US" dirty="0" smtClean="0"/>
              <a:t>CLICK TO EDIT</a:t>
            </a:r>
            <a:endParaRPr lang="en-US" dirty="0"/>
          </a:p>
        </p:txBody>
      </p:sp>
    </p:spTree>
    <p:extLst>
      <p:ext uri="{BB962C8B-B14F-4D97-AF65-F5344CB8AC3E}">
        <p14:creationId xmlns:p14="http://schemas.microsoft.com/office/powerpoint/2010/main" val="1729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70719" y="1756569"/>
            <a:ext cx="10850562" cy="3344863"/>
          </a:xfrm>
        </p:spPr>
        <p:txBody>
          <a:bodyPr anchor="ctr">
            <a:normAutofit/>
          </a:bodyPr>
          <a:lstStyle>
            <a:lvl1pPr marL="0" indent="0" algn="ctr">
              <a:buNone/>
              <a:defRPr sz="14500" b="1" baseline="0">
                <a:solidFill>
                  <a:schemeClr val="bg1"/>
                </a:solidFill>
                <a:latin typeface="Univers LT Std 45 Light" panose="020B0703030502020204" pitchFamily="34" charset="0"/>
              </a:defRPr>
            </a:lvl1pPr>
          </a:lstStyle>
          <a:p>
            <a:pPr lvl="0"/>
            <a:r>
              <a:rPr lang="en-US" dirty="0" smtClean="0"/>
              <a:t>Click to edit</a:t>
            </a:r>
            <a:endParaRPr lang="en-US" dirty="0"/>
          </a:p>
        </p:txBody>
      </p:sp>
    </p:spTree>
    <p:extLst>
      <p:ext uri="{BB962C8B-B14F-4D97-AF65-F5344CB8AC3E}">
        <p14:creationId xmlns:p14="http://schemas.microsoft.com/office/powerpoint/2010/main" val="401171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estions">
  <p:cSld name="1_Questions">
    <p:spTree>
      <p:nvGrpSpPr>
        <p:cNvPr id="1" name="Shape 33"/>
        <p:cNvGrpSpPr/>
        <p:nvPr/>
      </p:nvGrpSpPr>
      <p:grpSpPr>
        <a:xfrm>
          <a:off x="0" y="0"/>
          <a:ext cx="0" cy="0"/>
          <a:chOff x="0" y="0"/>
          <a:chExt cx="0" cy="0"/>
        </a:xfrm>
      </p:grpSpPr>
      <p:sp>
        <p:nvSpPr>
          <p:cNvPr id="34" name="Google Shape;34;p18"/>
          <p:cNvSpPr txBox="1">
            <a:spLocks noGrp="1"/>
          </p:cNvSpPr>
          <p:nvPr>
            <p:ph type="body" idx="1"/>
          </p:nvPr>
        </p:nvSpPr>
        <p:spPr>
          <a:xfrm>
            <a:off x="670719" y="1756569"/>
            <a:ext cx="10850562" cy="3344863"/>
          </a:xfrm>
          <a:prstGeom prst="rect">
            <a:avLst/>
          </a:prstGeom>
          <a:noFill/>
          <a:ln>
            <a:noFill/>
          </a:ln>
        </p:spPr>
        <p:txBody>
          <a:bodyPr spcFirstLastPara="1" wrap="square" lIns="91425" tIns="45700" rIns="91425" bIns="45700" anchor="ctr" anchorCtr="0">
            <a:normAutofit/>
          </a:bodyPr>
          <a:lstStyle>
            <a:lvl1pPr marL="457200" lvl="0" indent="-228600" algn="ctr">
              <a:spcBef>
                <a:spcPts val="1000"/>
              </a:spcBef>
              <a:spcAft>
                <a:spcPts val="0"/>
              </a:spcAft>
              <a:buSzPts val="11600"/>
              <a:buNone/>
              <a:defRPr sz="14500" b="1">
                <a:solidFill>
                  <a:schemeClr val="lt1"/>
                </a:solidFill>
                <a:latin typeface="Open Sans Light"/>
                <a:ea typeface="Open Sans Light"/>
                <a:cs typeface="Open Sans Light"/>
                <a:sym typeface="Open Sans Light"/>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extLst>
      <p:ext uri="{BB962C8B-B14F-4D97-AF65-F5344CB8AC3E}">
        <p14:creationId xmlns:p14="http://schemas.microsoft.com/office/powerpoint/2010/main" val="226019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CCBCC-C549-49E0-91BC-9F0F84730F5B}"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8FA61-9827-44FE-93FF-C07D74A5DAE9}" type="slidenum">
              <a:rPr lang="en-US" smtClean="0"/>
              <a:t>‹#›</a:t>
            </a:fld>
            <a:endParaRPr lang="en-US" dirty="0"/>
          </a:p>
        </p:txBody>
      </p:sp>
    </p:spTree>
    <p:extLst>
      <p:ext uri="{BB962C8B-B14F-4D97-AF65-F5344CB8AC3E}">
        <p14:creationId xmlns:p14="http://schemas.microsoft.com/office/powerpoint/2010/main" val="3555410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18E4A-4460-4D6A-B35E-4F1CEE43D36F}" type="datetime1">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9848-B3C3-41ED-B311-9D2F2714CA71}" type="slidenum">
              <a:rPr lang="en-US" smtClean="0"/>
              <a:t>‹#›</a:t>
            </a:fld>
            <a:endParaRPr lang="en-US"/>
          </a:p>
        </p:txBody>
      </p:sp>
    </p:spTree>
    <p:extLst>
      <p:ext uri="{BB962C8B-B14F-4D97-AF65-F5344CB8AC3E}">
        <p14:creationId xmlns:p14="http://schemas.microsoft.com/office/powerpoint/2010/main" val="25958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9DB319-C57F-452B-85DD-B34252143EE5}"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189953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DB319-C57F-452B-85DD-B34252143EE5}"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239494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DB319-C57F-452B-85DD-B34252143EE5}"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424914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DB319-C57F-452B-85DD-B34252143EE5}"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24891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DB319-C57F-452B-85DD-B34252143EE5}"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13748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9DB319-C57F-452B-85DD-B34252143EE5}"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278494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9DB319-C57F-452B-85DD-B34252143EE5}"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3FA7E-6AA7-48E1-9660-36F169CC5B1A}" type="slidenum">
              <a:rPr lang="en-US" smtClean="0"/>
              <a:t>‹#›</a:t>
            </a:fld>
            <a:endParaRPr lang="en-US"/>
          </a:p>
        </p:txBody>
      </p:sp>
    </p:spTree>
    <p:extLst>
      <p:ext uri="{BB962C8B-B14F-4D97-AF65-F5344CB8AC3E}">
        <p14:creationId xmlns:p14="http://schemas.microsoft.com/office/powerpoint/2010/main" val="146368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DB319-C57F-452B-85DD-B34252143EE5}" type="datetimeFigureOut">
              <a:rPr lang="en-US" smtClean="0"/>
              <a:t>4/23/2021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3FA7E-6AA7-48E1-9660-36F169CC5B1A}" type="slidenum">
              <a:rPr lang="en-US" smtClean="0"/>
              <a:t>‹#›</a:t>
            </a:fld>
            <a:endParaRPr lang="en-US"/>
          </a:p>
        </p:txBody>
      </p:sp>
    </p:spTree>
    <p:extLst>
      <p:ext uri="{BB962C8B-B14F-4D97-AF65-F5344CB8AC3E}">
        <p14:creationId xmlns:p14="http://schemas.microsoft.com/office/powerpoint/2010/main" val="2060798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0994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189" rtl="0" eaLnBrk="1" latinLnBrk="0" hangingPunct="1">
        <a:spcBef>
          <a:spcPct val="0"/>
        </a:spcBef>
        <a:buNone/>
        <a:defRPr sz="8000" b="0" i="0" kern="1200">
          <a:solidFill>
            <a:schemeClr val="bg1"/>
          </a:solidFill>
          <a:latin typeface="Univers LT Std 45 Light" panose="020B07030305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1"/>
        </a:buClr>
        <a:buSzPct val="80000"/>
        <a:buFont typeface="Wingdings 3" charset="2"/>
        <a:buChar char=""/>
        <a:defRPr sz="2000" b="0" i="0" kern="1200">
          <a:solidFill>
            <a:schemeClr val="bg1"/>
          </a:solidFill>
          <a:latin typeface="Univers-Light-Normal" pitchFamily="2" charset="0"/>
          <a:ea typeface="+mj-ea"/>
          <a:cs typeface="+mj-cs"/>
        </a:defRPr>
      </a:lvl1pPr>
      <a:lvl2pPr marL="742932" indent="-285744" algn="l" defTabSz="457189" rtl="0" eaLnBrk="1" latinLnBrk="0" hangingPunct="1">
        <a:spcBef>
          <a:spcPts val="1000"/>
        </a:spcBef>
        <a:spcAft>
          <a:spcPts val="0"/>
        </a:spcAft>
        <a:buClr>
          <a:schemeClr val="bg1"/>
        </a:buClr>
        <a:buSzPct val="80000"/>
        <a:buFont typeface="Wingdings 3" charset="2"/>
        <a:buChar char=""/>
        <a:defRPr sz="1800" b="0" i="0" kern="1200">
          <a:solidFill>
            <a:schemeClr val="bg1"/>
          </a:solidFill>
          <a:latin typeface="Univers-Light-Normal" pitchFamily="2" charset="0"/>
          <a:ea typeface="+mj-ea"/>
          <a:cs typeface="+mj-cs"/>
        </a:defRPr>
      </a:lvl2pPr>
      <a:lvl3pPr marL="1142971" indent="-228594" algn="l" defTabSz="457189" rtl="0" eaLnBrk="1" latinLnBrk="0" hangingPunct="1">
        <a:spcBef>
          <a:spcPts val="1000"/>
        </a:spcBef>
        <a:spcAft>
          <a:spcPts val="0"/>
        </a:spcAft>
        <a:buClr>
          <a:schemeClr val="bg1"/>
        </a:buClr>
        <a:buSzPct val="80000"/>
        <a:buFont typeface="Wingdings 3" charset="2"/>
        <a:buChar char=""/>
        <a:defRPr sz="1600" b="0" i="0" kern="1200">
          <a:solidFill>
            <a:schemeClr val="bg1"/>
          </a:solidFill>
          <a:latin typeface="Univers-Light-Normal" pitchFamily="2" charset="0"/>
          <a:ea typeface="+mj-ea"/>
          <a:cs typeface="+mj-cs"/>
        </a:defRPr>
      </a:lvl3pPr>
      <a:lvl4pPr marL="1600160" indent="-228594" algn="l" defTabSz="457189" rtl="0" eaLnBrk="1" latinLnBrk="0" hangingPunct="1">
        <a:spcBef>
          <a:spcPts val="1000"/>
        </a:spcBef>
        <a:spcAft>
          <a:spcPts val="0"/>
        </a:spcAft>
        <a:buClr>
          <a:schemeClr val="bg1"/>
        </a:buClr>
        <a:buSzPct val="80000"/>
        <a:buFont typeface="Wingdings 3" charset="2"/>
        <a:buChar char=""/>
        <a:defRPr sz="1400" b="0" i="0" kern="1200">
          <a:solidFill>
            <a:schemeClr val="bg1"/>
          </a:solidFill>
          <a:latin typeface="Univers-Light-Normal" pitchFamily="2" charset="0"/>
          <a:ea typeface="+mj-ea"/>
          <a:cs typeface="+mj-cs"/>
        </a:defRPr>
      </a:lvl4pPr>
      <a:lvl5pPr marL="2057349" indent="-228594" algn="l" defTabSz="457189" rtl="0" eaLnBrk="1" latinLnBrk="0" hangingPunct="1">
        <a:spcBef>
          <a:spcPts val="1000"/>
        </a:spcBef>
        <a:spcAft>
          <a:spcPts val="0"/>
        </a:spcAft>
        <a:buClr>
          <a:schemeClr val="bg1"/>
        </a:buClr>
        <a:buSzPct val="80000"/>
        <a:buFont typeface="Wingdings 3" charset="2"/>
        <a:buChar char=""/>
        <a:defRPr sz="1400" b="0" i="0" kern="1200">
          <a:solidFill>
            <a:schemeClr val="bg1"/>
          </a:solidFill>
          <a:latin typeface="Univers-Light-Normal" pitchFamily="2" charset="0"/>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zarchivesonline.org/xtf/view?docId=ead/nau/pandemic_stories_oral_history.xml&amp;chunk.id=0&amp;toc.depth=1&amp;toc.id=0&amp;brand=defaul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dm16748.contentdm.oclc.org/digital/search/searchterm/nau.oh.2020.5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C4F22B-59FB-4C29-93B5-73BABB961BC0}" type="slidenum">
              <a:rPr lang="en-US" smtClean="0"/>
              <a:t>1</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t="10223" r="175" b="3760"/>
          <a:stretch/>
        </p:blipFill>
        <p:spPr>
          <a:xfrm>
            <a:off x="497150" y="0"/>
            <a:ext cx="11194742" cy="6871316"/>
          </a:xfrm>
          <a:prstGeom prst="rect">
            <a:avLst/>
          </a:prstGeom>
        </p:spPr>
      </p:pic>
      <p:sp>
        <p:nvSpPr>
          <p:cNvPr id="9" name="TextBox 8"/>
          <p:cNvSpPr txBox="1"/>
          <p:nvPr/>
        </p:nvSpPr>
        <p:spPr>
          <a:xfrm>
            <a:off x="497150" y="6277302"/>
            <a:ext cx="3826279" cy="523220"/>
          </a:xfrm>
          <a:prstGeom prst="rect">
            <a:avLst/>
          </a:prstGeom>
          <a:noFill/>
        </p:spPr>
        <p:txBody>
          <a:bodyPr wrap="square" rtlCol="0">
            <a:spAutoFit/>
          </a:bodyPr>
          <a:lstStyle/>
          <a:p>
            <a:pPr algn="ctr"/>
            <a:r>
              <a:rPr lang="en-US" sz="1400" dirty="0" smtClean="0">
                <a:solidFill>
                  <a:schemeClr val="bg1"/>
                </a:solidFill>
              </a:rPr>
              <a:t>San Francisco Peaks, Flagstaff, Arizona, 2-2-48; </a:t>
            </a:r>
          </a:p>
          <a:p>
            <a:pPr algn="ctr"/>
            <a:r>
              <a:rPr lang="en-US" sz="1400" dirty="0" err="1" smtClean="0">
                <a:solidFill>
                  <a:schemeClr val="bg1"/>
                </a:solidFill>
              </a:rPr>
              <a:t>Fronske</a:t>
            </a:r>
            <a:r>
              <a:rPr lang="en-US" sz="1400" dirty="0" smtClean="0">
                <a:solidFill>
                  <a:schemeClr val="bg1"/>
                </a:solidFill>
              </a:rPr>
              <a:t> Studio Collection; NAU.PH.85.3.231.273. </a:t>
            </a:r>
            <a:endParaRPr lang="en-US" sz="1400" dirty="0">
              <a:solidFill>
                <a:schemeClr val="bg1"/>
              </a:solidFill>
            </a:endParaRPr>
          </a:p>
        </p:txBody>
      </p:sp>
      <p:sp>
        <p:nvSpPr>
          <p:cNvPr id="2" name="TextBox 1"/>
          <p:cNvSpPr txBox="1"/>
          <p:nvPr/>
        </p:nvSpPr>
        <p:spPr>
          <a:xfrm>
            <a:off x="1104989" y="239698"/>
            <a:ext cx="10098630" cy="3046988"/>
          </a:xfrm>
          <a:prstGeom prst="rect">
            <a:avLst/>
          </a:prstGeom>
          <a:noFill/>
        </p:spPr>
        <p:txBody>
          <a:bodyPr wrap="square" rtlCol="0">
            <a:spAutoFit/>
          </a:bodyPr>
          <a:lstStyle/>
          <a:p>
            <a:r>
              <a:rPr lang="en-US" sz="3200" dirty="0" smtClean="0">
                <a:solidFill>
                  <a:schemeClr val="bg1"/>
                </a:solidFill>
                <a:latin typeface="Univers" panose="020B0503020202020204" pitchFamily="34" charset="0"/>
              </a:rPr>
              <a:t>Northern Arizona University sits at the base of the San Francisco Peaks, on homelands sacred to Native Americans throughout the region. </a:t>
            </a:r>
          </a:p>
          <a:p>
            <a:r>
              <a:rPr lang="en-US" sz="3200" dirty="0" smtClean="0">
                <a:solidFill>
                  <a:schemeClr val="bg1"/>
                </a:solidFill>
                <a:latin typeface="Univers" panose="020B0503020202020204" pitchFamily="34" charset="0"/>
              </a:rPr>
              <a:t>We honor their past, present, and future generations, who have lived here for millennia </a:t>
            </a:r>
          </a:p>
          <a:p>
            <a:r>
              <a:rPr lang="en-US" sz="3200" dirty="0" smtClean="0">
                <a:solidFill>
                  <a:schemeClr val="bg1"/>
                </a:solidFill>
                <a:latin typeface="Univers" panose="020B0503020202020204" pitchFamily="34" charset="0"/>
              </a:rPr>
              <a:t>and will forever call this place home.</a:t>
            </a:r>
            <a:endParaRPr lang="en-US" sz="3200" dirty="0">
              <a:solidFill>
                <a:schemeClr val="bg1"/>
              </a:solidFill>
              <a:latin typeface="Univers" panose="020B0503020202020204" pitchFamily="34" charset="0"/>
            </a:endParaRPr>
          </a:p>
        </p:txBody>
      </p:sp>
    </p:spTree>
    <p:extLst>
      <p:ext uri="{BB962C8B-B14F-4D97-AF65-F5344CB8AC3E}">
        <p14:creationId xmlns:p14="http://schemas.microsoft.com/office/powerpoint/2010/main" val="19927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Questions?</a:t>
            </a:r>
          </a:p>
          <a:p>
            <a:r>
              <a:rPr lang="en-US" sz="4400" b="0" dirty="0" smtClean="0">
                <a:latin typeface="Univers-Light-Normal" pitchFamily="2" charset="0"/>
              </a:rPr>
              <a:t>Email me at: </a:t>
            </a:r>
            <a:r>
              <a:rPr lang="en-US" sz="4400" b="0" dirty="0" smtClean="0">
                <a:solidFill>
                  <a:srgbClr val="F1B300"/>
                </a:solidFill>
                <a:latin typeface="Univers-Light-Normal" pitchFamily="2" charset="0"/>
              </a:rPr>
              <a:t>Samantha.Meier@nau.edu</a:t>
            </a:r>
            <a:endParaRPr lang="en-US" sz="4400" b="0" dirty="0">
              <a:latin typeface="Univers-Light-Normal" pitchFamily="2" charset="0"/>
            </a:endParaRPr>
          </a:p>
        </p:txBody>
      </p:sp>
    </p:spTree>
    <p:extLst>
      <p:ext uri="{BB962C8B-B14F-4D97-AF65-F5344CB8AC3E}">
        <p14:creationId xmlns:p14="http://schemas.microsoft.com/office/powerpoint/2010/main" val="324057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rot="10800000">
            <a:off x="2680799" y="143841"/>
            <a:ext cx="8974703" cy="6588791"/>
            <a:chOff x="1567065" y="74976"/>
            <a:chExt cx="9402271" cy="6902689"/>
          </a:xfrm>
        </p:grpSpPr>
        <p:sp>
          <p:nvSpPr>
            <p:cNvPr id="26" name="Freeform 25"/>
            <p:cNvSpPr/>
            <p:nvPr/>
          </p:nvSpPr>
          <p:spPr>
            <a:xfrm>
              <a:off x="3765012" y="3232781"/>
              <a:ext cx="1544647" cy="1939821"/>
            </a:xfrm>
            <a:custGeom>
              <a:avLst/>
              <a:gdLst/>
              <a:ahLst/>
              <a:cxnLst/>
              <a:rect l="0" t="0" r="0" b="0"/>
              <a:pathLst>
                <a:path>
                  <a:moveTo>
                    <a:pt x="1544647" y="0"/>
                  </a:moveTo>
                  <a:lnTo>
                    <a:pt x="1544647" y="2028138"/>
                  </a:lnTo>
                  <a:lnTo>
                    <a:pt x="0" y="2028138"/>
                  </a:lnTo>
                  <a:lnTo>
                    <a:pt x="0" y="215856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5458602" y="5067478"/>
              <a:ext cx="1443993" cy="448838"/>
            </a:xfrm>
            <a:custGeom>
              <a:avLst/>
              <a:gdLst/>
              <a:ahLst/>
              <a:cxnLst/>
              <a:rect l="0" t="0" r="0" b="0"/>
              <a:pathLst>
                <a:path>
                  <a:moveTo>
                    <a:pt x="0" y="0"/>
                  </a:moveTo>
                  <a:lnTo>
                    <a:pt x="0" y="318415"/>
                  </a:lnTo>
                  <a:lnTo>
                    <a:pt x="1443993" y="318415"/>
                  </a:lnTo>
                  <a:lnTo>
                    <a:pt x="1443993" y="4488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5313881" y="3371119"/>
              <a:ext cx="91440" cy="260846"/>
            </a:xfrm>
            <a:custGeom>
              <a:avLst/>
              <a:gdLst/>
              <a:ahLst/>
              <a:cxnLst/>
              <a:rect l="0" t="0" r="0" b="0"/>
              <a:pathLst>
                <a:path>
                  <a:moveTo>
                    <a:pt x="61157" y="0"/>
                  </a:moveTo>
                  <a:lnTo>
                    <a:pt x="61157" y="130423"/>
                  </a:lnTo>
                  <a:lnTo>
                    <a:pt x="45720" y="130423"/>
                  </a:lnTo>
                  <a:lnTo>
                    <a:pt x="45720" y="2608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2381285" y="3358520"/>
              <a:ext cx="2605393" cy="260846"/>
            </a:xfrm>
            <a:custGeom>
              <a:avLst/>
              <a:gdLst/>
              <a:ahLst/>
              <a:cxnLst/>
              <a:rect l="0" t="0" r="0" b="0"/>
              <a:pathLst>
                <a:path>
                  <a:moveTo>
                    <a:pt x="2605393" y="0"/>
                  </a:moveTo>
                  <a:lnTo>
                    <a:pt x="2605393" y="130423"/>
                  </a:lnTo>
                  <a:lnTo>
                    <a:pt x="0" y="130423"/>
                  </a:lnTo>
                  <a:lnTo>
                    <a:pt x="0" y="2608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5375039" y="1592625"/>
              <a:ext cx="1962441" cy="260846"/>
            </a:xfrm>
            <a:custGeom>
              <a:avLst/>
              <a:gdLst/>
              <a:ahLst/>
              <a:cxnLst/>
              <a:rect l="0" t="0" r="0" b="0"/>
              <a:pathLst>
                <a:path>
                  <a:moveTo>
                    <a:pt x="1962441" y="0"/>
                  </a:moveTo>
                  <a:lnTo>
                    <a:pt x="1962441" y="130423"/>
                  </a:lnTo>
                  <a:lnTo>
                    <a:pt x="0" y="130423"/>
                  </a:lnTo>
                  <a:lnTo>
                    <a:pt x="0" y="2608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Oval 30"/>
            <p:cNvSpPr/>
            <p:nvPr/>
          </p:nvSpPr>
          <p:spPr>
            <a:xfrm flipV="1">
              <a:off x="6578657" y="74976"/>
              <a:ext cx="1517648" cy="1517648"/>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Freeform 31"/>
            <p:cNvSpPr/>
            <p:nvPr/>
          </p:nvSpPr>
          <p:spPr>
            <a:xfrm rot="10800000">
              <a:off x="8142440" y="416447"/>
              <a:ext cx="1324192"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n-US" sz="2400" b="1" kern="1200" dirty="0" smtClean="0">
                  <a:latin typeface="+mj-lt"/>
                </a:rPr>
                <a:t>Cline Library</a:t>
              </a:r>
              <a:endParaRPr lang="en-US" sz="2400" b="1" kern="1200" dirty="0">
                <a:latin typeface="+mj-lt"/>
              </a:endParaRPr>
            </a:p>
          </p:txBody>
        </p:sp>
        <p:sp>
          <p:nvSpPr>
            <p:cNvPr id="33" name="Oval 32"/>
            <p:cNvSpPr/>
            <p:nvPr/>
          </p:nvSpPr>
          <p:spPr>
            <a:xfrm flipV="1">
              <a:off x="4616215" y="1853472"/>
              <a:ext cx="1517648" cy="1517648"/>
            </a:xfrm>
            <a:prstGeom prst="ellipse">
              <a:avLst/>
            </a:prstGeom>
            <a:blipFill>
              <a:blip r:embed="rId4"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Freeform 33"/>
            <p:cNvSpPr/>
            <p:nvPr/>
          </p:nvSpPr>
          <p:spPr>
            <a:xfrm flipV="1">
              <a:off x="6133863" y="2177380"/>
              <a:ext cx="1962441"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n-US" sz="2200" b="1" kern="1200" dirty="0" smtClean="0">
                  <a:latin typeface="+mj-lt"/>
                </a:rPr>
                <a:t>Special Collections &amp; Archives</a:t>
              </a:r>
              <a:endParaRPr lang="en-US" sz="2200" b="1" kern="1200" dirty="0">
                <a:latin typeface="+mj-lt"/>
              </a:endParaRPr>
            </a:p>
          </p:txBody>
        </p:sp>
        <p:sp>
          <p:nvSpPr>
            <p:cNvPr id="35" name="Oval 34"/>
            <p:cNvSpPr/>
            <p:nvPr/>
          </p:nvSpPr>
          <p:spPr>
            <a:xfrm rot="16200000" flipV="1">
              <a:off x="1567065" y="3728990"/>
              <a:ext cx="1468367" cy="1468367"/>
            </a:xfrm>
            <a:prstGeom prst="ellipse">
              <a:avLst/>
            </a:prstGeom>
            <a:blipFill>
              <a:blip r:embed="rId5"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Freeform 35"/>
            <p:cNvSpPr/>
            <p:nvPr/>
          </p:nvSpPr>
          <p:spPr>
            <a:xfrm flipV="1">
              <a:off x="2995313" y="3927762"/>
              <a:ext cx="1900253"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n-US" sz="2000" b="1" kern="1200" dirty="0" smtClean="0">
                  <a:latin typeface="+mj-lt"/>
                </a:rPr>
                <a:t>Special Collections</a:t>
              </a:r>
              <a:endParaRPr lang="en-US" sz="2000" b="1" kern="1200" dirty="0">
                <a:latin typeface="+mj-lt"/>
              </a:endParaRPr>
            </a:p>
          </p:txBody>
        </p:sp>
        <p:sp>
          <p:nvSpPr>
            <p:cNvPr id="37" name="Oval 36"/>
            <p:cNvSpPr/>
            <p:nvPr/>
          </p:nvSpPr>
          <p:spPr>
            <a:xfrm rot="16200000" flipV="1">
              <a:off x="4647739" y="3645027"/>
              <a:ext cx="1423727" cy="1447299"/>
            </a:xfrm>
            <a:prstGeom prst="ellipse">
              <a:avLst/>
            </a:prstGeom>
            <a:blipFill>
              <a:blip r:embed="rId6"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Freeform 37"/>
            <p:cNvSpPr/>
            <p:nvPr/>
          </p:nvSpPr>
          <p:spPr>
            <a:xfrm flipV="1">
              <a:off x="6083252" y="3967990"/>
              <a:ext cx="1440251"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n-US" sz="2000" b="1" kern="1200" dirty="0" smtClean="0">
                  <a:latin typeface="+mj-lt"/>
                </a:rPr>
                <a:t>Archives</a:t>
              </a:r>
              <a:endParaRPr lang="en-US" sz="2000" b="1" kern="1200" dirty="0">
                <a:latin typeface="+mj-lt"/>
              </a:endParaRPr>
            </a:p>
          </p:txBody>
        </p:sp>
        <p:sp>
          <p:nvSpPr>
            <p:cNvPr id="39" name="Oval 38"/>
            <p:cNvSpPr/>
            <p:nvPr/>
          </p:nvSpPr>
          <p:spPr>
            <a:xfrm flipV="1">
              <a:off x="6223846" y="5539890"/>
              <a:ext cx="1439352" cy="1437775"/>
            </a:xfrm>
            <a:prstGeom prst="ellipse">
              <a:avLst/>
            </a:prstGeom>
            <a:blipFill>
              <a:blip r:embed="rId7" cstate="print">
                <a:extLst>
                  <a:ext uri="{28A0092B-C50C-407E-A947-70E740481C1C}">
                    <a14:useLocalDpi xmlns:a14="http://schemas.microsoft.com/office/drawing/2010/main" val="0"/>
                  </a:ext>
                </a:extLst>
              </a:blip>
              <a:srcRect/>
              <a:stretch>
                <a:fillRect t="-19000" b="-1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Freeform 39"/>
            <p:cNvSpPr/>
            <p:nvPr/>
          </p:nvSpPr>
          <p:spPr>
            <a:xfrm flipV="1">
              <a:off x="4693013" y="5827789"/>
              <a:ext cx="1530833"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defTabSz="755650">
                <a:lnSpc>
                  <a:spcPct val="90000"/>
                </a:lnSpc>
                <a:spcBef>
                  <a:spcPct val="0"/>
                </a:spcBef>
                <a:spcAft>
                  <a:spcPct val="35000"/>
                </a:spcAft>
              </a:pPr>
              <a:r>
                <a:rPr lang="en-US" b="1" i="1" kern="1200" dirty="0" smtClean="0">
                  <a:latin typeface="+mj-lt"/>
                </a:rPr>
                <a:t>University Archives</a:t>
              </a:r>
              <a:endParaRPr lang="en-US" b="1" i="1" kern="1200" dirty="0">
                <a:latin typeface="+mj-lt"/>
              </a:endParaRPr>
            </a:p>
          </p:txBody>
        </p:sp>
        <p:sp>
          <p:nvSpPr>
            <p:cNvPr id="41" name="Oval 40"/>
            <p:cNvSpPr/>
            <p:nvPr/>
          </p:nvSpPr>
          <p:spPr>
            <a:xfrm flipV="1">
              <a:off x="3112293" y="5529681"/>
              <a:ext cx="1436197" cy="1436197"/>
            </a:xfrm>
            <a:prstGeom prst="ellipse">
              <a:avLst/>
            </a:prstGeom>
            <a:blipFill>
              <a:blip r:embed="rId8" cstate="print">
                <a:extLst>
                  <a:ext uri="{28A0092B-C50C-407E-A947-70E740481C1C}">
                    <a14:useLocalDpi xmlns:a14="http://schemas.microsoft.com/office/drawing/2010/main" val="0"/>
                  </a:ext>
                </a:extLst>
              </a:blip>
              <a:srcRect/>
              <a:stretch>
                <a:fillRect t="-19000" b="-1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Freeform 41"/>
            <p:cNvSpPr/>
            <p:nvPr/>
          </p:nvSpPr>
          <p:spPr>
            <a:xfrm flipV="1">
              <a:off x="1808445" y="5841423"/>
              <a:ext cx="1252061"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defTabSz="755650">
                <a:lnSpc>
                  <a:spcPct val="90000"/>
                </a:lnSpc>
                <a:spcBef>
                  <a:spcPct val="0"/>
                </a:spcBef>
                <a:spcAft>
                  <a:spcPct val="35000"/>
                </a:spcAft>
              </a:pPr>
              <a:r>
                <a:rPr lang="en-US" b="1" i="1" kern="1200" dirty="0" smtClean="0">
                  <a:latin typeface="+mj-lt"/>
                </a:rPr>
                <a:t>Colorado Plateau Archives</a:t>
              </a:r>
              <a:endParaRPr lang="en-US" b="1" i="1" kern="1200" dirty="0">
                <a:latin typeface="+mj-lt"/>
              </a:endParaRPr>
            </a:p>
          </p:txBody>
        </p:sp>
        <p:sp>
          <p:nvSpPr>
            <p:cNvPr id="44" name="Freeform 43"/>
            <p:cNvSpPr/>
            <p:nvPr/>
          </p:nvSpPr>
          <p:spPr>
            <a:xfrm>
              <a:off x="9717275" y="1853471"/>
              <a:ext cx="1252061"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n-US" sz="1700" kern="1200"/>
            </a:p>
          </p:txBody>
        </p:sp>
        <p:sp>
          <p:nvSpPr>
            <p:cNvPr id="46" name="Freeform 45"/>
            <p:cNvSpPr/>
            <p:nvPr/>
          </p:nvSpPr>
          <p:spPr>
            <a:xfrm>
              <a:off x="9717275" y="2951111"/>
              <a:ext cx="1252061" cy="834707"/>
            </a:xfrm>
            <a:custGeom>
              <a:avLst/>
              <a:gdLst>
                <a:gd name="connsiteX0" fmla="*/ 0 w 1252061"/>
                <a:gd name="connsiteY0" fmla="*/ 0 h 834707"/>
                <a:gd name="connsiteX1" fmla="*/ 1252061 w 1252061"/>
                <a:gd name="connsiteY1" fmla="*/ 0 h 834707"/>
                <a:gd name="connsiteX2" fmla="*/ 1252061 w 1252061"/>
                <a:gd name="connsiteY2" fmla="*/ 834707 h 834707"/>
                <a:gd name="connsiteX3" fmla="*/ 0 w 1252061"/>
                <a:gd name="connsiteY3" fmla="*/ 834707 h 834707"/>
                <a:gd name="connsiteX4" fmla="*/ 0 w 1252061"/>
                <a:gd name="connsiteY4" fmla="*/ 0 h 8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61" h="834707">
                  <a:moveTo>
                    <a:pt x="0" y="0"/>
                  </a:moveTo>
                  <a:lnTo>
                    <a:pt x="1252061" y="0"/>
                  </a:lnTo>
                  <a:lnTo>
                    <a:pt x="1252061" y="834707"/>
                  </a:lnTo>
                  <a:lnTo>
                    <a:pt x="0" y="8347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n-US" sz="1700" kern="1200"/>
            </a:p>
          </p:txBody>
        </p:sp>
      </p:grpSp>
      <p:grpSp>
        <p:nvGrpSpPr>
          <p:cNvPr id="52" name="Group 51"/>
          <p:cNvGrpSpPr/>
          <p:nvPr/>
        </p:nvGrpSpPr>
        <p:grpSpPr>
          <a:xfrm>
            <a:off x="2066103" y="5765291"/>
            <a:ext cx="2110025" cy="461665"/>
            <a:chOff x="1139331" y="2371663"/>
            <a:chExt cx="2110025" cy="461665"/>
          </a:xfrm>
        </p:grpSpPr>
        <p:sp>
          <p:nvSpPr>
            <p:cNvPr id="48" name="TextBox 47"/>
            <p:cNvSpPr txBox="1"/>
            <p:nvPr/>
          </p:nvSpPr>
          <p:spPr>
            <a:xfrm>
              <a:off x="1139331" y="2371663"/>
              <a:ext cx="1893467" cy="461665"/>
            </a:xfrm>
            <a:prstGeom prst="rect">
              <a:avLst/>
            </a:prstGeom>
            <a:noFill/>
            <a:ln w="12700">
              <a:noFill/>
            </a:ln>
          </p:spPr>
          <p:txBody>
            <a:bodyPr wrap="none" rtlCol="0">
              <a:spAutoFit/>
            </a:bodyPr>
            <a:lstStyle/>
            <a:p>
              <a:r>
                <a:rPr lang="en-US" sz="2400" dirty="0" smtClean="0">
                  <a:solidFill>
                    <a:srgbClr val="F1B300"/>
                  </a:solidFill>
                  <a:latin typeface="Univers-Black"/>
                </a:rPr>
                <a:t>institution</a:t>
              </a:r>
              <a:endParaRPr lang="en-US" sz="2400" dirty="0">
                <a:solidFill>
                  <a:srgbClr val="F1B300"/>
                </a:solidFill>
                <a:latin typeface="Univers-Black"/>
              </a:endParaRPr>
            </a:p>
          </p:txBody>
        </p:sp>
        <p:sp>
          <p:nvSpPr>
            <p:cNvPr id="50" name="Right Arrow 49"/>
            <p:cNvSpPr/>
            <p:nvPr/>
          </p:nvSpPr>
          <p:spPr>
            <a:xfrm>
              <a:off x="2969660" y="2509337"/>
              <a:ext cx="279696" cy="288982"/>
            </a:xfrm>
            <a:prstGeom prst="rightArrow">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902266" y="1375054"/>
            <a:ext cx="1212552" cy="471076"/>
            <a:chOff x="4902266" y="1375054"/>
            <a:chExt cx="1212552" cy="471076"/>
          </a:xfrm>
        </p:grpSpPr>
        <p:sp>
          <p:nvSpPr>
            <p:cNvPr id="49" name="TextBox 48"/>
            <p:cNvSpPr txBox="1"/>
            <p:nvPr/>
          </p:nvSpPr>
          <p:spPr>
            <a:xfrm>
              <a:off x="4902266" y="1384465"/>
              <a:ext cx="970137" cy="461665"/>
            </a:xfrm>
            <a:prstGeom prst="rect">
              <a:avLst/>
            </a:prstGeom>
            <a:noFill/>
          </p:spPr>
          <p:txBody>
            <a:bodyPr wrap="none" rtlCol="0">
              <a:spAutoFit/>
            </a:bodyPr>
            <a:lstStyle/>
            <a:p>
              <a:r>
                <a:rPr lang="en-US" sz="2400" dirty="0" smtClean="0">
                  <a:solidFill>
                    <a:srgbClr val="F1B300"/>
                  </a:solidFill>
                  <a:latin typeface="Univers-Black"/>
                </a:rPr>
                <a:t>stuff</a:t>
              </a:r>
              <a:endParaRPr lang="en-US" sz="2400" dirty="0">
                <a:solidFill>
                  <a:srgbClr val="F1B300"/>
                </a:solidFill>
                <a:latin typeface="Univers-Black"/>
              </a:endParaRPr>
            </a:p>
          </p:txBody>
        </p:sp>
        <p:sp>
          <p:nvSpPr>
            <p:cNvPr id="51" name="Right Arrow 50"/>
            <p:cNvSpPr/>
            <p:nvPr/>
          </p:nvSpPr>
          <p:spPr>
            <a:xfrm rot="18900000">
              <a:off x="5835122" y="1375054"/>
              <a:ext cx="279696" cy="288982"/>
            </a:xfrm>
            <a:prstGeom prst="rightArrow">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498663" y="4088891"/>
            <a:ext cx="2110025" cy="461665"/>
            <a:chOff x="1139331" y="2371663"/>
            <a:chExt cx="2110025" cy="461665"/>
          </a:xfrm>
        </p:grpSpPr>
        <p:sp>
          <p:nvSpPr>
            <p:cNvPr id="53" name="TextBox 52"/>
            <p:cNvSpPr txBox="1"/>
            <p:nvPr/>
          </p:nvSpPr>
          <p:spPr>
            <a:xfrm>
              <a:off x="1139331" y="2371663"/>
              <a:ext cx="1893467" cy="461665"/>
            </a:xfrm>
            <a:prstGeom prst="rect">
              <a:avLst/>
            </a:prstGeom>
            <a:noFill/>
            <a:ln w="12700">
              <a:noFill/>
            </a:ln>
          </p:spPr>
          <p:txBody>
            <a:bodyPr wrap="none" rtlCol="0">
              <a:spAutoFit/>
            </a:bodyPr>
            <a:lstStyle/>
            <a:p>
              <a:r>
                <a:rPr lang="en-US" sz="2400" dirty="0" smtClean="0">
                  <a:solidFill>
                    <a:srgbClr val="F1B300"/>
                  </a:solidFill>
                  <a:latin typeface="Univers-Black"/>
                </a:rPr>
                <a:t>institution</a:t>
              </a:r>
              <a:endParaRPr lang="en-US" sz="2400" dirty="0">
                <a:solidFill>
                  <a:srgbClr val="F1B300"/>
                </a:solidFill>
                <a:latin typeface="Univers-Black"/>
              </a:endParaRPr>
            </a:p>
          </p:txBody>
        </p:sp>
        <p:sp>
          <p:nvSpPr>
            <p:cNvPr id="54" name="Right Arrow 53"/>
            <p:cNvSpPr/>
            <p:nvPr/>
          </p:nvSpPr>
          <p:spPr>
            <a:xfrm>
              <a:off x="2969660" y="2509337"/>
              <a:ext cx="279696" cy="288982"/>
            </a:xfrm>
            <a:prstGeom prst="rightArrow">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118552" y="2917997"/>
            <a:ext cx="1212552" cy="471076"/>
            <a:chOff x="4902266" y="1375054"/>
            <a:chExt cx="1212552" cy="471076"/>
          </a:xfrm>
        </p:grpSpPr>
        <p:sp>
          <p:nvSpPr>
            <p:cNvPr id="59" name="TextBox 58"/>
            <p:cNvSpPr txBox="1"/>
            <p:nvPr/>
          </p:nvSpPr>
          <p:spPr>
            <a:xfrm>
              <a:off x="4902266" y="1384465"/>
              <a:ext cx="970137" cy="461665"/>
            </a:xfrm>
            <a:prstGeom prst="rect">
              <a:avLst/>
            </a:prstGeom>
            <a:noFill/>
          </p:spPr>
          <p:txBody>
            <a:bodyPr wrap="none" rtlCol="0">
              <a:spAutoFit/>
            </a:bodyPr>
            <a:lstStyle/>
            <a:p>
              <a:r>
                <a:rPr lang="en-US" sz="2400" dirty="0" smtClean="0">
                  <a:solidFill>
                    <a:srgbClr val="F1B300"/>
                  </a:solidFill>
                  <a:latin typeface="Univers-Black"/>
                </a:rPr>
                <a:t>stuff</a:t>
              </a:r>
              <a:endParaRPr lang="en-US" sz="2400" dirty="0">
                <a:solidFill>
                  <a:srgbClr val="F1B300"/>
                </a:solidFill>
                <a:latin typeface="Univers-Black"/>
              </a:endParaRPr>
            </a:p>
          </p:txBody>
        </p:sp>
        <p:sp>
          <p:nvSpPr>
            <p:cNvPr id="60" name="Right Arrow 59"/>
            <p:cNvSpPr/>
            <p:nvPr/>
          </p:nvSpPr>
          <p:spPr>
            <a:xfrm rot="18900000">
              <a:off x="5835122" y="1375054"/>
              <a:ext cx="279696" cy="288982"/>
            </a:xfrm>
            <a:prstGeom prst="rightArrow">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9131677" y="2924000"/>
            <a:ext cx="1212552" cy="471076"/>
            <a:chOff x="4902266" y="1375054"/>
            <a:chExt cx="1212552" cy="471076"/>
          </a:xfrm>
        </p:grpSpPr>
        <p:sp>
          <p:nvSpPr>
            <p:cNvPr id="62" name="TextBox 61"/>
            <p:cNvSpPr txBox="1"/>
            <p:nvPr/>
          </p:nvSpPr>
          <p:spPr>
            <a:xfrm>
              <a:off x="4902266" y="1384465"/>
              <a:ext cx="970137" cy="461665"/>
            </a:xfrm>
            <a:prstGeom prst="rect">
              <a:avLst/>
            </a:prstGeom>
            <a:noFill/>
          </p:spPr>
          <p:txBody>
            <a:bodyPr wrap="none" rtlCol="0">
              <a:spAutoFit/>
            </a:bodyPr>
            <a:lstStyle/>
            <a:p>
              <a:r>
                <a:rPr lang="en-US" sz="2400" dirty="0" smtClean="0">
                  <a:solidFill>
                    <a:srgbClr val="F1B300"/>
                  </a:solidFill>
                  <a:latin typeface="Univers-Black"/>
                </a:rPr>
                <a:t>stuff</a:t>
              </a:r>
              <a:endParaRPr lang="en-US" sz="2400" dirty="0">
                <a:solidFill>
                  <a:srgbClr val="F1B300"/>
                </a:solidFill>
                <a:latin typeface="Univers-Black"/>
              </a:endParaRPr>
            </a:p>
          </p:txBody>
        </p:sp>
        <p:sp>
          <p:nvSpPr>
            <p:cNvPr id="63" name="Right Arrow 62"/>
            <p:cNvSpPr/>
            <p:nvPr/>
          </p:nvSpPr>
          <p:spPr>
            <a:xfrm rot="18900000">
              <a:off x="5835122" y="1375054"/>
              <a:ext cx="279696" cy="288982"/>
            </a:xfrm>
            <a:prstGeom prst="rightArrow">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0097938" y="1240004"/>
            <a:ext cx="1214667" cy="463088"/>
            <a:chOff x="4673281" y="1392068"/>
            <a:chExt cx="1214667" cy="463088"/>
          </a:xfrm>
        </p:grpSpPr>
        <p:sp>
          <p:nvSpPr>
            <p:cNvPr id="65" name="TextBox 64"/>
            <p:cNvSpPr txBox="1"/>
            <p:nvPr/>
          </p:nvSpPr>
          <p:spPr>
            <a:xfrm>
              <a:off x="4917811" y="1393491"/>
              <a:ext cx="970137" cy="461665"/>
            </a:xfrm>
            <a:prstGeom prst="rect">
              <a:avLst/>
            </a:prstGeom>
            <a:noFill/>
          </p:spPr>
          <p:txBody>
            <a:bodyPr wrap="none" rtlCol="0">
              <a:spAutoFit/>
            </a:bodyPr>
            <a:lstStyle/>
            <a:p>
              <a:r>
                <a:rPr lang="en-US" sz="2400" dirty="0" smtClean="0">
                  <a:solidFill>
                    <a:srgbClr val="F1B300"/>
                  </a:solidFill>
                  <a:latin typeface="Univers-Black"/>
                </a:rPr>
                <a:t>stuff</a:t>
              </a:r>
              <a:endParaRPr lang="en-US" sz="2400" dirty="0">
                <a:solidFill>
                  <a:srgbClr val="F1B300"/>
                </a:solidFill>
                <a:latin typeface="Univers-Black"/>
              </a:endParaRPr>
            </a:p>
          </p:txBody>
        </p:sp>
        <p:sp>
          <p:nvSpPr>
            <p:cNvPr id="76" name="Right Arrow 75"/>
            <p:cNvSpPr/>
            <p:nvPr/>
          </p:nvSpPr>
          <p:spPr>
            <a:xfrm rot="2700000" flipH="1">
              <a:off x="4677924" y="1387425"/>
              <a:ext cx="279696" cy="288982"/>
            </a:xfrm>
            <a:prstGeom prst="rightArrow">
              <a:avLst/>
            </a:prstGeom>
            <a:solidFill>
              <a:srgbClr val="F1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29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rage area of Special Collections &amp; Archives, showing rows of manuscript boxes in compact shelving." title="Special Collections &amp; Archives storage"/>
          <p:cNvPicPr>
            <a:picLocks noChangeAspect="1"/>
          </p:cNvPicPr>
          <p:nvPr/>
        </p:nvPicPr>
        <p:blipFill rotWithShape="1">
          <a:blip r:embed="rId2" cstate="print">
            <a:extLst>
              <a:ext uri="{28A0092B-C50C-407E-A947-70E740481C1C}">
                <a14:useLocalDpi xmlns:a14="http://schemas.microsoft.com/office/drawing/2010/main" val="0"/>
              </a:ext>
            </a:extLst>
          </a:blip>
          <a:srcRect l="11132" t="-371" r="-556" b="371"/>
          <a:stretch/>
        </p:blipFill>
        <p:spPr>
          <a:xfrm>
            <a:off x="-8163" y="932688"/>
            <a:ext cx="5952862" cy="5010912"/>
          </a:xfrm>
          <a:prstGeom prst="rect">
            <a:avLst/>
          </a:prstGeom>
        </p:spPr>
      </p:pic>
      <p:pic>
        <p:nvPicPr>
          <p:cNvPr id="6" name="Picture 5" descr="Hand flipping through manila files of documents in white cardboard boxes." title="Hand holding files of archival textual material."/>
          <p:cNvPicPr>
            <a:picLocks noChangeAspect="1"/>
          </p:cNvPicPr>
          <p:nvPr/>
        </p:nvPicPr>
        <p:blipFill rotWithShape="1">
          <a:blip r:embed="rId3" cstate="print">
            <a:extLst>
              <a:ext uri="{28A0092B-C50C-407E-A947-70E740481C1C}">
                <a14:useLocalDpi xmlns:a14="http://schemas.microsoft.com/office/drawing/2010/main" val="0"/>
              </a:ext>
            </a:extLst>
          </a:blip>
          <a:srcRect l="7127" t="689" r="13333"/>
          <a:stretch/>
        </p:blipFill>
        <p:spPr>
          <a:xfrm rot="5400000">
            <a:off x="5893366" y="1051559"/>
            <a:ext cx="3163824" cy="2962656"/>
          </a:xfrm>
          <a:prstGeom prst="rect">
            <a:avLst/>
          </a:prstGeom>
        </p:spPr>
      </p:pic>
      <p:pic>
        <p:nvPicPr>
          <p:cNvPr id="7" name="Picture 6" descr="VHS tape from K Video from the Bruce Babbitt collection" title="Bruce Babbitt VHS tape"/>
          <p:cNvPicPr>
            <a:picLocks noChangeAspect="1"/>
          </p:cNvPicPr>
          <p:nvPr/>
        </p:nvPicPr>
        <p:blipFill rotWithShape="1">
          <a:blip r:embed="rId4" cstate="print">
            <a:extLst>
              <a:ext uri="{28A0092B-C50C-407E-A947-70E740481C1C}">
                <a14:useLocalDpi xmlns:a14="http://schemas.microsoft.com/office/drawing/2010/main" val="0"/>
              </a:ext>
            </a:extLst>
          </a:blip>
          <a:srcRect t="16216" b="9652"/>
          <a:stretch/>
        </p:blipFill>
        <p:spPr>
          <a:xfrm rot="10800000">
            <a:off x="9034272" y="950975"/>
            <a:ext cx="3157728" cy="1755648"/>
          </a:xfrm>
          <a:prstGeom prst="rect">
            <a:avLst/>
          </a:prstGeom>
        </p:spPr>
      </p:pic>
      <p:pic>
        <p:nvPicPr>
          <p:cNvPr id="8" name="Picture 7" descr="Color 35mm slides in a sleeve from the Dorothy Hamre and Kenneth Alexander Brownlee photographs collection" title="Color slides in a sleeve"/>
          <p:cNvPicPr>
            <a:picLocks noChangeAspect="1"/>
          </p:cNvPicPr>
          <p:nvPr/>
        </p:nvPicPr>
        <p:blipFill rotWithShape="1">
          <a:blip r:embed="rId5" cstate="print">
            <a:extLst>
              <a:ext uri="{28A0092B-C50C-407E-A947-70E740481C1C}">
                <a14:useLocalDpi xmlns:a14="http://schemas.microsoft.com/office/drawing/2010/main" val="0"/>
              </a:ext>
            </a:extLst>
          </a:blip>
          <a:srcRect l="12423" t="20805" r="44809" b="4263"/>
          <a:stretch/>
        </p:blipFill>
        <p:spPr>
          <a:xfrm rot="5400000">
            <a:off x="6791933" y="3433773"/>
            <a:ext cx="1599804" cy="3182112"/>
          </a:xfrm>
          <a:prstGeom prst="rect">
            <a:avLst/>
          </a:prstGeom>
        </p:spPr>
      </p:pic>
      <p:pic>
        <p:nvPicPr>
          <p:cNvPr id="9" name="Picture 8" descr="CDs, thumb drives, Katie Lee's macbook, and gray boxes containing born-digital material" title="Born digital archival material"/>
          <p:cNvPicPr>
            <a:picLocks noChangeAspect="1"/>
          </p:cNvPicPr>
          <p:nvPr/>
        </p:nvPicPr>
        <p:blipFill rotWithShape="1">
          <a:blip r:embed="rId6" cstate="print">
            <a:extLst>
              <a:ext uri="{28A0092B-C50C-407E-A947-70E740481C1C}">
                <a14:useLocalDpi xmlns:a14="http://schemas.microsoft.com/office/drawing/2010/main" val="0"/>
              </a:ext>
            </a:extLst>
          </a:blip>
          <a:srcRect l="12189" t="-12273" r="2985" b="-827"/>
          <a:stretch/>
        </p:blipFill>
        <p:spPr>
          <a:xfrm rot="5400000">
            <a:off x="9390889" y="2807211"/>
            <a:ext cx="3154678" cy="3118104"/>
          </a:xfrm>
          <a:prstGeom prst="rect">
            <a:avLst/>
          </a:prstGeom>
        </p:spPr>
      </p:pic>
    </p:spTree>
    <p:extLst>
      <p:ext uri="{BB962C8B-B14F-4D97-AF65-F5344CB8AC3E}">
        <p14:creationId xmlns:p14="http://schemas.microsoft.com/office/powerpoint/2010/main" val="17030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954" y="0"/>
            <a:ext cx="7406092" cy="6858000"/>
          </a:xfrm>
          <a:prstGeom prst="rect">
            <a:avLst/>
          </a:prstGeom>
        </p:spPr>
      </p:pic>
    </p:spTree>
    <p:extLst>
      <p:ext uri="{BB962C8B-B14F-4D97-AF65-F5344CB8AC3E}">
        <p14:creationId xmlns:p14="http://schemas.microsoft.com/office/powerpoint/2010/main" val="2262572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91"/>
            <a:ext cx="6216474" cy="34587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6681"/>
            <a:ext cx="6156343" cy="33832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243" y="3574630"/>
            <a:ext cx="5814757" cy="32833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243" y="0"/>
            <a:ext cx="5808988" cy="3566739"/>
          </a:xfrm>
          <a:prstGeom prst="rect">
            <a:avLst/>
          </a:prstGeom>
        </p:spPr>
      </p:pic>
    </p:spTree>
    <p:extLst>
      <p:ext uri="{BB962C8B-B14F-4D97-AF65-F5344CB8AC3E}">
        <p14:creationId xmlns:p14="http://schemas.microsoft.com/office/powerpoint/2010/main" val="391208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58800"/>
            <a:ext cx="12192001" cy="5740400"/>
          </a:xfrm>
          <a:prstGeom prst="rect">
            <a:avLst/>
          </a:prstGeom>
        </p:spPr>
      </p:pic>
    </p:spTree>
    <p:extLst>
      <p:ext uri="{BB962C8B-B14F-4D97-AF65-F5344CB8AC3E}">
        <p14:creationId xmlns:p14="http://schemas.microsoft.com/office/powerpoint/2010/main" val="18780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571"/>
            <a:ext cx="12192000" cy="5872857"/>
          </a:xfrm>
          <a:prstGeom prst="rect">
            <a:avLst/>
          </a:prstGeom>
        </p:spPr>
      </p:pic>
    </p:spTree>
    <p:extLst>
      <p:ext uri="{BB962C8B-B14F-4D97-AF65-F5344CB8AC3E}">
        <p14:creationId xmlns:p14="http://schemas.microsoft.com/office/powerpoint/2010/main" val="298671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0" y="0"/>
            <a:ext cx="10442121" cy="6858000"/>
          </a:xfrm>
          <a:prstGeom prst="rect">
            <a:avLst/>
          </a:prstGeom>
        </p:spPr>
      </p:pic>
    </p:spTree>
    <p:extLst>
      <p:ext uri="{BB962C8B-B14F-4D97-AF65-F5344CB8AC3E}">
        <p14:creationId xmlns:p14="http://schemas.microsoft.com/office/powerpoint/2010/main" val="147668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116" y="1073221"/>
            <a:ext cx="5057884" cy="1323439"/>
          </a:xfrm>
          <a:prstGeom prst="rect">
            <a:avLst/>
          </a:prstGeom>
          <a:noFill/>
        </p:spPr>
        <p:txBody>
          <a:bodyPr wrap="square" rtlCol="0">
            <a:spAutoFit/>
          </a:bodyPr>
          <a:lstStyle/>
          <a:p>
            <a:r>
              <a:rPr lang="en-US" sz="8000" b="1" dirty="0" smtClean="0">
                <a:solidFill>
                  <a:srgbClr val="FFC000"/>
                </a:solidFill>
                <a:latin typeface="Univers" panose="020B0503020202020204" pitchFamily="34" charset="0"/>
              </a:rPr>
              <a:t>COVID-19</a:t>
            </a:r>
            <a:endParaRPr lang="en-US" sz="8000" b="1" dirty="0">
              <a:solidFill>
                <a:srgbClr val="FFC000"/>
              </a:solidFill>
              <a:latin typeface="Univers" panose="020B0503020202020204" pitchFamily="34" charset="0"/>
            </a:endParaRPr>
          </a:p>
        </p:txBody>
      </p:sp>
      <p:sp>
        <p:nvSpPr>
          <p:cNvPr id="5" name="TextBox 4"/>
          <p:cNvSpPr txBox="1"/>
          <p:nvPr/>
        </p:nvSpPr>
        <p:spPr>
          <a:xfrm>
            <a:off x="618836" y="3794957"/>
            <a:ext cx="6539344" cy="923330"/>
          </a:xfrm>
          <a:prstGeom prst="rect">
            <a:avLst/>
          </a:prstGeom>
          <a:noFill/>
        </p:spPr>
        <p:txBody>
          <a:bodyPr wrap="square" rtlCol="0">
            <a:spAutoFit/>
          </a:bodyPr>
          <a:lstStyle/>
          <a:p>
            <a:pPr algn="r"/>
            <a:r>
              <a:rPr lang="en-US" sz="5400" dirty="0">
                <a:solidFill>
                  <a:schemeClr val="accent5">
                    <a:lumMod val="50000"/>
                  </a:schemeClr>
                </a:solidFill>
                <a:latin typeface="Univers" panose="020B0503020202020204" pitchFamily="34" charset="0"/>
              </a:rPr>
              <a:t>h</a:t>
            </a:r>
            <a:r>
              <a:rPr lang="en-US" sz="5400" dirty="0" smtClean="0">
                <a:solidFill>
                  <a:schemeClr val="accent5">
                    <a:lumMod val="50000"/>
                  </a:schemeClr>
                </a:solidFill>
                <a:latin typeface="Univers" panose="020B0503020202020204" pitchFamily="34" charset="0"/>
              </a:rPr>
              <a:t>omemade mouse</a:t>
            </a:r>
            <a:endParaRPr lang="en-US" sz="5400" dirty="0">
              <a:solidFill>
                <a:schemeClr val="accent5">
                  <a:lumMod val="50000"/>
                </a:schemeClr>
              </a:solidFill>
              <a:latin typeface="Univers" panose="020B0503020202020204" pitchFamily="34" charset="0"/>
            </a:endParaRPr>
          </a:p>
        </p:txBody>
      </p:sp>
      <p:sp>
        <p:nvSpPr>
          <p:cNvPr id="6" name="TextBox 5"/>
          <p:cNvSpPr txBox="1"/>
          <p:nvPr/>
        </p:nvSpPr>
        <p:spPr>
          <a:xfrm>
            <a:off x="6169891" y="466745"/>
            <a:ext cx="4895272" cy="923330"/>
          </a:xfrm>
          <a:prstGeom prst="rect">
            <a:avLst/>
          </a:prstGeom>
          <a:noFill/>
        </p:spPr>
        <p:txBody>
          <a:bodyPr wrap="square" rtlCol="0">
            <a:spAutoFit/>
          </a:bodyPr>
          <a:lstStyle/>
          <a:p>
            <a:r>
              <a:rPr lang="en-US" sz="5400" dirty="0">
                <a:solidFill>
                  <a:schemeClr val="accent5">
                    <a:lumMod val="50000"/>
                  </a:schemeClr>
                </a:solidFill>
                <a:latin typeface="Univers" panose="020B0503020202020204" pitchFamily="34" charset="0"/>
              </a:rPr>
              <a:t>c</a:t>
            </a:r>
            <a:r>
              <a:rPr lang="en-US" sz="5400" dirty="0" smtClean="0">
                <a:solidFill>
                  <a:schemeClr val="accent5">
                    <a:lumMod val="50000"/>
                  </a:schemeClr>
                </a:solidFill>
                <a:latin typeface="Univers" panose="020B0503020202020204" pitchFamily="34" charset="0"/>
              </a:rPr>
              <a:t>oconut trees</a:t>
            </a:r>
            <a:endParaRPr lang="en-US" sz="5400" dirty="0">
              <a:solidFill>
                <a:schemeClr val="accent5">
                  <a:lumMod val="50000"/>
                </a:schemeClr>
              </a:solidFill>
              <a:latin typeface="Univers" panose="020B0503020202020204" pitchFamily="34" charset="0"/>
            </a:endParaRPr>
          </a:p>
        </p:txBody>
      </p:sp>
      <p:sp>
        <p:nvSpPr>
          <p:cNvPr id="7" name="TextBox 6"/>
          <p:cNvSpPr txBox="1"/>
          <p:nvPr/>
        </p:nvSpPr>
        <p:spPr>
          <a:xfrm>
            <a:off x="6169891" y="1159388"/>
            <a:ext cx="4895272" cy="923330"/>
          </a:xfrm>
          <a:prstGeom prst="rect">
            <a:avLst/>
          </a:prstGeom>
          <a:noFill/>
        </p:spPr>
        <p:txBody>
          <a:bodyPr wrap="square" rtlCol="0">
            <a:spAutoFit/>
          </a:bodyPr>
          <a:lstStyle/>
          <a:p>
            <a:r>
              <a:rPr lang="en-US" sz="5400" dirty="0" smtClean="0">
                <a:solidFill>
                  <a:schemeClr val="accent5">
                    <a:lumMod val="50000"/>
                  </a:schemeClr>
                </a:solidFill>
                <a:latin typeface="Univers" panose="020B0503020202020204" pitchFamily="34" charset="0"/>
              </a:rPr>
              <a:t>coven</a:t>
            </a:r>
            <a:endParaRPr lang="en-US" sz="5400" dirty="0">
              <a:solidFill>
                <a:schemeClr val="accent5">
                  <a:lumMod val="50000"/>
                </a:schemeClr>
              </a:solidFill>
              <a:latin typeface="Univers" panose="020B0503020202020204" pitchFamily="34" charset="0"/>
            </a:endParaRPr>
          </a:p>
        </p:txBody>
      </p:sp>
      <p:sp>
        <p:nvSpPr>
          <p:cNvPr id="8" name="TextBox 7"/>
          <p:cNvSpPr txBox="1"/>
          <p:nvPr/>
        </p:nvSpPr>
        <p:spPr>
          <a:xfrm>
            <a:off x="6169891" y="1852031"/>
            <a:ext cx="4895272" cy="923330"/>
          </a:xfrm>
          <a:prstGeom prst="rect">
            <a:avLst/>
          </a:prstGeom>
          <a:noFill/>
        </p:spPr>
        <p:txBody>
          <a:bodyPr wrap="square" rtlCol="0">
            <a:spAutoFit/>
          </a:bodyPr>
          <a:lstStyle/>
          <a:p>
            <a:r>
              <a:rPr lang="en-US" sz="5400" dirty="0">
                <a:solidFill>
                  <a:schemeClr val="accent5">
                    <a:lumMod val="50000"/>
                  </a:schemeClr>
                </a:solidFill>
                <a:latin typeface="Univers" panose="020B0503020202020204" pitchFamily="34" charset="0"/>
              </a:rPr>
              <a:t>c</a:t>
            </a:r>
            <a:r>
              <a:rPr lang="en-US" sz="5400" dirty="0" smtClean="0">
                <a:solidFill>
                  <a:schemeClr val="accent5">
                    <a:lumMod val="50000"/>
                  </a:schemeClr>
                </a:solidFill>
                <a:latin typeface="Univers" panose="020B0503020202020204" pitchFamily="34" charset="0"/>
              </a:rPr>
              <a:t>oated wire</a:t>
            </a:r>
            <a:endParaRPr lang="en-US" sz="5400" dirty="0">
              <a:solidFill>
                <a:schemeClr val="accent5">
                  <a:lumMod val="50000"/>
                </a:schemeClr>
              </a:solidFill>
              <a:latin typeface="Univers" panose="020B0503020202020204" pitchFamily="34" charset="0"/>
            </a:endParaRPr>
          </a:p>
        </p:txBody>
      </p:sp>
      <p:sp>
        <p:nvSpPr>
          <p:cNvPr id="9" name="TextBox 8"/>
          <p:cNvSpPr txBox="1"/>
          <p:nvPr/>
        </p:nvSpPr>
        <p:spPr>
          <a:xfrm>
            <a:off x="6169891" y="2544674"/>
            <a:ext cx="4895272" cy="923330"/>
          </a:xfrm>
          <a:prstGeom prst="rect">
            <a:avLst/>
          </a:prstGeom>
          <a:noFill/>
        </p:spPr>
        <p:txBody>
          <a:bodyPr wrap="square" rtlCol="0">
            <a:spAutoFit/>
          </a:bodyPr>
          <a:lstStyle/>
          <a:p>
            <a:r>
              <a:rPr lang="en-US" sz="5400" dirty="0" smtClean="0">
                <a:solidFill>
                  <a:schemeClr val="accent5">
                    <a:lumMod val="50000"/>
                  </a:schemeClr>
                </a:solidFill>
                <a:latin typeface="Univers" panose="020B0503020202020204" pitchFamily="34" charset="0"/>
              </a:rPr>
              <a:t>code</a:t>
            </a:r>
            <a:endParaRPr lang="en-US" sz="5400" dirty="0">
              <a:solidFill>
                <a:schemeClr val="accent5">
                  <a:lumMod val="50000"/>
                </a:schemeClr>
              </a:solidFill>
              <a:latin typeface="Univers" panose="020B0503020202020204" pitchFamily="34" charset="0"/>
            </a:endParaRPr>
          </a:p>
        </p:txBody>
      </p:sp>
      <p:sp>
        <p:nvSpPr>
          <p:cNvPr id="10" name="TextBox 9"/>
          <p:cNvSpPr txBox="1"/>
          <p:nvPr/>
        </p:nvSpPr>
        <p:spPr>
          <a:xfrm>
            <a:off x="3180950" y="4552403"/>
            <a:ext cx="3977230" cy="923330"/>
          </a:xfrm>
          <a:prstGeom prst="rect">
            <a:avLst/>
          </a:prstGeom>
          <a:noFill/>
        </p:spPr>
        <p:txBody>
          <a:bodyPr wrap="square" rtlCol="0">
            <a:spAutoFit/>
          </a:bodyPr>
          <a:lstStyle/>
          <a:p>
            <a:pPr algn="r"/>
            <a:r>
              <a:rPr lang="en-US" sz="5400" dirty="0" smtClean="0">
                <a:solidFill>
                  <a:schemeClr val="accent5">
                    <a:lumMod val="50000"/>
                  </a:schemeClr>
                </a:solidFill>
                <a:latin typeface="Univers" panose="020B0503020202020204" pitchFamily="34" charset="0"/>
              </a:rPr>
              <a:t>95 mouse</a:t>
            </a:r>
            <a:endParaRPr lang="en-US" sz="5400" dirty="0">
              <a:solidFill>
                <a:schemeClr val="accent5">
                  <a:lumMod val="50000"/>
                </a:schemeClr>
              </a:solidFill>
              <a:latin typeface="Univers" panose="020B0503020202020204" pitchFamily="34" charset="0"/>
            </a:endParaRPr>
          </a:p>
        </p:txBody>
      </p:sp>
      <p:sp>
        <p:nvSpPr>
          <p:cNvPr id="11" name="TextBox 10"/>
          <p:cNvSpPr txBox="1"/>
          <p:nvPr/>
        </p:nvSpPr>
        <p:spPr>
          <a:xfrm>
            <a:off x="3180950" y="5317542"/>
            <a:ext cx="3977230" cy="923330"/>
          </a:xfrm>
          <a:prstGeom prst="rect">
            <a:avLst/>
          </a:prstGeom>
          <a:noFill/>
        </p:spPr>
        <p:txBody>
          <a:bodyPr wrap="square" rtlCol="0">
            <a:spAutoFit/>
          </a:bodyPr>
          <a:lstStyle/>
          <a:p>
            <a:pPr algn="r"/>
            <a:r>
              <a:rPr lang="en-US" sz="5400" dirty="0">
                <a:solidFill>
                  <a:schemeClr val="accent5">
                    <a:lumMod val="50000"/>
                  </a:schemeClr>
                </a:solidFill>
                <a:latin typeface="Univers" panose="020B0503020202020204" pitchFamily="34" charset="0"/>
              </a:rPr>
              <a:t>e</a:t>
            </a:r>
            <a:r>
              <a:rPr lang="en-US" sz="5400" dirty="0" smtClean="0">
                <a:solidFill>
                  <a:schemeClr val="accent5">
                    <a:lumMod val="50000"/>
                  </a:schemeClr>
                </a:solidFill>
                <a:latin typeface="Univers" panose="020B0503020202020204" pitchFamily="34" charset="0"/>
              </a:rPr>
              <a:t>nd 95</a:t>
            </a:r>
            <a:endParaRPr lang="en-US" sz="5400" dirty="0">
              <a:solidFill>
                <a:schemeClr val="accent5">
                  <a:lumMod val="50000"/>
                </a:schemeClr>
              </a:solidFill>
              <a:latin typeface="Univers" panose="020B0503020202020204" pitchFamily="34" charset="0"/>
            </a:endParaRPr>
          </a:p>
        </p:txBody>
      </p:sp>
      <p:sp>
        <p:nvSpPr>
          <p:cNvPr id="12" name="TextBox 11"/>
          <p:cNvSpPr txBox="1"/>
          <p:nvPr/>
        </p:nvSpPr>
        <p:spPr>
          <a:xfrm>
            <a:off x="7485097" y="4352348"/>
            <a:ext cx="5057884" cy="1323439"/>
          </a:xfrm>
          <a:prstGeom prst="rect">
            <a:avLst/>
          </a:prstGeom>
          <a:noFill/>
        </p:spPr>
        <p:txBody>
          <a:bodyPr wrap="square" rtlCol="0">
            <a:spAutoFit/>
          </a:bodyPr>
          <a:lstStyle/>
          <a:p>
            <a:r>
              <a:rPr lang="en-US" sz="8000" b="1" dirty="0" smtClean="0">
                <a:solidFill>
                  <a:srgbClr val="FFC000"/>
                </a:solidFill>
                <a:latin typeface="Univers" panose="020B0503020202020204" pitchFamily="34" charset="0"/>
              </a:rPr>
              <a:t>masks</a:t>
            </a:r>
            <a:endParaRPr lang="en-US" sz="8000" b="1" dirty="0">
              <a:solidFill>
                <a:srgbClr val="FFC000"/>
              </a:solidFill>
              <a:latin typeface="Univers" panose="020B0503020202020204" pitchFamily="34" charset="0"/>
            </a:endParaRPr>
          </a:p>
        </p:txBody>
      </p:sp>
    </p:spTree>
    <p:extLst>
      <p:ext uri="{BB962C8B-B14F-4D97-AF65-F5344CB8AC3E}">
        <p14:creationId xmlns:p14="http://schemas.microsoft.com/office/powerpoint/2010/main" val="185128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Theme">
  <a:themeElements>
    <a:clrScheme name="NAU">
      <a:dk1>
        <a:sysClr val="windowText" lastClr="000000"/>
      </a:dk1>
      <a:lt1>
        <a:sysClr val="window" lastClr="FFFFFF"/>
      </a:lt1>
      <a:dk2>
        <a:srgbClr val="003366"/>
      </a:dk2>
      <a:lt2>
        <a:srgbClr val="C3B8B2"/>
      </a:lt2>
      <a:accent1>
        <a:srgbClr val="003366"/>
      </a:accent1>
      <a:accent2>
        <a:srgbClr val="F1B300"/>
      </a:accent2>
      <a:accent3>
        <a:srgbClr val="009DDC"/>
      </a:accent3>
      <a:accent4>
        <a:srgbClr val="0066B3"/>
      </a:accent4>
      <a:accent5>
        <a:srgbClr val="00ACA5"/>
      </a:accent5>
      <a:accent6>
        <a:srgbClr val="FFD200"/>
      </a:accent6>
      <a:hlink>
        <a:srgbClr val="F47722"/>
      </a:hlink>
      <a:folHlink>
        <a:srgbClr val="D5441C"/>
      </a:folHlink>
    </a:clrScheme>
    <a:fontScheme name="Custom 1">
      <a:majorFont>
        <a:latin typeface="Univers LT Std 45 Light"/>
        <a:ea typeface=""/>
        <a:cs typeface=""/>
      </a:majorFont>
      <a:minorFont>
        <a:latin typeface="Univers-Light-Normal"/>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NAU Template.potx" id="{2A328546-FB8D-4AC5-B61B-4ED9C370DB97}" vid="{56F8524E-5BDB-4CD5-930A-67C4B0E1D0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374</Words>
  <Application>Microsoft Office PowerPoint</Application>
  <PresentationFormat>Widescreen</PresentationFormat>
  <Paragraphs>36</Paragraphs>
  <Slides>10</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Calibri Light</vt:lpstr>
      <vt:lpstr>Open Sans Light</vt:lpstr>
      <vt:lpstr>Univers</vt:lpstr>
      <vt:lpstr>Univers LT Std 45 Light</vt:lpstr>
      <vt:lpstr>Univers LT Std 55</vt:lpstr>
      <vt:lpstr>Univers-Black</vt:lpstr>
      <vt:lpstr>Univers-Light-Normal</vt:lpstr>
      <vt:lpstr>Wingdings 3</vt:lpstr>
      <vt:lpstr>Office Theme</vt:lpstr>
      <vt:lpstr>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Meier</dc:creator>
  <cp:lastModifiedBy>Sam Meier</cp:lastModifiedBy>
  <cp:revision>48</cp:revision>
  <dcterms:created xsi:type="dcterms:W3CDTF">2021-04-21T21:53:02Z</dcterms:created>
  <dcterms:modified xsi:type="dcterms:W3CDTF">2021-04-23T18:46:09Z</dcterms:modified>
</cp:coreProperties>
</file>