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Oswald Medium"/>
      <p:regular r:id="rId13"/>
      <p:bold r:id="rId14"/>
    </p:embeddedFont>
    <p:embeddedFont>
      <p:font typeface="Montserrat"/>
      <p:regular r:id="rId15"/>
      <p:bold r:id="rId16"/>
      <p:italic r:id="rId17"/>
      <p:boldItalic r:id="rId18"/>
    </p:embeddedFont>
    <p:embeddedFont>
      <p:font typeface="Montserrat Medium"/>
      <p:regular r:id="rId19"/>
      <p:bold r:id="rId20"/>
      <p:italic r:id="rId21"/>
      <p:boldItalic r:id="rId22"/>
    </p:embeddedFont>
    <p:embeddedFont>
      <p:font typeface="Oswald"/>
      <p:regular r:id="rId23"/>
      <p:bold r:id="rId24"/>
    </p:embeddedFont>
    <p:embeddedFont>
      <p:font typeface="Merriweather"/>
      <p:regular r:id="rId25"/>
      <p:bold r:id="rId26"/>
      <p:italic r:id="rId27"/>
      <p:boldItalic r:id="rId28"/>
    </p:embeddedFont>
    <p:embeddedFont>
      <p:font typeface="Nunito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667">
          <p15:clr>
            <a:srgbClr val="9AA0A6"/>
          </p15:clr>
        </p15:guide>
        <p15:guide id="4" orient="horz" pos="1140">
          <p15:clr>
            <a:srgbClr val="9AA0A6"/>
          </p15:clr>
        </p15:guide>
        <p15:guide id="5" pos="457">
          <p15:clr>
            <a:srgbClr val="9AA0A6"/>
          </p15:clr>
        </p15:guide>
        <p15:guide id="6" orient="horz" pos="2990">
          <p15:clr>
            <a:srgbClr val="9AA0A6"/>
          </p15:clr>
        </p15:guide>
        <p15:guide id="7" pos="5288">
          <p15:clr>
            <a:srgbClr val="9AA0A6"/>
          </p15:clr>
        </p15:guide>
        <p15:guide id="8" orient="horz" pos="1224">
          <p15:clr>
            <a:srgbClr val="9AA0A6"/>
          </p15:clr>
        </p15:guide>
        <p15:guide id="9" orient="horz" pos="1368">
          <p15:clr>
            <a:srgbClr val="9AA0A6"/>
          </p15:clr>
        </p15:guide>
        <p15:guide id="10" orient="horz" pos="25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667" orient="horz"/>
        <p:guide pos="1140" orient="horz"/>
        <p:guide pos="457"/>
        <p:guide pos="2990" orient="horz"/>
        <p:guide pos="5288"/>
        <p:guide pos="1224" orient="horz"/>
        <p:guide pos="1368" orient="horz"/>
        <p:guide pos="25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22" Type="http://schemas.openxmlformats.org/officeDocument/2006/relationships/font" Target="fonts/MontserratMedium-boldItalic.fntdata"/><Relationship Id="rId21" Type="http://schemas.openxmlformats.org/officeDocument/2006/relationships/font" Target="fonts/MontserratMedium-italic.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Light-italic.fntdata"/><Relationship Id="rId30" Type="http://schemas.openxmlformats.org/officeDocument/2006/relationships/font" Target="fonts/NunitoLigh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NunitoLight-boldItalic.fntdata"/><Relationship Id="rId13" Type="http://schemas.openxmlformats.org/officeDocument/2006/relationships/font" Target="fonts/OswaldMedium-regular.fntdata"/><Relationship Id="rId12" Type="http://schemas.openxmlformats.org/officeDocument/2006/relationships/slide" Target="slides/slide7.xml"/><Relationship Id="rId15" Type="http://schemas.openxmlformats.org/officeDocument/2006/relationships/font" Target="fonts/Montserrat-regular.fntdata"/><Relationship Id="rId14" Type="http://schemas.openxmlformats.org/officeDocument/2006/relationships/font" Target="fonts/OswaldMedium-bold.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MontserratMedium-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7ab2748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7ab2748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marR="400050" rtl="0" algn="just">
              <a:spcBef>
                <a:spcPts val="0"/>
              </a:spcBef>
              <a:spcAft>
                <a:spcPts val="0"/>
              </a:spcAft>
              <a:buNone/>
            </a:pPr>
            <a:r>
              <a:rPr i="1" lang="en">
                <a:solidFill>
                  <a:srgbClr val="ED1F25"/>
                </a:solidFill>
                <a:highlight>
                  <a:srgbClr val="FFFFFF"/>
                </a:highlight>
                <a:latin typeface="Montserrat"/>
                <a:ea typeface="Montserrat"/>
                <a:cs typeface="Montserrat"/>
                <a:sym typeface="Montserrat"/>
              </a:rPr>
              <a:t>“If you can’t measure it, you can’t improve it”</a:t>
            </a:r>
            <a:r>
              <a:rPr lang="en">
                <a:solidFill>
                  <a:srgbClr val="333333"/>
                </a:solidFill>
                <a:highlight>
                  <a:srgbClr val="FFFFFF"/>
                </a:highlight>
                <a:latin typeface="Montserrat"/>
                <a:ea typeface="Montserrat"/>
                <a:cs typeface="Montserrat"/>
                <a:sym typeface="Montserrat"/>
              </a:rPr>
              <a:t> but determining what to measure is no easy task. Last 8 months, </a:t>
            </a:r>
            <a:r>
              <a:rPr b="1" lang="en">
                <a:solidFill>
                  <a:srgbClr val="333333"/>
                </a:solidFill>
                <a:highlight>
                  <a:srgbClr val="FFFFFF"/>
                </a:highlight>
                <a:latin typeface="Montserrat"/>
                <a:ea typeface="Montserrat"/>
                <a:cs typeface="Montserrat"/>
                <a:sym typeface="Montserrat"/>
              </a:rPr>
              <a:t>researched nationwide best practices</a:t>
            </a:r>
            <a:r>
              <a:rPr lang="en">
                <a:solidFill>
                  <a:srgbClr val="333333"/>
                </a:solidFill>
                <a:highlight>
                  <a:srgbClr val="FFFFFF"/>
                </a:highlight>
                <a:latin typeface="Montserrat"/>
                <a:ea typeface="Montserrat"/>
                <a:cs typeface="Montserrat"/>
                <a:sym typeface="Montserrat"/>
              </a:rPr>
              <a:t> in community development to create a </a:t>
            </a:r>
            <a:r>
              <a:rPr b="1" lang="en">
                <a:solidFill>
                  <a:srgbClr val="333333"/>
                </a:solidFill>
                <a:highlight>
                  <a:srgbClr val="FFFFFF"/>
                </a:highlight>
                <a:latin typeface="Montserrat"/>
                <a:ea typeface="Montserrat"/>
                <a:cs typeface="Montserrat"/>
                <a:sym typeface="Montserrat"/>
              </a:rPr>
              <a:t>comprehensive yet concise tool</a:t>
            </a:r>
            <a:r>
              <a:rPr lang="en">
                <a:solidFill>
                  <a:srgbClr val="333333"/>
                </a:solidFill>
                <a:highlight>
                  <a:srgbClr val="FFFFFF"/>
                </a:highlight>
                <a:latin typeface="Montserrat"/>
                <a:ea typeface="Montserrat"/>
                <a:cs typeface="Montserrat"/>
                <a:sym typeface="Montserrat"/>
              </a:rPr>
              <a:t> to </a:t>
            </a:r>
            <a:r>
              <a:rPr b="1" lang="en">
                <a:solidFill>
                  <a:srgbClr val="333333"/>
                </a:solidFill>
                <a:highlight>
                  <a:srgbClr val="FFFFFF"/>
                </a:highlight>
                <a:latin typeface="Montserrat"/>
                <a:ea typeface="Montserrat"/>
                <a:cs typeface="Montserrat"/>
                <a:sym typeface="Montserrat"/>
              </a:rPr>
              <a:t>benchmark community strength. </a:t>
            </a:r>
            <a:r>
              <a:rPr lang="en">
                <a:solidFill>
                  <a:srgbClr val="333333"/>
                </a:solidFill>
                <a:highlight>
                  <a:srgbClr val="FFFFFF"/>
                </a:highlight>
                <a:latin typeface="Montserrat"/>
                <a:ea typeface="Montserrat"/>
                <a:cs typeface="Montserrat"/>
                <a:sym typeface="Montserrat"/>
              </a:rPr>
              <a:t>The Local First Arizona Rural Community Strength Index helps to measure the current strength of a rural community and provides a roadmap to creating a vibrant, inclusive, and sustainable Arizona economy.</a:t>
            </a:r>
            <a:endParaRPr>
              <a:solidFill>
                <a:srgbClr val="333333"/>
              </a:solidFill>
              <a:highlight>
                <a:srgbClr val="FFFFFF"/>
              </a:highlight>
              <a:latin typeface="Montserrat"/>
              <a:ea typeface="Montserrat"/>
              <a:cs typeface="Montserrat"/>
              <a:sym typeface="Montserrat"/>
            </a:endParaRPr>
          </a:p>
          <a:p>
            <a:pPr indent="-57150" lvl="0" marL="457200" marR="400050" rtl="0" algn="just">
              <a:lnSpc>
                <a:spcPct val="115000"/>
              </a:lnSpc>
              <a:spcBef>
                <a:spcPts val="1800"/>
              </a:spcBef>
              <a:spcAft>
                <a:spcPts val="0"/>
              </a:spcAft>
              <a:buClr>
                <a:schemeClr val="dk1"/>
              </a:buClr>
              <a:buSzPts val="900"/>
              <a:buFont typeface="Merriweather"/>
              <a:buChar char="●"/>
            </a:pPr>
            <a:r>
              <a:rPr lang="en">
                <a:solidFill>
                  <a:srgbClr val="333333"/>
                </a:solidFill>
                <a:highlight>
                  <a:srgbClr val="FFFFFF"/>
                </a:highlight>
                <a:latin typeface="Montserrat"/>
                <a:ea typeface="Montserrat"/>
                <a:cs typeface="Montserrat"/>
                <a:sym typeface="Montserrat"/>
              </a:rPr>
              <a:t>Focuses on community-level outcomes as the key metric of success</a:t>
            </a:r>
            <a:endParaRPr>
              <a:solidFill>
                <a:srgbClr val="333333"/>
              </a:solidFill>
              <a:highlight>
                <a:srgbClr val="FFFFFF"/>
              </a:highlight>
              <a:latin typeface="Montserrat"/>
              <a:ea typeface="Montserrat"/>
              <a:cs typeface="Montserrat"/>
              <a:sym typeface="Montserrat"/>
            </a:endParaRPr>
          </a:p>
          <a:p>
            <a:pPr indent="-57150" lvl="0" marL="457200" marR="400050" rtl="0" algn="just">
              <a:lnSpc>
                <a:spcPct val="115000"/>
              </a:lnSpc>
              <a:spcBef>
                <a:spcPts val="0"/>
              </a:spcBef>
              <a:spcAft>
                <a:spcPts val="0"/>
              </a:spcAft>
              <a:buClr>
                <a:schemeClr val="dk1"/>
              </a:buClr>
              <a:buSzPts val="900"/>
              <a:buFont typeface="Merriweather"/>
              <a:buChar char="●"/>
            </a:pPr>
            <a:r>
              <a:rPr lang="en">
                <a:solidFill>
                  <a:srgbClr val="333333"/>
                </a:solidFill>
                <a:highlight>
                  <a:srgbClr val="FFFFFF"/>
                </a:highlight>
                <a:latin typeface="Montserrat"/>
                <a:ea typeface="Montserrat"/>
                <a:cs typeface="Montserrat"/>
                <a:sym typeface="Montserrat"/>
              </a:rPr>
              <a:t>Provides a baseline for understanding and </a:t>
            </a:r>
            <a:r>
              <a:rPr i="1" lang="en">
                <a:solidFill>
                  <a:srgbClr val="FF0000"/>
                </a:solidFill>
                <a:highlight>
                  <a:srgbClr val="FFFFFF"/>
                </a:highlight>
                <a:latin typeface="Montserrat"/>
                <a:ea typeface="Montserrat"/>
                <a:cs typeface="Montserrat"/>
                <a:sym typeface="Montserrat"/>
              </a:rPr>
              <a:t>measuring</a:t>
            </a:r>
            <a:r>
              <a:rPr lang="en">
                <a:solidFill>
                  <a:srgbClr val="333333"/>
                </a:solidFill>
                <a:highlight>
                  <a:srgbClr val="FFFFFF"/>
                </a:highlight>
                <a:latin typeface="Montserrat"/>
                <a:ea typeface="Montserrat"/>
                <a:cs typeface="Montserrat"/>
                <a:sym typeface="Montserrat"/>
              </a:rPr>
              <a:t> key contributors to community </a:t>
            </a:r>
            <a:endParaRPr>
              <a:solidFill>
                <a:srgbClr val="333333"/>
              </a:solidFill>
              <a:highlight>
                <a:srgbClr val="FFFFFF"/>
              </a:highlight>
              <a:latin typeface="Montserrat"/>
              <a:ea typeface="Montserrat"/>
              <a:cs typeface="Montserrat"/>
              <a:sym typeface="Montserrat"/>
            </a:endParaRPr>
          </a:p>
          <a:p>
            <a:pPr indent="0" lvl="0" marL="914400" marR="400050" rtl="0" algn="just">
              <a:lnSpc>
                <a:spcPct val="115000"/>
              </a:lnSpc>
              <a:spcBef>
                <a:spcPts val="0"/>
              </a:spcBef>
              <a:spcAft>
                <a:spcPts val="0"/>
              </a:spcAft>
              <a:buNone/>
            </a:pPr>
            <a:r>
              <a:rPr lang="en">
                <a:solidFill>
                  <a:srgbClr val="333333"/>
                </a:solidFill>
                <a:highlight>
                  <a:srgbClr val="FFFFFF"/>
                </a:highlight>
                <a:latin typeface="Montserrat"/>
                <a:ea typeface="Montserrat"/>
                <a:cs typeface="Montserrat"/>
                <a:sym typeface="Montserrat"/>
              </a:rPr>
              <a:t>health and resiliency</a:t>
            </a:r>
            <a:endParaRPr>
              <a:solidFill>
                <a:srgbClr val="333333"/>
              </a:solidFill>
              <a:highlight>
                <a:srgbClr val="FFFFFF"/>
              </a:highlight>
              <a:latin typeface="Montserrat"/>
              <a:ea typeface="Montserrat"/>
              <a:cs typeface="Montserrat"/>
              <a:sym typeface="Montserrat"/>
            </a:endParaRPr>
          </a:p>
          <a:p>
            <a:pPr indent="-57150" lvl="0" marL="457200" marR="400050" rtl="0" algn="just">
              <a:lnSpc>
                <a:spcPct val="115000"/>
              </a:lnSpc>
              <a:spcBef>
                <a:spcPts val="0"/>
              </a:spcBef>
              <a:spcAft>
                <a:spcPts val="0"/>
              </a:spcAft>
              <a:buClr>
                <a:schemeClr val="dk1"/>
              </a:buClr>
              <a:buSzPts val="900"/>
              <a:buFont typeface="Merriweather"/>
              <a:buChar char="●"/>
            </a:pPr>
            <a:r>
              <a:rPr lang="en">
                <a:solidFill>
                  <a:srgbClr val="333333"/>
                </a:solidFill>
                <a:highlight>
                  <a:srgbClr val="FFFFFF"/>
                </a:highlight>
                <a:latin typeface="Montserrat"/>
                <a:ea typeface="Montserrat"/>
                <a:cs typeface="Montserrat"/>
                <a:sym typeface="Montserrat"/>
              </a:rPr>
              <a:t>Employs quantitative and qualitative </a:t>
            </a:r>
            <a:r>
              <a:rPr i="1" lang="en">
                <a:solidFill>
                  <a:srgbClr val="FF0000"/>
                </a:solidFill>
                <a:highlight>
                  <a:srgbClr val="FFFFFF"/>
                </a:highlight>
                <a:latin typeface="Montserrat"/>
                <a:ea typeface="Montserrat"/>
                <a:cs typeface="Montserrat"/>
                <a:sym typeface="Montserrat"/>
              </a:rPr>
              <a:t>local</a:t>
            </a:r>
            <a:r>
              <a:rPr lang="en">
                <a:solidFill>
                  <a:srgbClr val="333333"/>
                </a:solidFill>
                <a:highlight>
                  <a:srgbClr val="FFFFFF"/>
                </a:highlight>
                <a:latin typeface="Montserrat"/>
                <a:ea typeface="Montserrat"/>
                <a:cs typeface="Montserrat"/>
                <a:sym typeface="Montserrat"/>
              </a:rPr>
              <a:t> data to guide future development initiatives</a:t>
            </a:r>
            <a:endParaRPr>
              <a:solidFill>
                <a:srgbClr val="333333"/>
              </a:solidFill>
              <a:highlight>
                <a:srgbClr val="FFFFFF"/>
              </a:highlight>
              <a:latin typeface="Montserrat"/>
              <a:ea typeface="Montserrat"/>
              <a:cs typeface="Montserrat"/>
              <a:sym typeface="Montserrat"/>
            </a:endParaRPr>
          </a:p>
          <a:p>
            <a:pPr indent="-57150" lvl="0" marL="457200" marR="400050" rtl="0" algn="just">
              <a:lnSpc>
                <a:spcPct val="115000"/>
              </a:lnSpc>
              <a:spcBef>
                <a:spcPts val="0"/>
              </a:spcBef>
              <a:spcAft>
                <a:spcPts val="0"/>
              </a:spcAft>
              <a:buClr>
                <a:schemeClr val="dk1"/>
              </a:buClr>
              <a:buSzPts val="900"/>
              <a:buFont typeface="Merriweather"/>
              <a:buChar char="●"/>
            </a:pPr>
            <a:r>
              <a:rPr lang="en">
                <a:solidFill>
                  <a:srgbClr val="333333"/>
                </a:solidFill>
                <a:highlight>
                  <a:srgbClr val="FFFFFF"/>
                </a:highlight>
                <a:latin typeface="Montserrat"/>
                <a:ea typeface="Montserrat"/>
                <a:cs typeface="Montserrat"/>
                <a:sym typeface="Montserrat"/>
              </a:rPr>
              <a:t>Strengthens the capacity of local leaders and institutions</a:t>
            </a:r>
            <a:endParaRPr>
              <a:solidFill>
                <a:srgbClr val="333333"/>
              </a:solidFill>
              <a:highlight>
                <a:srgbClr val="FFFFFF"/>
              </a:highlight>
              <a:latin typeface="Montserrat"/>
              <a:ea typeface="Montserrat"/>
              <a:cs typeface="Montserrat"/>
              <a:sym typeface="Montserrat"/>
            </a:endParaRPr>
          </a:p>
          <a:p>
            <a:pPr indent="-57150" lvl="0" marL="457200" marR="400050" rtl="0" algn="just">
              <a:lnSpc>
                <a:spcPct val="115000"/>
              </a:lnSpc>
              <a:spcBef>
                <a:spcPts val="0"/>
              </a:spcBef>
              <a:spcAft>
                <a:spcPts val="0"/>
              </a:spcAft>
              <a:buClr>
                <a:schemeClr val="dk1"/>
              </a:buClr>
              <a:buSzPts val="900"/>
              <a:buFont typeface="Merriweather"/>
              <a:buChar char="●"/>
            </a:pPr>
            <a:r>
              <a:rPr lang="en">
                <a:solidFill>
                  <a:srgbClr val="333333"/>
                </a:solidFill>
                <a:highlight>
                  <a:srgbClr val="FFFFFF"/>
                </a:highlight>
                <a:latin typeface="Montserrat"/>
                <a:ea typeface="Montserrat"/>
                <a:cs typeface="Montserrat"/>
                <a:sym typeface="Montserrat"/>
              </a:rPr>
              <a:t>Deploys a network of statewide resources to help build stronger, more resilient  </a:t>
            </a:r>
            <a:endParaRPr>
              <a:solidFill>
                <a:srgbClr val="333333"/>
              </a:solidFill>
              <a:highlight>
                <a:srgbClr val="FFFFFF"/>
              </a:highlight>
              <a:latin typeface="Montserrat"/>
              <a:ea typeface="Montserrat"/>
              <a:cs typeface="Montserrat"/>
              <a:sym typeface="Montserrat"/>
            </a:endParaRPr>
          </a:p>
          <a:p>
            <a:pPr indent="0" lvl="0" marL="457200" marR="400050" rtl="0" algn="just">
              <a:lnSpc>
                <a:spcPct val="115000"/>
              </a:lnSpc>
              <a:spcBef>
                <a:spcPts val="0"/>
              </a:spcBef>
              <a:spcAft>
                <a:spcPts val="0"/>
              </a:spcAft>
              <a:buNone/>
            </a:pPr>
            <a:r>
              <a:rPr lang="en">
                <a:solidFill>
                  <a:srgbClr val="333333"/>
                </a:solidFill>
                <a:highlight>
                  <a:srgbClr val="FFFFFF"/>
                </a:highlight>
                <a:latin typeface="Montserrat"/>
                <a:ea typeface="Montserrat"/>
                <a:cs typeface="Montserrat"/>
                <a:sym typeface="Montserrat"/>
              </a:rPr>
              <a:t>                         communities</a:t>
            </a:r>
            <a:endParaRPr>
              <a:solidFill>
                <a:srgbClr val="333333"/>
              </a:solidFill>
              <a:highlight>
                <a:srgbClr val="FFFFFF"/>
              </a:highlight>
              <a:latin typeface="Montserrat"/>
              <a:ea typeface="Montserrat"/>
              <a:cs typeface="Montserrat"/>
              <a:sym typeface="Montserrat"/>
            </a:endParaRPr>
          </a:p>
          <a:p>
            <a:pPr indent="0" lvl="0" marL="457200" marR="400050" rtl="0" algn="just">
              <a:spcBef>
                <a:spcPts val="0"/>
              </a:spcBef>
              <a:spcAft>
                <a:spcPts val="1800"/>
              </a:spcAft>
              <a:buNone/>
            </a:pPr>
            <a:r>
              <a:t/>
            </a:r>
            <a:endParaRPr b="1">
              <a:solidFill>
                <a:srgbClr val="333333"/>
              </a:solidFill>
              <a:highlight>
                <a:srgbClr val="FFFFFF"/>
              </a:highlight>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400050" rtl="0" algn="just">
              <a:spcBef>
                <a:spcPts val="0"/>
              </a:spcBef>
              <a:spcAft>
                <a:spcPts val="0"/>
              </a:spcAft>
              <a:buNone/>
            </a:pPr>
            <a:r>
              <a:rPr lang="en">
                <a:solidFill>
                  <a:srgbClr val="333333"/>
                </a:solidFill>
                <a:highlight>
                  <a:srgbClr val="FFFFFF"/>
                </a:highlight>
                <a:latin typeface="Montserrat"/>
                <a:ea typeface="Montserrat"/>
                <a:cs typeface="Montserrat"/>
                <a:sym typeface="Montserrat"/>
              </a:rPr>
              <a:t>(5) pillars of strength identified that, when optimized, </a:t>
            </a:r>
            <a:r>
              <a:rPr b="1" lang="en">
                <a:solidFill>
                  <a:srgbClr val="333333"/>
                </a:solidFill>
                <a:highlight>
                  <a:srgbClr val="FFFFFF"/>
                </a:highlight>
                <a:latin typeface="Montserrat"/>
                <a:ea typeface="Montserrat"/>
                <a:cs typeface="Montserrat"/>
                <a:sym typeface="Montserrat"/>
              </a:rPr>
              <a:t>move the needle on community resiliency</a:t>
            </a:r>
            <a:r>
              <a:rPr lang="en">
                <a:solidFill>
                  <a:srgbClr val="333333"/>
                </a:solidFill>
                <a:highlight>
                  <a:srgbClr val="FFFFFF"/>
                </a:highlight>
                <a:latin typeface="Montserrat"/>
                <a:ea typeface="Montserrat"/>
                <a:cs typeface="Montserrat"/>
                <a:sym typeface="Montserrat"/>
              </a:rPr>
              <a:t> include: </a:t>
            </a:r>
            <a:endParaRPr>
              <a:solidFill>
                <a:srgbClr val="333333"/>
              </a:solidFill>
              <a:highlight>
                <a:srgbClr val="FFFFFF"/>
              </a:highlight>
              <a:latin typeface="Montserrat"/>
              <a:ea typeface="Montserrat"/>
              <a:cs typeface="Montserrat"/>
              <a:sym typeface="Montserrat"/>
            </a:endParaRPr>
          </a:p>
          <a:p>
            <a:pPr indent="-69850" lvl="0" marL="457200" marR="400050" rtl="0" algn="just">
              <a:spcBef>
                <a:spcPts val="1800"/>
              </a:spcBef>
              <a:spcAft>
                <a:spcPts val="0"/>
              </a:spcAft>
              <a:buClr>
                <a:srgbClr val="333333"/>
              </a:buClr>
              <a:buSzPts val="1100"/>
              <a:buFont typeface="Montserrat"/>
              <a:buChar char="●"/>
            </a:pPr>
            <a:r>
              <a:rPr lang="en">
                <a:solidFill>
                  <a:srgbClr val="333333"/>
                </a:solidFill>
                <a:highlight>
                  <a:srgbClr val="FFFFFF"/>
                </a:highlight>
                <a:latin typeface="Montserrat"/>
                <a:ea typeface="Montserrat"/>
                <a:cs typeface="Montserrat"/>
                <a:sym typeface="Montserrat"/>
              </a:rPr>
              <a:t>Health and Well-Being</a:t>
            </a:r>
            <a:endParaRPr>
              <a:solidFill>
                <a:srgbClr val="333333"/>
              </a:solidFill>
              <a:highlight>
                <a:srgbClr val="FFFFFF"/>
              </a:highlight>
              <a:latin typeface="Montserrat"/>
              <a:ea typeface="Montserrat"/>
              <a:cs typeface="Montserrat"/>
              <a:sym typeface="Montserrat"/>
            </a:endParaRPr>
          </a:p>
          <a:p>
            <a:pPr indent="-69850" lvl="0" marL="457200" marR="400050" rtl="0" algn="just">
              <a:spcBef>
                <a:spcPts val="0"/>
              </a:spcBef>
              <a:spcAft>
                <a:spcPts val="0"/>
              </a:spcAft>
              <a:buClr>
                <a:srgbClr val="333333"/>
              </a:buClr>
              <a:buSzPts val="1100"/>
              <a:buFont typeface="Montserrat"/>
              <a:buChar char="●"/>
            </a:pPr>
            <a:r>
              <a:rPr lang="en">
                <a:solidFill>
                  <a:srgbClr val="333333"/>
                </a:solidFill>
                <a:highlight>
                  <a:srgbClr val="FFFFFF"/>
                </a:highlight>
                <a:latin typeface="Montserrat"/>
                <a:ea typeface="Montserrat"/>
                <a:cs typeface="Montserrat"/>
                <a:sym typeface="Montserrat"/>
              </a:rPr>
              <a:t>Business Strength and Entrepreneurship </a:t>
            </a:r>
            <a:endParaRPr>
              <a:solidFill>
                <a:srgbClr val="333333"/>
              </a:solidFill>
              <a:highlight>
                <a:srgbClr val="FFFFFF"/>
              </a:highlight>
              <a:latin typeface="Montserrat"/>
              <a:ea typeface="Montserrat"/>
              <a:cs typeface="Montserrat"/>
              <a:sym typeface="Montserrat"/>
            </a:endParaRPr>
          </a:p>
          <a:p>
            <a:pPr indent="-69850" lvl="0" marL="457200" marR="400050" rtl="0" algn="just">
              <a:spcBef>
                <a:spcPts val="0"/>
              </a:spcBef>
              <a:spcAft>
                <a:spcPts val="0"/>
              </a:spcAft>
              <a:buClr>
                <a:srgbClr val="333333"/>
              </a:buClr>
              <a:buSzPts val="1100"/>
              <a:buFont typeface="Montserrat"/>
              <a:buChar char="●"/>
            </a:pPr>
            <a:r>
              <a:rPr lang="en">
                <a:solidFill>
                  <a:srgbClr val="333333"/>
                </a:solidFill>
                <a:highlight>
                  <a:srgbClr val="FFFFFF"/>
                </a:highlight>
                <a:latin typeface="Montserrat"/>
                <a:ea typeface="Montserrat"/>
                <a:cs typeface="Montserrat"/>
                <a:sym typeface="Montserrat"/>
              </a:rPr>
              <a:t>Community Connection and Engagement </a:t>
            </a:r>
            <a:endParaRPr>
              <a:solidFill>
                <a:srgbClr val="333333"/>
              </a:solidFill>
              <a:highlight>
                <a:srgbClr val="FFFFFF"/>
              </a:highlight>
              <a:latin typeface="Montserrat"/>
              <a:ea typeface="Montserrat"/>
              <a:cs typeface="Montserrat"/>
              <a:sym typeface="Montserrat"/>
            </a:endParaRPr>
          </a:p>
          <a:p>
            <a:pPr indent="-69850" lvl="0" marL="457200" marR="400050" rtl="0" algn="just">
              <a:spcBef>
                <a:spcPts val="0"/>
              </a:spcBef>
              <a:spcAft>
                <a:spcPts val="0"/>
              </a:spcAft>
              <a:buClr>
                <a:srgbClr val="333333"/>
              </a:buClr>
              <a:buSzPts val="1100"/>
              <a:buFont typeface="Montserrat"/>
              <a:buChar char="●"/>
            </a:pPr>
            <a:r>
              <a:rPr lang="en">
                <a:solidFill>
                  <a:srgbClr val="333333"/>
                </a:solidFill>
                <a:highlight>
                  <a:srgbClr val="FFFFFF"/>
                </a:highlight>
                <a:latin typeface="Montserrat"/>
                <a:ea typeface="Montserrat"/>
                <a:cs typeface="Montserrat"/>
                <a:sym typeface="Montserrat"/>
              </a:rPr>
              <a:t>Talent Development and Retention</a:t>
            </a:r>
            <a:endParaRPr>
              <a:solidFill>
                <a:srgbClr val="333333"/>
              </a:solidFill>
              <a:highlight>
                <a:srgbClr val="FFFFFF"/>
              </a:highlight>
              <a:latin typeface="Montserrat"/>
              <a:ea typeface="Montserrat"/>
              <a:cs typeface="Montserrat"/>
              <a:sym typeface="Montserrat"/>
            </a:endParaRPr>
          </a:p>
          <a:p>
            <a:pPr indent="-69850" lvl="0" marL="457200" marR="400050" rtl="0" algn="just">
              <a:spcBef>
                <a:spcPts val="0"/>
              </a:spcBef>
              <a:spcAft>
                <a:spcPts val="0"/>
              </a:spcAft>
              <a:buClr>
                <a:srgbClr val="333333"/>
              </a:buClr>
              <a:buSzPts val="1100"/>
              <a:buFont typeface="Montserrat"/>
              <a:buChar char="●"/>
            </a:pPr>
            <a:r>
              <a:rPr lang="en">
                <a:solidFill>
                  <a:srgbClr val="333333"/>
                </a:solidFill>
                <a:highlight>
                  <a:srgbClr val="FFFFFF"/>
                </a:highlight>
                <a:latin typeface="Montserrat"/>
                <a:ea typeface="Montserrat"/>
                <a:cs typeface="Montserrat"/>
                <a:sym typeface="Montserrat"/>
              </a:rPr>
              <a:t>Resource Stewardship and Sustainability</a:t>
            </a:r>
            <a:endParaRPr b="1">
              <a:solidFill>
                <a:srgbClr val="333333"/>
              </a:solidFill>
              <a:highlight>
                <a:srgbClr val="FFFFFF"/>
              </a:highlight>
              <a:latin typeface="Montserrat"/>
              <a:ea typeface="Montserrat"/>
              <a:cs typeface="Montserrat"/>
              <a:sym typeface="Montserrat"/>
            </a:endParaRPr>
          </a:p>
          <a:p>
            <a:pPr indent="0" lvl="0" marL="457200" marR="400050" rtl="0" algn="just">
              <a:spcBef>
                <a:spcPts val="1800"/>
              </a:spcBef>
              <a:spcAft>
                <a:spcPts val="0"/>
              </a:spcAft>
              <a:buNone/>
            </a:pPr>
            <a:r>
              <a:rPr b="1" lang="en">
                <a:solidFill>
                  <a:srgbClr val="333333"/>
                </a:solidFill>
                <a:highlight>
                  <a:srgbClr val="FFFFFF"/>
                </a:highlight>
                <a:latin typeface="Montserrat"/>
                <a:ea typeface="Montserrat"/>
                <a:cs typeface="Montserrat"/>
                <a:sym typeface="Montserrat"/>
              </a:rPr>
              <a:t>Utilizing readily available data sources like OEO, the census, and </a:t>
            </a:r>
            <a:r>
              <a:rPr lang="en">
                <a:solidFill>
                  <a:srgbClr val="333333"/>
                </a:solidFill>
                <a:highlight>
                  <a:srgbClr val="FFFFFF"/>
                </a:highlight>
                <a:latin typeface="Montserrat"/>
                <a:ea typeface="Montserrat"/>
                <a:cs typeface="Montserrat"/>
                <a:sym typeface="Montserrat"/>
              </a:rPr>
              <a:t>Center for Future of Arizona </a:t>
            </a:r>
            <a:r>
              <a:rPr b="1" lang="en">
                <a:solidFill>
                  <a:srgbClr val="333333"/>
                </a:solidFill>
                <a:highlight>
                  <a:srgbClr val="FFFFFF"/>
                </a:highlight>
                <a:latin typeface="Montserrat"/>
                <a:ea typeface="Montserrat"/>
                <a:cs typeface="Montserrat"/>
                <a:sym typeface="Montserrat"/>
              </a:rPr>
              <a:t>progress meters</a:t>
            </a:r>
            <a:r>
              <a:rPr lang="en">
                <a:solidFill>
                  <a:srgbClr val="333333"/>
                </a:solidFill>
                <a:highlight>
                  <a:srgbClr val="FFFFFF"/>
                </a:highlight>
                <a:latin typeface="Montserrat"/>
                <a:ea typeface="Montserrat"/>
                <a:cs typeface="Montserrat"/>
                <a:sym typeface="Montserrat"/>
              </a:rPr>
              <a:t> along with a series of community surveys and focus groups, we feel we can now begin to measure the impacts of the hard work we all do in strengthening our rural communities. </a:t>
            </a:r>
            <a:endParaRPr>
              <a:solidFill>
                <a:srgbClr val="333333"/>
              </a:solidFill>
              <a:highlight>
                <a:srgbClr val="FFFFFF"/>
              </a:highlight>
              <a:latin typeface="Montserrat"/>
              <a:ea typeface="Montserrat"/>
              <a:cs typeface="Montserrat"/>
              <a:sym typeface="Montserrat"/>
            </a:endParaRPr>
          </a:p>
          <a:p>
            <a:pPr indent="0" lvl="0" marL="0" marR="400050" rtl="0" algn="just">
              <a:spcBef>
                <a:spcPts val="1800"/>
              </a:spcBef>
              <a:spcAft>
                <a:spcPts val="1800"/>
              </a:spcAft>
              <a:buClr>
                <a:schemeClr val="dk1"/>
              </a:buClr>
              <a:buSzPts val="1100"/>
              <a:buFont typeface="Arial"/>
              <a:buNone/>
            </a:pPr>
            <a:r>
              <a:rPr lang="en">
                <a:solidFill>
                  <a:srgbClr val="333333"/>
                </a:solidFill>
                <a:highlight>
                  <a:srgbClr val="FFFFFF"/>
                </a:highlight>
                <a:latin typeface="Montserrat"/>
                <a:ea typeface="Montserrat"/>
                <a:cs typeface="Montserrat"/>
                <a:sym typeface="Montserrat"/>
              </a:rPr>
              <a:t>2 great partners that have been working with us to test the process and evaluate the validity of results helped to create this real-time example of one of our communities. Not a D - its a starting point.  </a:t>
            </a:r>
            <a:endParaRPr>
              <a:solidFill>
                <a:srgbClr val="333333"/>
              </a:solidFill>
              <a:highlight>
                <a:srgbClr val="FFFFFF"/>
              </a:highlight>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7a1e1f75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7a1e1f75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914400" marR="400050" rtl="0" algn="just">
              <a:spcBef>
                <a:spcPts val="0"/>
              </a:spcBef>
              <a:spcAft>
                <a:spcPts val="0"/>
              </a:spcAft>
              <a:buNone/>
            </a:pPr>
            <a:r>
              <a:rPr lang="en">
                <a:solidFill>
                  <a:srgbClr val="333333"/>
                </a:solidFill>
                <a:highlight>
                  <a:srgbClr val="FFFFFF"/>
                </a:highlight>
                <a:latin typeface="Montserrat"/>
                <a:ea typeface="Montserrat"/>
                <a:cs typeface="Montserrat"/>
                <a:sym typeface="Montserrat"/>
              </a:rPr>
              <a:t>Unemployment rate, </a:t>
            </a:r>
            <a:r>
              <a:rPr lang="en">
                <a:solidFill>
                  <a:srgbClr val="333333"/>
                </a:solidFill>
                <a:highlight>
                  <a:srgbClr val="FFFFFF"/>
                </a:highlight>
                <a:latin typeface="Montserrat"/>
                <a:ea typeface="Montserrat"/>
                <a:cs typeface="Montserrat"/>
                <a:sym typeface="Montserrat"/>
              </a:rPr>
              <a:t>poverty</a:t>
            </a:r>
            <a:r>
              <a:rPr lang="en">
                <a:solidFill>
                  <a:srgbClr val="333333"/>
                </a:solidFill>
                <a:highlight>
                  <a:srgbClr val="FFFFFF"/>
                </a:highlight>
                <a:latin typeface="Montserrat"/>
                <a:ea typeface="Montserrat"/>
                <a:cs typeface="Montserrat"/>
                <a:sym typeface="Montserrat"/>
              </a:rPr>
              <a:t> rates</a:t>
            </a:r>
            <a:endParaRPr>
              <a:solidFill>
                <a:srgbClr val="333333"/>
              </a:solidFill>
              <a:highlight>
                <a:srgbClr val="FFFFFF"/>
              </a:highlight>
              <a:latin typeface="Montserrat"/>
              <a:ea typeface="Montserrat"/>
              <a:cs typeface="Montserrat"/>
              <a:sym typeface="Montserrat"/>
            </a:endParaRPr>
          </a:p>
          <a:p>
            <a:pPr indent="0" lvl="0" marL="914400" marR="400050" rtl="0" algn="just">
              <a:spcBef>
                <a:spcPts val="1800"/>
              </a:spcBef>
              <a:spcAft>
                <a:spcPts val="0"/>
              </a:spcAft>
              <a:buNone/>
            </a:pPr>
            <a:r>
              <a:rPr lang="en">
                <a:solidFill>
                  <a:srgbClr val="333333"/>
                </a:solidFill>
                <a:highlight>
                  <a:srgbClr val="FFFFFF"/>
                </a:highlight>
                <a:latin typeface="Montserrat"/>
                <a:ea typeface="Montserrat"/>
                <a:cs typeface="Montserrat"/>
                <a:sym typeface="Montserrat"/>
              </a:rPr>
              <a:t>Availability of local banks and financing</a:t>
            </a:r>
            <a:endParaRPr>
              <a:solidFill>
                <a:srgbClr val="333333"/>
              </a:solidFill>
              <a:highlight>
                <a:srgbClr val="FFFFFF"/>
              </a:highlight>
              <a:latin typeface="Montserrat"/>
              <a:ea typeface="Montserrat"/>
              <a:cs typeface="Montserrat"/>
              <a:sym typeface="Montserrat"/>
            </a:endParaRPr>
          </a:p>
          <a:p>
            <a:pPr indent="0" lvl="0" marL="914400" marR="400050" rtl="0" algn="just">
              <a:spcBef>
                <a:spcPts val="1800"/>
              </a:spcBef>
              <a:spcAft>
                <a:spcPts val="0"/>
              </a:spcAft>
              <a:buNone/>
            </a:pPr>
            <a:r>
              <a:rPr lang="en">
                <a:solidFill>
                  <a:srgbClr val="333333"/>
                </a:solidFill>
                <a:highlight>
                  <a:srgbClr val="FFFFFF"/>
                </a:highlight>
                <a:latin typeface="Montserrat"/>
                <a:ea typeface="Montserrat"/>
                <a:cs typeface="Montserrat"/>
                <a:sym typeface="Montserrat"/>
              </a:rPr>
              <a:t>Attitudes on spending local, </a:t>
            </a:r>
            <a:endParaRPr>
              <a:solidFill>
                <a:srgbClr val="333333"/>
              </a:solidFill>
              <a:highlight>
                <a:srgbClr val="FFFFFF"/>
              </a:highlight>
              <a:latin typeface="Montserrat"/>
              <a:ea typeface="Montserrat"/>
              <a:cs typeface="Montserrat"/>
              <a:sym typeface="Montserrat"/>
            </a:endParaRPr>
          </a:p>
          <a:p>
            <a:pPr indent="0" lvl="0" marL="914400" marR="400050" rtl="0" algn="just">
              <a:spcBef>
                <a:spcPts val="1800"/>
              </a:spcBef>
              <a:spcAft>
                <a:spcPts val="0"/>
              </a:spcAft>
              <a:buNone/>
            </a:pPr>
            <a:r>
              <a:rPr lang="en">
                <a:solidFill>
                  <a:srgbClr val="333333"/>
                </a:solidFill>
                <a:highlight>
                  <a:srgbClr val="FFFFFF"/>
                </a:highlight>
                <a:latin typeface="Montserrat"/>
                <a:ea typeface="Montserrat"/>
                <a:cs typeface="Montserrat"/>
                <a:sym typeface="Montserrat"/>
              </a:rPr>
              <a:t>Participation with regional partners, state partners (survey)</a:t>
            </a:r>
            <a:endParaRPr>
              <a:solidFill>
                <a:srgbClr val="333333"/>
              </a:solidFill>
              <a:highlight>
                <a:srgbClr val="FFFFFF"/>
              </a:highlight>
              <a:latin typeface="Montserrat"/>
              <a:ea typeface="Montserrat"/>
              <a:cs typeface="Montserrat"/>
              <a:sym typeface="Montserrat"/>
            </a:endParaRPr>
          </a:p>
          <a:p>
            <a:pPr indent="0" lvl="0" marL="914400" marR="400050" rtl="0" algn="just">
              <a:spcBef>
                <a:spcPts val="1800"/>
              </a:spcBef>
              <a:spcAft>
                <a:spcPts val="1800"/>
              </a:spcAft>
              <a:buNone/>
            </a:pPr>
            <a:r>
              <a:rPr lang="en">
                <a:solidFill>
                  <a:srgbClr val="333333"/>
                </a:solidFill>
                <a:highlight>
                  <a:srgbClr val="FFFFFF"/>
                </a:highlight>
                <a:latin typeface="Montserrat"/>
                <a:ea typeface="Montserrat"/>
                <a:cs typeface="Montserrat"/>
                <a:sym typeface="Montserrat"/>
              </a:rPr>
              <a:t>Broadband access, planning &amp; zone, policy</a:t>
            </a:r>
            <a:endParaRPr>
              <a:solidFill>
                <a:srgbClr val="333333"/>
              </a:solidFill>
              <a:highlight>
                <a:srgbClr val="FFFFFF"/>
              </a:highlight>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7a1e1f753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7a1e1f753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Community Acceptance, Hometown Pride</a:t>
            </a:r>
            <a:endParaRPr/>
          </a:p>
          <a:p>
            <a:pPr indent="0" lvl="0" marL="0" rtl="0" algn="l">
              <a:spcBef>
                <a:spcPts val="0"/>
              </a:spcBef>
              <a:spcAft>
                <a:spcPts val="0"/>
              </a:spcAft>
              <a:buNone/>
            </a:pPr>
            <a:r>
              <a:rPr lang="en"/>
              <a:t>Civic Engagement</a:t>
            </a:r>
            <a:endParaRPr/>
          </a:p>
          <a:p>
            <a:pPr indent="0" lvl="0" marL="0" rtl="0" algn="l">
              <a:spcBef>
                <a:spcPts val="0"/>
              </a:spcBef>
              <a:spcAft>
                <a:spcPts val="0"/>
              </a:spcAft>
              <a:buNone/>
            </a:pPr>
            <a:r>
              <a:rPr lang="en"/>
              <a:t>Community Centers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7a1e1f75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7a1e1f75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Housing</a:t>
            </a:r>
            <a:endParaRPr/>
          </a:p>
          <a:p>
            <a:pPr indent="0" lvl="0" marL="0" rtl="0" algn="l">
              <a:spcBef>
                <a:spcPts val="0"/>
              </a:spcBef>
              <a:spcAft>
                <a:spcPts val="0"/>
              </a:spcAft>
              <a:buNone/>
            </a:pPr>
            <a:r>
              <a:rPr lang="en"/>
              <a:t>Perception of job opportunities</a:t>
            </a:r>
            <a:endParaRPr/>
          </a:p>
          <a:p>
            <a:pPr indent="0" lvl="0" marL="0" rtl="0" algn="l">
              <a:spcBef>
                <a:spcPts val="0"/>
              </a:spcBef>
              <a:spcAft>
                <a:spcPts val="0"/>
              </a:spcAft>
              <a:buNone/>
            </a:pPr>
            <a:r>
              <a:rPr lang="en"/>
              <a:t>Educational attainment</a:t>
            </a:r>
            <a:endParaRPr/>
          </a:p>
          <a:p>
            <a:pPr indent="0" lvl="0" marL="0" rtl="0" algn="l">
              <a:spcBef>
                <a:spcPts val="0"/>
              </a:spcBef>
              <a:spcAft>
                <a:spcPts val="0"/>
              </a:spcAft>
              <a:buNone/>
            </a:pPr>
            <a:r>
              <a:rPr lang="en"/>
              <a:t>Mentorship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7a1e1f753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7a1e1f753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Walkability Score</a:t>
            </a:r>
            <a:endParaRPr/>
          </a:p>
          <a:p>
            <a:pPr indent="0" lvl="0" marL="0" rtl="0" algn="l">
              <a:spcBef>
                <a:spcPts val="0"/>
              </a:spcBef>
              <a:spcAft>
                <a:spcPts val="0"/>
              </a:spcAft>
              <a:buNone/>
            </a:pPr>
            <a:r>
              <a:rPr lang="en"/>
              <a:t>Perceptions of sustainability</a:t>
            </a:r>
            <a:endParaRPr/>
          </a:p>
          <a:p>
            <a:pPr indent="0" lvl="0" marL="0" rtl="0" algn="l">
              <a:spcBef>
                <a:spcPts val="0"/>
              </a:spcBef>
              <a:spcAft>
                <a:spcPts val="0"/>
              </a:spcAft>
              <a:buNone/>
            </a:pPr>
            <a:r>
              <a:rPr lang="en"/>
              <a:t>Public attitudes on energy conservation</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7a1e1f753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7a1e1f75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County Health Ratings</a:t>
            </a:r>
            <a:endParaRPr/>
          </a:p>
          <a:p>
            <a:pPr indent="0" lvl="0" marL="0" rtl="0" algn="l">
              <a:spcBef>
                <a:spcPts val="0"/>
              </a:spcBef>
              <a:spcAft>
                <a:spcPts val="0"/>
              </a:spcAft>
              <a:buNone/>
            </a:pPr>
            <a:r>
              <a:rPr lang="en"/>
              <a:t>Food insecurity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4.png"/><Relationship Id="rId7"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35223" y="3986650"/>
            <a:ext cx="2544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2"/>
                </a:solidFill>
                <a:latin typeface="Oswald Medium"/>
                <a:ea typeface="Oswald Medium"/>
                <a:cs typeface="Oswald Medium"/>
                <a:sym typeface="Oswald Medium"/>
              </a:rPr>
              <a:t>AMAZING RURAL AZ TOWN </a:t>
            </a:r>
            <a:endParaRPr sz="1700">
              <a:latin typeface="Oswald Medium"/>
              <a:ea typeface="Oswald Medium"/>
              <a:cs typeface="Oswald Medium"/>
              <a:sym typeface="Oswald Medium"/>
            </a:endParaRPr>
          </a:p>
        </p:txBody>
      </p:sp>
      <p:sp>
        <p:nvSpPr>
          <p:cNvPr id="55" name="Google Shape;55;p13"/>
          <p:cNvSpPr txBox="1"/>
          <p:nvPr/>
        </p:nvSpPr>
        <p:spPr>
          <a:xfrm>
            <a:off x="635221" y="4311014"/>
            <a:ext cx="1505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Oswald"/>
                <a:ea typeface="Oswald"/>
                <a:cs typeface="Oswald"/>
                <a:sym typeface="Oswald"/>
              </a:rPr>
              <a:t>August 2021</a:t>
            </a:r>
            <a:endParaRPr sz="1200">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idx="1" type="subTitle"/>
          </p:nvPr>
        </p:nvSpPr>
        <p:spPr>
          <a:xfrm>
            <a:off x="5637924" y="658414"/>
            <a:ext cx="2877600" cy="585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a:latin typeface="Oswald"/>
                <a:ea typeface="Oswald"/>
                <a:cs typeface="Oswald"/>
                <a:sym typeface="Oswald"/>
              </a:rPr>
              <a:t>YOUR TOWN, AZ</a:t>
            </a:r>
            <a:endParaRPr b="1">
              <a:latin typeface="Oswald"/>
              <a:ea typeface="Oswald"/>
              <a:cs typeface="Oswald"/>
              <a:sym typeface="Oswald"/>
            </a:endParaRPr>
          </a:p>
        </p:txBody>
      </p:sp>
      <p:pic>
        <p:nvPicPr>
          <p:cNvPr id="61" name="Google Shape;61;p14"/>
          <p:cNvPicPr preferRelativeResize="0"/>
          <p:nvPr/>
        </p:nvPicPr>
        <p:blipFill>
          <a:blip r:embed="rId4">
            <a:alphaModFix/>
          </a:blip>
          <a:stretch>
            <a:fillRect/>
          </a:stretch>
        </p:blipFill>
        <p:spPr>
          <a:xfrm>
            <a:off x="4700474" y="1607400"/>
            <a:ext cx="3637475" cy="3176974"/>
          </a:xfrm>
          <a:prstGeom prst="rect">
            <a:avLst/>
          </a:prstGeom>
          <a:noFill/>
          <a:ln>
            <a:noFill/>
          </a:ln>
        </p:spPr>
      </p:pic>
      <p:pic>
        <p:nvPicPr>
          <p:cNvPr id="62" name="Google Shape;62;p14"/>
          <p:cNvPicPr preferRelativeResize="0"/>
          <p:nvPr/>
        </p:nvPicPr>
        <p:blipFill rotWithShape="1">
          <a:blip r:embed="rId5">
            <a:alphaModFix/>
          </a:blip>
          <a:srcRect b="0" l="0" r="0" t="0"/>
          <a:stretch/>
        </p:blipFill>
        <p:spPr>
          <a:xfrm>
            <a:off x="688304" y="1607400"/>
            <a:ext cx="1996550" cy="1996550"/>
          </a:xfrm>
          <a:prstGeom prst="rect">
            <a:avLst/>
          </a:prstGeom>
          <a:noFill/>
          <a:ln>
            <a:noFill/>
          </a:ln>
        </p:spPr>
      </p:pic>
      <p:sp>
        <p:nvSpPr>
          <p:cNvPr id="63" name="Google Shape;63;p14"/>
          <p:cNvSpPr txBox="1"/>
          <p:nvPr/>
        </p:nvSpPr>
        <p:spPr>
          <a:xfrm>
            <a:off x="2689825" y="1809224"/>
            <a:ext cx="1797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Oswald"/>
                <a:ea typeface="Oswald"/>
                <a:cs typeface="Oswald"/>
                <a:sym typeface="Oswald"/>
              </a:rPr>
              <a:t>BENCHMARK</a:t>
            </a:r>
            <a:endParaRPr b="1" sz="1800">
              <a:solidFill>
                <a:schemeClr val="dk2"/>
              </a:solidFill>
              <a:latin typeface="Oswald"/>
              <a:ea typeface="Oswald"/>
              <a:cs typeface="Oswald"/>
              <a:sym typeface="Oswald"/>
            </a:endParaRPr>
          </a:p>
          <a:p>
            <a:pPr indent="0" lvl="0" marL="0" rtl="0" algn="l">
              <a:spcBef>
                <a:spcPts val="0"/>
              </a:spcBef>
              <a:spcAft>
                <a:spcPts val="0"/>
              </a:spcAft>
              <a:buNone/>
            </a:pPr>
            <a:r>
              <a:rPr b="1" lang="en" sz="1800">
                <a:solidFill>
                  <a:schemeClr val="dk2"/>
                </a:solidFill>
                <a:latin typeface="Oswald"/>
                <a:ea typeface="Oswald"/>
                <a:cs typeface="Oswald"/>
                <a:sym typeface="Oswald"/>
              </a:rPr>
              <a:t>SCORE</a:t>
            </a:r>
            <a:endParaRPr b="1" sz="1800">
              <a:solidFill>
                <a:schemeClr val="dk2"/>
              </a:solidFill>
              <a:latin typeface="Oswald"/>
              <a:ea typeface="Oswald"/>
              <a:cs typeface="Oswald"/>
              <a:sym typeface="Oswald"/>
            </a:endParaRPr>
          </a:p>
        </p:txBody>
      </p:sp>
      <p:sp>
        <p:nvSpPr>
          <p:cNvPr id="64" name="Google Shape;64;p14"/>
          <p:cNvSpPr txBox="1"/>
          <p:nvPr/>
        </p:nvSpPr>
        <p:spPr>
          <a:xfrm>
            <a:off x="640450" y="3989950"/>
            <a:ext cx="3776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Light"/>
                <a:ea typeface="Nunito Light"/>
                <a:cs typeface="Nunito Light"/>
                <a:sym typeface="Nunito Light"/>
              </a:rPr>
              <a:t>Each indicator consists of a series of measurable metrics with data that will be collected and evaluated internally by Local First Arizona. Data collection includes quantitative and qualitative research through online sources, community engagement, and personal interviews.</a:t>
            </a:r>
            <a:endParaRPr sz="1000">
              <a:latin typeface="Nunito Light"/>
              <a:ea typeface="Nunito Light"/>
              <a:cs typeface="Nunito Light"/>
              <a:sym typeface="Nunito Light"/>
            </a:endParaRPr>
          </a:p>
          <a:p>
            <a:pPr indent="0" lvl="0" marL="0" rtl="0" algn="l">
              <a:spcBef>
                <a:spcPts val="0"/>
              </a:spcBef>
              <a:spcAft>
                <a:spcPts val="0"/>
              </a:spcAft>
              <a:buNone/>
            </a:pPr>
            <a:r>
              <a:rPr i="1" lang="en" sz="1000">
                <a:solidFill>
                  <a:srgbClr val="666666"/>
                </a:solidFill>
                <a:latin typeface="Nunito Light"/>
                <a:ea typeface="Nunito Light"/>
                <a:cs typeface="Nunito Light"/>
                <a:sym typeface="Nunito Light"/>
              </a:rPr>
              <a:t>All data is confidential</a:t>
            </a:r>
            <a:endParaRPr i="1" sz="1000">
              <a:solidFill>
                <a:srgbClr val="666666"/>
              </a:solidFill>
              <a:latin typeface="Nunito Light"/>
              <a:ea typeface="Nunito Light"/>
              <a:cs typeface="Nunito Light"/>
              <a:sym typeface="Nunito Light"/>
            </a:endParaRPr>
          </a:p>
        </p:txBody>
      </p:sp>
      <p:sp>
        <p:nvSpPr>
          <p:cNvPr id="65" name="Google Shape;65;p14"/>
          <p:cNvSpPr txBox="1"/>
          <p:nvPr/>
        </p:nvSpPr>
        <p:spPr>
          <a:xfrm>
            <a:off x="640457" y="3763295"/>
            <a:ext cx="2259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0959F"/>
                </a:solidFill>
                <a:latin typeface="Oswald Medium"/>
                <a:ea typeface="Oswald Medium"/>
                <a:cs typeface="Oswald Medium"/>
                <a:sym typeface="Oswald Medium"/>
              </a:rPr>
              <a:t>INDEX RESULTS</a:t>
            </a:r>
            <a:endParaRPr sz="1300">
              <a:solidFill>
                <a:srgbClr val="00959F"/>
              </a:solidFill>
              <a:latin typeface="Oswald Medium"/>
              <a:ea typeface="Oswald Medium"/>
              <a:cs typeface="Oswald Medium"/>
              <a:sym typeface="Oswald Medium"/>
            </a:endParaRPr>
          </a:p>
        </p:txBody>
      </p:sp>
      <p:sp>
        <p:nvSpPr>
          <p:cNvPr id="66" name="Google Shape;66;p14"/>
          <p:cNvSpPr/>
          <p:nvPr/>
        </p:nvSpPr>
        <p:spPr>
          <a:xfrm>
            <a:off x="2791000" y="2449900"/>
            <a:ext cx="812400" cy="59100"/>
          </a:xfrm>
          <a:prstGeom prst="rect">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67" name="Google Shape;67;p14"/>
          <p:cNvSpPr txBox="1"/>
          <p:nvPr/>
        </p:nvSpPr>
        <p:spPr>
          <a:xfrm>
            <a:off x="990041" y="2126225"/>
            <a:ext cx="1390800" cy="112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100">
                <a:solidFill>
                  <a:srgbClr val="575756"/>
                </a:solidFill>
                <a:latin typeface="Oswald"/>
                <a:ea typeface="Oswald"/>
                <a:cs typeface="Oswald"/>
                <a:sym typeface="Oswald"/>
              </a:rPr>
              <a:t>66</a:t>
            </a:r>
            <a:endParaRPr b="1" sz="6100">
              <a:solidFill>
                <a:srgbClr val="575756"/>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pic>
        <p:nvPicPr>
          <p:cNvPr id="72" name="Google Shape;72;p15"/>
          <p:cNvPicPr preferRelativeResize="0"/>
          <p:nvPr/>
        </p:nvPicPr>
        <p:blipFill>
          <a:blip r:embed="rId4">
            <a:alphaModFix/>
          </a:blip>
          <a:stretch>
            <a:fillRect/>
          </a:stretch>
        </p:blipFill>
        <p:spPr>
          <a:xfrm>
            <a:off x="3918101" y="2031907"/>
            <a:ext cx="5296500" cy="2058700"/>
          </a:xfrm>
          <a:prstGeom prst="rect">
            <a:avLst/>
          </a:prstGeom>
          <a:noFill/>
          <a:ln>
            <a:noFill/>
          </a:ln>
        </p:spPr>
      </p:pic>
      <p:sp>
        <p:nvSpPr>
          <p:cNvPr id="73" name="Google Shape;73;p15"/>
          <p:cNvSpPr txBox="1"/>
          <p:nvPr/>
        </p:nvSpPr>
        <p:spPr>
          <a:xfrm>
            <a:off x="4049500" y="2119725"/>
            <a:ext cx="4855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700">
                <a:solidFill>
                  <a:srgbClr val="1A3246"/>
                </a:solidFill>
                <a:latin typeface="Merriweather"/>
                <a:ea typeface="Merriweather"/>
                <a:cs typeface="Merriweather"/>
                <a:sym typeface="Merriweather"/>
              </a:rPr>
              <a:t>Business Strength and Entrepreneurship</a:t>
            </a:r>
            <a:endParaRPr b="1" sz="1700">
              <a:solidFill>
                <a:srgbClr val="1A3246"/>
              </a:solidFill>
              <a:latin typeface="Merriweather"/>
              <a:ea typeface="Merriweather"/>
              <a:cs typeface="Merriweather"/>
              <a:sym typeface="Merriweather"/>
            </a:endParaRPr>
          </a:p>
        </p:txBody>
      </p:sp>
      <p:sp>
        <p:nvSpPr>
          <p:cNvPr id="74" name="Google Shape;74;p15"/>
          <p:cNvSpPr/>
          <p:nvPr/>
        </p:nvSpPr>
        <p:spPr>
          <a:xfrm>
            <a:off x="-15450" y="4835700"/>
            <a:ext cx="9174900" cy="307800"/>
          </a:xfrm>
          <a:prstGeom prst="rect">
            <a:avLst/>
          </a:prstGeom>
          <a:solidFill>
            <a:srgbClr val="1A3246"/>
          </a:solidFill>
          <a:ln cap="flat" cmpd="sng" w="9525">
            <a:solidFill>
              <a:srgbClr val="1A32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5"/>
          <p:cNvPicPr preferRelativeResize="0"/>
          <p:nvPr/>
        </p:nvPicPr>
        <p:blipFill>
          <a:blip r:embed="rId5">
            <a:alphaModFix/>
          </a:blip>
          <a:stretch>
            <a:fillRect/>
          </a:stretch>
        </p:blipFill>
        <p:spPr>
          <a:xfrm>
            <a:off x="7501675" y="4315600"/>
            <a:ext cx="893750" cy="341350"/>
          </a:xfrm>
          <a:prstGeom prst="rect">
            <a:avLst/>
          </a:prstGeom>
          <a:noFill/>
          <a:ln>
            <a:noFill/>
          </a:ln>
        </p:spPr>
      </p:pic>
      <p:pic>
        <p:nvPicPr>
          <p:cNvPr id="76" name="Google Shape;76;p15"/>
          <p:cNvPicPr preferRelativeResize="0"/>
          <p:nvPr/>
        </p:nvPicPr>
        <p:blipFill>
          <a:blip r:embed="rId6">
            <a:alphaModFix/>
          </a:blip>
          <a:stretch>
            <a:fillRect/>
          </a:stretch>
        </p:blipFill>
        <p:spPr>
          <a:xfrm>
            <a:off x="5343834" y="716061"/>
            <a:ext cx="400200" cy="400200"/>
          </a:xfrm>
          <a:prstGeom prst="rect">
            <a:avLst/>
          </a:prstGeom>
          <a:noFill/>
          <a:ln>
            <a:noFill/>
          </a:ln>
        </p:spPr>
      </p:pic>
      <p:pic>
        <p:nvPicPr>
          <p:cNvPr id="77" name="Google Shape;77;p15"/>
          <p:cNvPicPr preferRelativeResize="0"/>
          <p:nvPr/>
        </p:nvPicPr>
        <p:blipFill>
          <a:blip r:embed="rId7">
            <a:alphaModFix/>
          </a:blip>
          <a:stretch>
            <a:fillRect/>
          </a:stretch>
        </p:blipFill>
        <p:spPr>
          <a:xfrm>
            <a:off x="1156544" y="1927438"/>
            <a:ext cx="2163175" cy="2163175"/>
          </a:xfrm>
          <a:prstGeom prst="rect">
            <a:avLst/>
          </a:prstGeom>
          <a:noFill/>
          <a:ln>
            <a:noFill/>
          </a:ln>
        </p:spPr>
      </p:pic>
      <p:sp>
        <p:nvSpPr>
          <p:cNvPr id="78" name="Google Shape;78;p15"/>
          <p:cNvSpPr txBox="1"/>
          <p:nvPr/>
        </p:nvSpPr>
        <p:spPr>
          <a:xfrm>
            <a:off x="1528325" y="2493319"/>
            <a:ext cx="14196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500">
                <a:solidFill>
                  <a:srgbClr val="1A3246"/>
                </a:solidFill>
                <a:latin typeface="Oswald"/>
                <a:ea typeface="Oswald"/>
                <a:cs typeface="Oswald"/>
                <a:sym typeface="Oswald"/>
              </a:rPr>
              <a:t>60</a:t>
            </a:r>
            <a:endParaRPr b="1" sz="5500">
              <a:solidFill>
                <a:srgbClr val="1A3246"/>
              </a:solidFill>
              <a:latin typeface="Oswald"/>
              <a:ea typeface="Oswald"/>
              <a:cs typeface="Oswald"/>
              <a:sym typeface="Oswald"/>
            </a:endParaRPr>
          </a:p>
        </p:txBody>
      </p:sp>
      <p:sp>
        <p:nvSpPr>
          <p:cNvPr id="79" name="Google Shape;79;p15"/>
          <p:cNvSpPr txBox="1"/>
          <p:nvPr>
            <p:ph idx="1" type="subTitle"/>
          </p:nvPr>
        </p:nvSpPr>
        <p:spPr>
          <a:xfrm>
            <a:off x="5637924" y="658414"/>
            <a:ext cx="2877600" cy="585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a:latin typeface="Oswald"/>
                <a:ea typeface="Oswald"/>
                <a:cs typeface="Oswald"/>
                <a:sym typeface="Oswald"/>
              </a:rPr>
              <a:t>YOUR TOWN, AZ</a:t>
            </a:r>
            <a:endParaRPr b="1">
              <a:latin typeface="Oswald"/>
              <a:ea typeface="Oswald"/>
              <a:cs typeface="Oswald"/>
              <a:sym typeface="Oswald"/>
            </a:endParaRPr>
          </a:p>
        </p:txBody>
      </p:sp>
      <p:sp>
        <p:nvSpPr>
          <p:cNvPr id="80" name="Google Shape;80;p15"/>
          <p:cNvSpPr txBox="1"/>
          <p:nvPr/>
        </p:nvSpPr>
        <p:spPr>
          <a:xfrm>
            <a:off x="4144036" y="2431907"/>
            <a:ext cx="45636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1A3246"/>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Economic Diversity and Mobility</a:t>
            </a:r>
            <a:endParaRPr sz="1600">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rPr lang="en" sz="1600">
                <a:solidFill>
                  <a:srgbClr val="1A3246"/>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Local Banking and Access to Capital</a:t>
            </a:r>
            <a:endParaRPr sz="1600">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rPr lang="en" sz="1600">
                <a:solidFill>
                  <a:srgbClr val="1A3246"/>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Local Procurement</a:t>
            </a:r>
            <a:endParaRPr sz="1600">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rPr lang="en" sz="1600">
                <a:solidFill>
                  <a:srgbClr val="1A3246"/>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Regional Integration</a:t>
            </a:r>
            <a:endParaRPr sz="16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600">
                <a:solidFill>
                  <a:srgbClr val="0D5B74"/>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Entrepreneurial Culture</a:t>
            </a:r>
            <a:endParaRPr sz="1600">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pic>
        <p:nvPicPr>
          <p:cNvPr id="85" name="Google Shape;85;p16"/>
          <p:cNvPicPr preferRelativeResize="0"/>
          <p:nvPr/>
        </p:nvPicPr>
        <p:blipFill>
          <a:blip r:embed="rId4">
            <a:alphaModFix/>
          </a:blip>
          <a:stretch>
            <a:fillRect/>
          </a:stretch>
        </p:blipFill>
        <p:spPr>
          <a:xfrm>
            <a:off x="3918101" y="2031907"/>
            <a:ext cx="5296500" cy="2058700"/>
          </a:xfrm>
          <a:prstGeom prst="rect">
            <a:avLst/>
          </a:prstGeom>
          <a:noFill/>
          <a:ln>
            <a:noFill/>
          </a:ln>
        </p:spPr>
      </p:pic>
      <p:sp>
        <p:nvSpPr>
          <p:cNvPr id="86" name="Google Shape;86;p16"/>
          <p:cNvSpPr txBox="1"/>
          <p:nvPr/>
        </p:nvSpPr>
        <p:spPr>
          <a:xfrm>
            <a:off x="4049500" y="2119725"/>
            <a:ext cx="4898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D5B74"/>
                </a:solidFill>
                <a:latin typeface="Merriweather"/>
                <a:ea typeface="Merriweather"/>
                <a:cs typeface="Merriweather"/>
                <a:sym typeface="Merriweather"/>
              </a:rPr>
              <a:t>Community Connection and Engagement</a:t>
            </a:r>
            <a:endParaRPr b="1" sz="1700">
              <a:solidFill>
                <a:srgbClr val="0D5B74"/>
              </a:solidFill>
              <a:latin typeface="Merriweather"/>
              <a:ea typeface="Merriweather"/>
              <a:cs typeface="Merriweather"/>
              <a:sym typeface="Merriweather"/>
            </a:endParaRPr>
          </a:p>
        </p:txBody>
      </p:sp>
      <p:sp>
        <p:nvSpPr>
          <p:cNvPr id="87" name="Google Shape;87;p16"/>
          <p:cNvSpPr/>
          <p:nvPr/>
        </p:nvSpPr>
        <p:spPr>
          <a:xfrm>
            <a:off x="-15450" y="4835700"/>
            <a:ext cx="9174900" cy="307800"/>
          </a:xfrm>
          <a:prstGeom prst="rect">
            <a:avLst/>
          </a:prstGeom>
          <a:solidFill>
            <a:srgbClr val="0D5B74"/>
          </a:solidFill>
          <a:ln cap="flat" cmpd="sng" w="9525">
            <a:solidFill>
              <a:srgbClr val="0D5B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6"/>
          <p:cNvPicPr preferRelativeResize="0"/>
          <p:nvPr/>
        </p:nvPicPr>
        <p:blipFill>
          <a:blip r:embed="rId5">
            <a:alphaModFix/>
          </a:blip>
          <a:stretch>
            <a:fillRect/>
          </a:stretch>
        </p:blipFill>
        <p:spPr>
          <a:xfrm>
            <a:off x="7501675" y="4315600"/>
            <a:ext cx="893750" cy="341350"/>
          </a:xfrm>
          <a:prstGeom prst="rect">
            <a:avLst/>
          </a:prstGeom>
          <a:noFill/>
          <a:ln>
            <a:noFill/>
          </a:ln>
        </p:spPr>
      </p:pic>
      <p:pic>
        <p:nvPicPr>
          <p:cNvPr id="89" name="Google Shape;89;p16"/>
          <p:cNvPicPr preferRelativeResize="0"/>
          <p:nvPr/>
        </p:nvPicPr>
        <p:blipFill rotWithShape="1">
          <a:blip r:embed="rId6">
            <a:alphaModFix/>
          </a:blip>
          <a:srcRect b="0" l="0" r="0" t="0"/>
          <a:stretch/>
        </p:blipFill>
        <p:spPr>
          <a:xfrm>
            <a:off x="1137694" y="1847288"/>
            <a:ext cx="2163175" cy="2163175"/>
          </a:xfrm>
          <a:prstGeom prst="rect">
            <a:avLst/>
          </a:prstGeom>
          <a:noFill/>
          <a:ln>
            <a:noFill/>
          </a:ln>
        </p:spPr>
      </p:pic>
      <p:sp>
        <p:nvSpPr>
          <p:cNvPr id="90" name="Google Shape;90;p16"/>
          <p:cNvSpPr txBox="1"/>
          <p:nvPr/>
        </p:nvSpPr>
        <p:spPr>
          <a:xfrm>
            <a:off x="1501666" y="2404728"/>
            <a:ext cx="1419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600">
                <a:solidFill>
                  <a:srgbClr val="0D5B74"/>
                </a:solidFill>
                <a:latin typeface="Oswald"/>
                <a:ea typeface="Oswald"/>
                <a:cs typeface="Oswald"/>
                <a:sym typeface="Oswald"/>
              </a:rPr>
              <a:t>77</a:t>
            </a:r>
            <a:endParaRPr b="1" sz="5600">
              <a:solidFill>
                <a:srgbClr val="0D5B74"/>
              </a:solidFill>
              <a:latin typeface="Oswald"/>
              <a:ea typeface="Oswald"/>
              <a:cs typeface="Oswald"/>
              <a:sym typeface="Oswald"/>
            </a:endParaRPr>
          </a:p>
        </p:txBody>
      </p:sp>
      <p:pic>
        <p:nvPicPr>
          <p:cNvPr id="91" name="Google Shape;91;p16"/>
          <p:cNvPicPr preferRelativeResize="0"/>
          <p:nvPr/>
        </p:nvPicPr>
        <p:blipFill>
          <a:blip r:embed="rId7">
            <a:alphaModFix/>
          </a:blip>
          <a:stretch>
            <a:fillRect/>
          </a:stretch>
        </p:blipFill>
        <p:spPr>
          <a:xfrm>
            <a:off x="5311634" y="716055"/>
            <a:ext cx="432956" cy="400200"/>
          </a:xfrm>
          <a:prstGeom prst="rect">
            <a:avLst/>
          </a:prstGeom>
          <a:noFill/>
          <a:ln>
            <a:noFill/>
          </a:ln>
        </p:spPr>
      </p:pic>
      <p:sp>
        <p:nvSpPr>
          <p:cNvPr id="92" name="Google Shape;92;p16"/>
          <p:cNvSpPr txBox="1"/>
          <p:nvPr>
            <p:ph idx="1" type="subTitle"/>
          </p:nvPr>
        </p:nvSpPr>
        <p:spPr>
          <a:xfrm>
            <a:off x="5637924" y="658414"/>
            <a:ext cx="2877600" cy="585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a:latin typeface="Oswald"/>
                <a:ea typeface="Oswald"/>
                <a:cs typeface="Oswald"/>
                <a:sym typeface="Oswald"/>
              </a:rPr>
              <a:t>YOUR TOWN, AZ</a:t>
            </a:r>
            <a:endParaRPr b="1">
              <a:latin typeface="Oswald"/>
              <a:ea typeface="Oswald"/>
              <a:cs typeface="Oswald"/>
              <a:sym typeface="Oswald"/>
            </a:endParaRPr>
          </a:p>
        </p:txBody>
      </p:sp>
      <p:sp>
        <p:nvSpPr>
          <p:cNvPr id="93" name="Google Shape;93;p16"/>
          <p:cNvSpPr txBox="1"/>
          <p:nvPr/>
        </p:nvSpPr>
        <p:spPr>
          <a:xfrm>
            <a:off x="4153457" y="2427196"/>
            <a:ext cx="42279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0D5B74"/>
                </a:solidFill>
              </a:rPr>
              <a:t>•</a:t>
            </a:r>
            <a:r>
              <a:rPr lang="en" sz="1600"/>
              <a:t> </a:t>
            </a:r>
            <a:r>
              <a:rPr lang="en" sz="1600"/>
              <a:t>Social Integration</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0D5B74"/>
                </a:solidFill>
              </a:rPr>
              <a:t>•</a:t>
            </a:r>
            <a:r>
              <a:rPr lang="en" sz="1600"/>
              <a:t> Civic Participation</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0D5B74"/>
                </a:solidFill>
              </a:rPr>
              <a:t>•</a:t>
            </a:r>
            <a:r>
              <a:rPr lang="en" sz="1600"/>
              <a:t> Third Places</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0D5B74"/>
                </a:solidFill>
              </a:rPr>
              <a:t>•</a:t>
            </a:r>
            <a:r>
              <a:rPr lang="en" sz="1600"/>
              <a:t> Organizational Diversity and Collaboration</a:t>
            </a:r>
            <a:endParaRPr sz="1600"/>
          </a:p>
          <a:p>
            <a:pPr indent="0" lvl="0" marL="0" rtl="0" algn="l">
              <a:lnSpc>
                <a:spcPct val="115000"/>
              </a:lnSpc>
              <a:spcBef>
                <a:spcPts val="0"/>
              </a:spcBef>
              <a:spcAft>
                <a:spcPts val="0"/>
              </a:spcAft>
              <a:buNone/>
            </a:pPr>
            <a:r>
              <a:rPr lang="en" sz="1600">
                <a:solidFill>
                  <a:srgbClr val="0D5B74"/>
                </a:solidFill>
              </a:rPr>
              <a:t>•</a:t>
            </a:r>
            <a:r>
              <a:rPr lang="en" sz="1600"/>
              <a:t> Perception of Leadership</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pic>
        <p:nvPicPr>
          <p:cNvPr id="98" name="Google Shape;98;p17"/>
          <p:cNvPicPr preferRelativeResize="0"/>
          <p:nvPr/>
        </p:nvPicPr>
        <p:blipFill>
          <a:blip r:embed="rId4">
            <a:alphaModFix/>
          </a:blip>
          <a:stretch>
            <a:fillRect/>
          </a:stretch>
        </p:blipFill>
        <p:spPr>
          <a:xfrm>
            <a:off x="3918101" y="2031907"/>
            <a:ext cx="5296500" cy="2058700"/>
          </a:xfrm>
          <a:prstGeom prst="rect">
            <a:avLst/>
          </a:prstGeom>
          <a:noFill/>
          <a:ln>
            <a:noFill/>
          </a:ln>
        </p:spPr>
      </p:pic>
      <p:sp>
        <p:nvSpPr>
          <p:cNvPr id="99" name="Google Shape;99;p17"/>
          <p:cNvSpPr txBox="1"/>
          <p:nvPr/>
        </p:nvSpPr>
        <p:spPr>
          <a:xfrm>
            <a:off x="4049497" y="2119725"/>
            <a:ext cx="4489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E20D15"/>
                </a:solidFill>
                <a:latin typeface="Merriweather"/>
                <a:ea typeface="Merriweather"/>
                <a:cs typeface="Merriweather"/>
                <a:sym typeface="Merriweather"/>
              </a:rPr>
              <a:t>Talent Development and Retention</a:t>
            </a:r>
            <a:endParaRPr b="1" sz="1700">
              <a:solidFill>
                <a:srgbClr val="E20D15"/>
              </a:solidFill>
              <a:latin typeface="Merriweather"/>
              <a:ea typeface="Merriweather"/>
              <a:cs typeface="Merriweather"/>
              <a:sym typeface="Merriweather"/>
            </a:endParaRPr>
          </a:p>
        </p:txBody>
      </p:sp>
      <p:sp>
        <p:nvSpPr>
          <p:cNvPr id="100" name="Google Shape;100;p17"/>
          <p:cNvSpPr/>
          <p:nvPr/>
        </p:nvSpPr>
        <p:spPr>
          <a:xfrm>
            <a:off x="-15450" y="4835700"/>
            <a:ext cx="9174900" cy="307800"/>
          </a:xfrm>
          <a:prstGeom prst="rect">
            <a:avLst/>
          </a:prstGeom>
          <a:solidFill>
            <a:srgbClr val="E20D15"/>
          </a:solidFill>
          <a:ln cap="flat" cmpd="sng" w="9525">
            <a:solidFill>
              <a:srgbClr val="E20D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17"/>
          <p:cNvPicPr preferRelativeResize="0"/>
          <p:nvPr/>
        </p:nvPicPr>
        <p:blipFill>
          <a:blip r:embed="rId5">
            <a:alphaModFix/>
          </a:blip>
          <a:stretch>
            <a:fillRect/>
          </a:stretch>
        </p:blipFill>
        <p:spPr>
          <a:xfrm>
            <a:off x="7501675" y="4315600"/>
            <a:ext cx="893750" cy="341350"/>
          </a:xfrm>
          <a:prstGeom prst="rect">
            <a:avLst/>
          </a:prstGeom>
          <a:noFill/>
          <a:ln>
            <a:noFill/>
          </a:ln>
        </p:spPr>
      </p:pic>
      <p:pic>
        <p:nvPicPr>
          <p:cNvPr id="102" name="Google Shape;102;p17"/>
          <p:cNvPicPr preferRelativeResize="0"/>
          <p:nvPr/>
        </p:nvPicPr>
        <p:blipFill rotWithShape="1">
          <a:blip r:embed="rId6">
            <a:alphaModFix/>
          </a:blip>
          <a:srcRect b="0" l="0" r="0" t="0"/>
          <a:stretch/>
        </p:blipFill>
        <p:spPr>
          <a:xfrm>
            <a:off x="1156544" y="1927438"/>
            <a:ext cx="2163175" cy="2163175"/>
          </a:xfrm>
          <a:prstGeom prst="rect">
            <a:avLst/>
          </a:prstGeom>
          <a:noFill/>
          <a:ln>
            <a:noFill/>
          </a:ln>
        </p:spPr>
      </p:pic>
      <p:sp>
        <p:nvSpPr>
          <p:cNvPr id="103" name="Google Shape;103;p17"/>
          <p:cNvSpPr txBox="1"/>
          <p:nvPr/>
        </p:nvSpPr>
        <p:spPr>
          <a:xfrm>
            <a:off x="1491450" y="2498661"/>
            <a:ext cx="14196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500">
                <a:solidFill>
                  <a:srgbClr val="E20D15"/>
                </a:solidFill>
                <a:latin typeface="Oswald"/>
                <a:ea typeface="Oswald"/>
                <a:cs typeface="Oswald"/>
                <a:sym typeface="Oswald"/>
              </a:rPr>
              <a:t>56</a:t>
            </a:r>
            <a:endParaRPr b="1" sz="5500">
              <a:solidFill>
                <a:srgbClr val="E20D15"/>
              </a:solidFill>
              <a:latin typeface="Oswald"/>
              <a:ea typeface="Oswald"/>
              <a:cs typeface="Oswald"/>
              <a:sym typeface="Oswald"/>
            </a:endParaRPr>
          </a:p>
        </p:txBody>
      </p:sp>
      <p:pic>
        <p:nvPicPr>
          <p:cNvPr id="104" name="Google Shape;104;p17"/>
          <p:cNvPicPr preferRelativeResize="0"/>
          <p:nvPr/>
        </p:nvPicPr>
        <p:blipFill rotWithShape="1">
          <a:blip r:embed="rId7">
            <a:alphaModFix/>
          </a:blip>
          <a:srcRect b="3780" l="0" r="0" t="3780"/>
          <a:stretch/>
        </p:blipFill>
        <p:spPr>
          <a:xfrm>
            <a:off x="5311634" y="716055"/>
            <a:ext cx="432956" cy="400200"/>
          </a:xfrm>
          <a:prstGeom prst="rect">
            <a:avLst/>
          </a:prstGeom>
          <a:noFill/>
          <a:ln>
            <a:noFill/>
          </a:ln>
        </p:spPr>
      </p:pic>
      <p:sp>
        <p:nvSpPr>
          <p:cNvPr id="105" name="Google Shape;105;p17"/>
          <p:cNvSpPr txBox="1"/>
          <p:nvPr>
            <p:ph idx="1" type="subTitle"/>
          </p:nvPr>
        </p:nvSpPr>
        <p:spPr>
          <a:xfrm>
            <a:off x="5637924" y="658414"/>
            <a:ext cx="2877600" cy="585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a:latin typeface="Oswald"/>
                <a:ea typeface="Oswald"/>
                <a:cs typeface="Oswald"/>
                <a:sym typeface="Oswald"/>
              </a:rPr>
              <a:t>YOUR TOWN, AZ</a:t>
            </a:r>
            <a:endParaRPr b="1">
              <a:latin typeface="Oswald"/>
              <a:ea typeface="Oswald"/>
              <a:cs typeface="Oswald"/>
              <a:sym typeface="Oswald"/>
            </a:endParaRPr>
          </a:p>
        </p:txBody>
      </p:sp>
      <p:sp>
        <p:nvSpPr>
          <p:cNvPr id="106" name="Google Shape;106;p17"/>
          <p:cNvSpPr txBox="1"/>
          <p:nvPr/>
        </p:nvSpPr>
        <p:spPr>
          <a:xfrm>
            <a:off x="4162884" y="2441337"/>
            <a:ext cx="44412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E20D15"/>
                </a:solidFill>
              </a:rPr>
              <a:t>•</a:t>
            </a:r>
            <a:r>
              <a:rPr lang="en" sz="1600"/>
              <a:t> </a:t>
            </a:r>
            <a:r>
              <a:rPr lang="en" sz="1600"/>
              <a:t>Community Attractiveness</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E20D15"/>
                </a:solidFill>
              </a:rPr>
              <a:t>•</a:t>
            </a:r>
            <a:r>
              <a:rPr lang="en" sz="1600"/>
              <a:t> Job Quality</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E20D15"/>
                </a:solidFill>
              </a:rPr>
              <a:t>•</a:t>
            </a:r>
            <a:r>
              <a:rPr lang="en" sz="1600"/>
              <a:t> Labor Pool</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E20D15"/>
                </a:solidFill>
              </a:rPr>
              <a:t>•</a:t>
            </a:r>
            <a:r>
              <a:rPr lang="en" sz="1600"/>
              <a:t> Basic Education </a:t>
            </a:r>
            <a:endParaRPr sz="1600"/>
          </a:p>
          <a:p>
            <a:pPr indent="0" lvl="0" marL="0" rtl="0" algn="l">
              <a:lnSpc>
                <a:spcPct val="115000"/>
              </a:lnSpc>
              <a:spcBef>
                <a:spcPts val="0"/>
              </a:spcBef>
              <a:spcAft>
                <a:spcPts val="0"/>
              </a:spcAft>
              <a:buNone/>
            </a:pPr>
            <a:r>
              <a:rPr lang="en" sz="1600">
                <a:solidFill>
                  <a:srgbClr val="E20D15"/>
                </a:solidFill>
              </a:rPr>
              <a:t>•</a:t>
            </a:r>
            <a:r>
              <a:rPr lang="en" sz="1600"/>
              <a:t> Continuing Education</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pic>
        <p:nvPicPr>
          <p:cNvPr id="111" name="Google Shape;111;p18"/>
          <p:cNvPicPr preferRelativeResize="0"/>
          <p:nvPr/>
        </p:nvPicPr>
        <p:blipFill>
          <a:blip r:embed="rId4">
            <a:alphaModFix/>
          </a:blip>
          <a:stretch>
            <a:fillRect/>
          </a:stretch>
        </p:blipFill>
        <p:spPr>
          <a:xfrm>
            <a:off x="3918101" y="2031907"/>
            <a:ext cx="5296500" cy="2058700"/>
          </a:xfrm>
          <a:prstGeom prst="rect">
            <a:avLst/>
          </a:prstGeom>
          <a:noFill/>
          <a:ln>
            <a:noFill/>
          </a:ln>
        </p:spPr>
      </p:pic>
      <p:sp>
        <p:nvSpPr>
          <p:cNvPr id="112" name="Google Shape;112;p18"/>
          <p:cNvSpPr txBox="1"/>
          <p:nvPr/>
        </p:nvSpPr>
        <p:spPr>
          <a:xfrm>
            <a:off x="4049500" y="2119725"/>
            <a:ext cx="5025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959F"/>
                </a:solidFill>
                <a:latin typeface="Merriweather"/>
                <a:ea typeface="Merriweather"/>
                <a:cs typeface="Merriweather"/>
                <a:sym typeface="Merriweather"/>
              </a:rPr>
              <a:t>Resource Stewardship and Sustainability</a:t>
            </a:r>
            <a:endParaRPr b="1" sz="1700">
              <a:solidFill>
                <a:srgbClr val="00959F"/>
              </a:solidFill>
              <a:latin typeface="Merriweather"/>
              <a:ea typeface="Merriweather"/>
              <a:cs typeface="Merriweather"/>
              <a:sym typeface="Merriweather"/>
            </a:endParaRPr>
          </a:p>
        </p:txBody>
      </p:sp>
      <p:sp>
        <p:nvSpPr>
          <p:cNvPr id="113" name="Google Shape;113;p18"/>
          <p:cNvSpPr/>
          <p:nvPr/>
        </p:nvSpPr>
        <p:spPr>
          <a:xfrm>
            <a:off x="-15450" y="4835700"/>
            <a:ext cx="9174900" cy="307800"/>
          </a:xfrm>
          <a:prstGeom prst="rect">
            <a:avLst/>
          </a:prstGeom>
          <a:solidFill>
            <a:srgbClr val="00959F"/>
          </a:solidFill>
          <a:ln cap="flat" cmpd="sng" w="9525">
            <a:solidFill>
              <a:srgbClr val="00959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4" name="Google Shape;114;p18"/>
          <p:cNvPicPr preferRelativeResize="0"/>
          <p:nvPr/>
        </p:nvPicPr>
        <p:blipFill>
          <a:blip r:embed="rId5">
            <a:alphaModFix/>
          </a:blip>
          <a:stretch>
            <a:fillRect/>
          </a:stretch>
        </p:blipFill>
        <p:spPr>
          <a:xfrm>
            <a:off x="7501675" y="4315600"/>
            <a:ext cx="893750" cy="341350"/>
          </a:xfrm>
          <a:prstGeom prst="rect">
            <a:avLst/>
          </a:prstGeom>
          <a:noFill/>
          <a:ln>
            <a:noFill/>
          </a:ln>
        </p:spPr>
      </p:pic>
      <p:pic>
        <p:nvPicPr>
          <p:cNvPr id="115" name="Google Shape;115;p18"/>
          <p:cNvPicPr preferRelativeResize="0"/>
          <p:nvPr/>
        </p:nvPicPr>
        <p:blipFill rotWithShape="1">
          <a:blip r:embed="rId6">
            <a:alphaModFix/>
          </a:blip>
          <a:srcRect b="0" l="0" r="0" t="0"/>
          <a:stretch/>
        </p:blipFill>
        <p:spPr>
          <a:xfrm>
            <a:off x="1156544" y="1927438"/>
            <a:ext cx="2163175" cy="2163175"/>
          </a:xfrm>
          <a:prstGeom prst="rect">
            <a:avLst/>
          </a:prstGeom>
          <a:noFill/>
          <a:ln>
            <a:noFill/>
          </a:ln>
        </p:spPr>
      </p:pic>
      <p:sp>
        <p:nvSpPr>
          <p:cNvPr id="116" name="Google Shape;116;p18"/>
          <p:cNvSpPr txBox="1"/>
          <p:nvPr/>
        </p:nvSpPr>
        <p:spPr>
          <a:xfrm>
            <a:off x="1505600" y="2516894"/>
            <a:ext cx="14196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500">
                <a:solidFill>
                  <a:srgbClr val="00959F"/>
                </a:solidFill>
                <a:latin typeface="Oswald"/>
                <a:ea typeface="Oswald"/>
                <a:cs typeface="Oswald"/>
                <a:sym typeface="Oswald"/>
              </a:rPr>
              <a:t>6</a:t>
            </a:r>
            <a:r>
              <a:rPr b="1" lang="en" sz="5500">
                <a:solidFill>
                  <a:srgbClr val="00959F"/>
                </a:solidFill>
                <a:latin typeface="Oswald"/>
                <a:ea typeface="Oswald"/>
                <a:cs typeface="Oswald"/>
                <a:sym typeface="Oswald"/>
              </a:rPr>
              <a:t>9</a:t>
            </a:r>
            <a:endParaRPr b="1" sz="5500">
              <a:solidFill>
                <a:srgbClr val="00959F"/>
              </a:solidFill>
              <a:latin typeface="Oswald"/>
              <a:ea typeface="Oswald"/>
              <a:cs typeface="Oswald"/>
              <a:sym typeface="Oswald"/>
            </a:endParaRPr>
          </a:p>
        </p:txBody>
      </p:sp>
      <p:pic>
        <p:nvPicPr>
          <p:cNvPr id="117" name="Google Shape;117;p18"/>
          <p:cNvPicPr preferRelativeResize="0"/>
          <p:nvPr/>
        </p:nvPicPr>
        <p:blipFill rotWithShape="1">
          <a:blip r:embed="rId7">
            <a:alphaModFix/>
          </a:blip>
          <a:srcRect b="0" l="0" r="0" t="0"/>
          <a:stretch/>
        </p:blipFill>
        <p:spPr>
          <a:xfrm>
            <a:off x="5311634" y="716055"/>
            <a:ext cx="432956" cy="400200"/>
          </a:xfrm>
          <a:prstGeom prst="rect">
            <a:avLst/>
          </a:prstGeom>
          <a:noFill/>
          <a:ln>
            <a:noFill/>
          </a:ln>
        </p:spPr>
      </p:pic>
      <p:sp>
        <p:nvSpPr>
          <p:cNvPr id="118" name="Google Shape;118;p18"/>
          <p:cNvSpPr txBox="1"/>
          <p:nvPr>
            <p:ph idx="1" type="subTitle"/>
          </p:nvPr>
        </p:nvSpPr>
        <p:spPr>
          <a:xfrm>
            <a:off x="5637924" y="658414"/>
            <a:ext cx="2877600" cy="585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a:latin typeface="Oswald"/>
                <a:ea typeface="Oswald"/>
                <a:cs typeface="Oswald"/>
                <a:sym typeface="Oswald"/>
              </a:rPr>
              <a:t>YOUR TOWN, AZ</a:t>
            </a:r>
            <a:endParaRPr b="1">
              <a:latin typeface="Oswald"/>
              <a:ea typeface="Oswald"/>
              <a:cs typeface="Oswald"/>
              <a:sym typeface="Oswald"/>
            </a:endParaRPr>
          </a:p>
        </p:txBody>
      </p:sp>
      <p:sp>
        <p:nvSpPr>
          <p:cNvPr id="119" name="Google Shape;119;p18"/>
          <p:cNvSpPr txBox="1"/>
          <p:nvPr/>
        </p:nvSpPr>
        <p:spPr>
          <a:xfrm>
            <a:off x="4158175" y="2423253"/>
            <a:ext cx="43575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00959F"/>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a:t>
            </a:r>
            <a:r>
              <a:rPr lang="en" sz="1600">
                <a:latin typeface="Montserrat Medium"/>
                <a:ea typeface="Montserrat Medium"/>
                <a:cs typeface="Montserrat Medium"/>
                <a:sym typeface="Montserrat Medium"/>
              </a:rPr>
              <a:t>Built Environment: </a:t>
            </a:r>
            <a:r>
              <a:rPr lang="en" sz="1600">
                <a:latin typeface="Montserrat"/>
                <a:ea typeface="Montserrat"/>
                <a:cs typeface="Montserrat"/>
                <a:sym typeface="Montserrat"/>
              </a:rPr>
              <a:t>Growth Patterns</a:t>
            </a:r>
            <a:endParaRPr sz="16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600">
                <a:solidFill>
                  <a:srgbClr val="00959F"/>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Built Environment: </a:t>
            </a:r>
            <a:r>
              <a:rPr lang="en" sz="1600">
                <a:latin typeface="Montserrat"/>
                <a:ea typeface="Montserrat"/>
                <a:cs typeface="Montserrat"/>
                <a:sym typeface="Montserrat"/>
              </a:rPr>
              <a:t>Complete Streets</a:t>
            </a:r>
            <a:endParaRPr sz="16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600">
                <a:solidFill>
                  <a:srgbClr val="00959F"/>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Sustainability: </a:t>
            </a:r>
            <a:r>
              <a:rPr lang="en" sz="1600">
                <a:latin typeface="Montserrat"/>
                <a:ea typeface="Montserrat"/>
                <a:cs typeface="Montserrat"/>
                <a:sym typeface="Montserrat"/>
              </a:rPr>
              <a:t>Public Sector</a:t>
            </a:r>
            <a:endParaRPr sz="16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600">
                <a:solidFill>
                  <a:srgbClr val="00959F"/>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Sustainability: </a:t>
            </a:r>
            <a:r>
              <a:rPr lang="en" sz="1600">
                <a:latin typeface="Montserrat"/>
                <a:ea typeface="Montserrat"/>
                <a:cs typeface="Montserrat"/>
                <a:sym typeface="Montserrat"/>
              </a:rPr>
              <a:t>Private Sector</a:t>
            </a:r>
            <a:endParaRPr sz="1600">
              <a:latin typeface="Montserrat"/>
              <a:ea typeface="Montserrat"/>
              <a:cs typeface="Montserrat"/>
              <a:sym typeface="Montserrat"/>
            </a:endParaRPr>
          </a:p>
          <a:p>
            <a:pPr indent="0" lvl="0" marL="0" rtl="0" algn="l">
              <a:lnSpc>
                <a:spcPct val="115000"/>
              </a:lnSpc>
              <a:spcBef>
                <a:spcPts val="0"/>
              </a:spcBef>
              <a:spcAft>
                <a:spcPts val="0"/>
              </a:spcAft>
              <a:buNone/>
            </a:pPr>
            <a:r>
              <a:rPr lang="en" sz="1600">
                <a:solidFill>
                  <a:srgbClr val="00959F"/>
                </a:solidFill>
                <a:latin typeface="Montserrat Medium"/>
                <a:ea typeface="Montserrat Medium"/>
                <a:cs typeface="Montserrat Medium"/>
                <a:sym typeface="Montserrat Medium"/>
              </a:rPr>
              <a:t>•</a:t>
            </a:r>
            <a:r>
              <a:rPr lang="en" sz="1600">
                <a:latin typeface="Montserrat Medium"/>
                <a:ea typeface="Montserrat Medium"/>
                <a:cs typeface="Montserrat Medium"/>
                <a:sym typeface="Montserrat Medium"/>
              </a:rPr>
              <a:t> Sustainability: </a:t>
            </a:r>
            <a:r>
              <a:rPr lang="en" sz="1600">
                <a:latin typeface="Montserrat"/>
                <a:ea typeface="Montserrat"/>
                <a:cs typeface="Montserrat"/>
                <a:sym typeface="Montserrat"/>
              </a:rPr>
              <a:t>General Culture</a:t>
            </a:r>
            <a:endParaRPr sz="16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pic>
        <p:nvPicPr>
          <p:cNvPr id="124" name="Google Shape;124;p19"/>
          <p:cNvPicPr preferRelativeResize="0"/>
          <p:nvPr/>
        </p:nvPicPr>
        <p:blipFill>
          <a:blip r:embed="rId4">
            <a:alphaModFix/>
          </a:blip>
          <a:stretch>
            <a:fillRect/>
          </a:stretch>
        </p:blipFill>
        <p:spPr>
          <a:xfrm>
            <a:off x="3918101" y="2031907"/>
            <a:ext cx="5296500" cy="2058700"/>
          </a:xfrm>
          <a:prstGeom prst="rect">
            <a:avLst/>
          </a:prstGeom>
          <a:noFill/>
          <a:ln>
            <a:noFill/>
          </a:ln>
        </p:spPr>
      </p:pic>
      <p:sp>
        <p:nvSpPr>
          <p:cNvPr id="125" name="Google Shape;125;p19"/>
          <p:cNvSpPr txBox="1"/>
          <p:nvPr/>
        </p:nvSpPr>
        <p:spPr>
          <a:xfrm>
            <a:off x="4049497" y="2119725"/>
            <a:ext cx="4489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F5A200"/>
                </a:solidFill>
                <a:latin typeface="Merriweather"/>
                <a:ea typeface="Merriweather"/>
                <a:cs typeface="Merriweather"/>
                <a:sym typeface="Merriweather"/>
              </a:rPr>
              <a:t>Health &amp; Well-Being</a:t>
            </a:r>
            <a:endParaRPr b="1" sz="1700">
              <a:solidFill>
                <a:srgbClr val="F5A200"/>
              </a:solidFill>
              <a:latin typeface="Merriweather"/>
              <a:ea typeface="Merriweather"/>
              <a:cs typeface="Merriweather"/>
              <a:sym typeface="Merriweather"/>
            </a:endParaRPr>
          </a:p>
        </p:txBody>
      </p:sp>
      <p:sp>
        <p:nvSpPr>
          <p:cNvPr id="126" name="Google Shape;126;p19"/>
          <p:cNvSpPr/>
          <p:nvPr/>
        </p:nvSpPr>
        <p:spPr>
          <a:xfrm>
            <a:off x="-15450" y="4835700"/>
            <a:ext cx="9174900" cy="307800"/>
          </a:xfrm>
          <a:prstGeom prst="rect">
            <a:avLst/>
          </a:prstGeom>
          <a:solidFill>
            <a:srgbClr val="F5A200"/>
          </a:solidFill>
          <a:ln cap="flat" cmpd="sng" w="9525">
            <a:solidFill>
              <a:srgbClr val="F5A2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19"/>
          <p:cNvPicPr preferRelativeResize="0"/>
          <p:nvPr/>
        </p:nvPicPr>
        <p:blipFill>
          <a:blip r:embed="rId5">
            <a:alphaModFix/>
          </a:blip>
          <a:stretch>
            <a:fillRect/>
          </a:stretch>
        </p:blipFill>
        <p:spPr>
          <a:xfrm>
            <a:off x="7501675" y="4315600"/>
            <a:ext cx="893750" cy="341350"/>
          </a:xfrm>
          <a:prstGeom prst="rect">
            <a:avLst/>
          </a:prstGeom>
          <a:noFill/>
          <a:ln>
            <a:noFill/>
          </a:ln>
        </p:spPr>
      </p:pic>
      <p:pic>
        <p:nvPicPr>
          <p:cNvPr id="128" name="Google Shape;128;p19"/>
          <p:cNvPicPr preferRelativeResize="0"/>
          <p:nvPr/>
        </p:nvPicPr>
        <p:blipFill rotWithShape="1">
          <a:blip r:embed="rId6">
            <a:alphaModFix/>
          </a:blip>
          <a:srcRect b="0" l="0" r="0" t="0"/>
          <a:stretch/>
        </p:blipFill>
        <p:spPr>
          <a:xfrm>
            <a:off x="1156544" y="1927438"/>
            <a:ext cx="2163175" cy="2163175"/>
          </a:xfrm>
          <a:prstGeom prst="rect">
            <a:avLst/>
          </a:prstGeom>
          <a:noFill/>
          <a:ln>
            <a:noFill/>
          </a:ln>
        </p:spPr>
      </p:pic>
      <p:sp>
        <p:nvSpPr>
          <p:cNvPr id="129" name="Google Shape;129;p19"/>
          <p:cNvSpPr txBox="1"/>
          <p:nvPr/>
        </p:nvSpPr>
        <p:spPr>
          <a:xfrm>
            <a:off x="1528325" y="2545544"/>
            <a:ext cx="14196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500">
                <a:solidFill>
                  <a:srgbClr val="F5A200"/>
                </a:solidFill>
                <a:latin typeface="Oswald"/>
                <a:ea typeface="Oswald"/>
                <a:cs typeface="Oswald"/>
                <a:sym typeface="Oswald"/>
              </a:rPr>
              <a:t>68</a:t>
            </a:r>
            <a:endParaRPr b="1" sz="5500">
              <a:solidFill>
                <a:srgbClr val="F5A200"/>
              </a:solidFill>
              <a:latin typeface="Oswald"/>
              <a:ea typeface="Oswald"/>
              <a:cs typeface="Oswald"/>
              <a:sym typeface="Oswald"/>
            </a:endParaRPr>
          </a:p>
        </p:txBody>
      </p:sp>
      <p:pic>
        <p:nvPicPr>
          <p:cNvPr id="130" name="Google Shape;130;p19"/>
          <p:cNvPicPr preferRelativeResize="0"/>
          <p:nvPr/>
        </p:nvPicPr>
        <p:blipFill rotWithShape="1">
          <a:blip r:embed="rId7">
            <a:alphaModFix/>
          </a:blip>
          <a:srcRect b="3780" l="0" r="0" t="3780"/>
          <a:stretch/>
        </p:blipFill>
        <p:spPr>
          <a:xfrm>
            <a:off x="5311634" y="716055"/>
            <a:ext cx="432956" cy="400200"/>
          </a:xfrm>
          <a:prstGeom prst="rect">
            <a:avLst/>
          </a:prstGeom>
          <a:noFill/>
          <a:ln>
            <a:noFill/>
          </a:ln>
        </p:spPr>
      </p:pic>
      <p:sp>
        <p:nvSpPr>
          <p:cNvPr id="131" name="Google Shape;131;p19"/>
          <p:cNvSpPr txBox="1"/>
          <p:nvPr>
            <p:ph idx="1" type="subTitle"/>
          </p:nvPr>
        </p:nvSpPr>
        <p:spPr>
          <a:xfrm>
            <a:off x="5637924" y="658414"/>
            <a:ext cx="2877600" cy="585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a:latin typeface="Oswald"/>
                <a:ea typeface="Oswald"/>
                <a:cs typeface="Oswald"/>
                <a:sym typeface="Oswald"/>
              </a:rPr>
              <a:t>YOUR TOWN, AZ</a:t>
            </a:r>
            <a:endParaRPr b="1">
              <a:latin typeface="Oswald"/>
              <a:ea typeface="Oswald"/>
              <a:cs typeface="Oswald"/>
              <a:sym typeface="Oswald"/>
            </a:endParaRPr>
          </a:p>
        </p:txBody>
      </p:sp>
      <p:sp>
        <p:nvSpPr>
          <p:cNvPr id="132" name="Google Shape;132;p19"/>
          <p:cNvSpPr txBox="1"/>
          <p:nvPr/>
        </p:nvSpPr>
        <p:spPr>
          <a:xfrm>
            <a:off x="4148750" y="2456245"/>
            <a:ext cx="47946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F5A200"/>
                </a:solidFill>
              </a:rPr>
              <a:t>•</a:t>
            </a:r>
            <a:r>
              <a:rPr lang="en" sz="1600"/>
              <a:t> </a:t>
            </a:r>
            <a:r>
              <a:rPr lang="en" sz="1600"/>
              <a:t>Health Indicators </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F5A200"/>
                </a:solidFill>
              </a:rPr>
              <a:t>•</a:t>
            </a:r>
            <a:r>
              <a:rPr lang="en" sz="1600"/>
              <a:t> Healthy Habits </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F5A200"/>
                </a:solidFill>
              </a:rPr>
              <a:t>•</a:t>
            </a:r>
            <a:r>
              <a:rPr lang="en" sz="1600"/>
              <a:t> Places to Be Active</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F5A200"/>
                </a:solidFill>
              </a:rPr>
              <a:t>•</a:t>
            </a:r>
            <a:r>
              <a:rPr lang="en" sz="1600"/>
              <a:t> Healthy Food: Supply Chain</a:t>
            </a:r>
            <a:endParaRPr sz="1600"/>
          </a:p>
          <a:p>
            <a:pPr indent="0" lvl="0" marL="0" rtl="0" algn="l">
              <a:lnSpc>
                <a:spcPct val="115000"/>
              </a:lnSpc>
              <a:spcBef>
                <a:spcPts val="0"/>
              </a:spcBef>
              <a:spcAft>
                <a:spcPts val="0"/>
              </a:spcAft>
              <a:buNone/>
            </a:pPr>
            <a:r>
              <a:rPr lang="en" sz="1600">
                <a:solidFill>
                  <a:srgbClr val="F5A200"/>
                </a:solidFill>
              </a:rPr>
              <a:t>•</a:t>
            </a:r>
            <a:r>
              <a:rPr lang="en" sz="1600"/>
              <a:t> Healthy Food: Access</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