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sldIdLst>
    <p:sldId id="256" r:id="rId6"/>
    <p:sldId id="270" r:id="rId7"/>
    <p:sldId id="301" r:id="rId8"/>
    <p:sldId id="310" r:id="rId9"/>
    <p:sldId id="263" r:id="rId10"/>
    <p:sldId id="262" r:id="rId11"/>
    <p:sldId id="267" r:id="rId12"/>
    <p:sldId id="264" r:id="rId13"/>
    <p:sldId id="265" r:id="rId14"/>
    <p:sldId id="266" r:id="rId15"/>
    <p:sldId id="281" r:id="rId16"/>
    <p:sldId id="311" r:id="rId17"/>
    <p:sldId id="286" r:id="rId18"/>
    <p:sldId id="292" r:id="rId19"/>
    <p:sldId id="297" r:id="rId20"/>
    <p:sldId id="284" r:id="rId21"/>
    <p:sldId id="302" r:id="rId22"/>
    <p:sldId id="316" r:id="rId23"/>
    <p:sldId id="313" r:id="rId24"/>
    <p:sldId id="3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785"/>
    <p:restoredTop sz="94694"/>
  </p:normalViewPr>
  <p:slideViewPr>
    <p:cSldViewPr snapToGrid="0">
      <p:cViewPr>
        <p:scale>
          <a:sx n="52" d="100"/>
          <a:sy n="52" d="100"/>
        </p:scale>
        <p:origin x="824" y="1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COVID-19 Cases in Prisons vs. General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Incarcerated</c:v>
                </c:pt>
              </c:strCache>
            </c:strRef>
          </c:tx>
          <c:spPr>
            <a:solidFill>
              <a:schemeClr val="tx2">
                <a:lumMod val="40000"/>
                <a:lumOff val="60000"/>
              </a:schemeClr>
            </a:solidFill>
            <a:ln>
              <a:noFill/>
            </a:ln>
            <a:effectLst/>
          </c:spPr>
          <c:invertIfNegative val="0"/>
          <c:cat>
            <c:strRef>
              <c:f>Sheet1!$A$2:$A$5</c:f>
              <c:strCache>
                <c:ptCount val="1"/>
                <c:pt idx="0">
                  <c:v>Case rate</c:v>
                </c:pt>
              </c:strCache>
            </c:strRef>
          </c:cat>
          <c:val>
            <c:numRef>
              <c:f>Sheet1!$B$2:$B$5</c:f>
              <c:numCache>
                <c:formatCode>General</c:formatCode>
                <c:ptCount val="4"/>
                <c:pt idx="0">
                  <c:v>35.862882246634129</c:v>
                </c:pt>
              </c:numCache>
            </c:numRef>
          </c:val>
          <c:extLst>
            <c:ext xmlns:c16="http://schemas.microsoft.com/office/drawing/2014/chart" uri="{C3380CC4-5D6E-409C-BE32-E72D297353CC}">
              <c16:uniqueId val="{00000000-36AA-754E-8B1E-330F01471CE3}"/>
            </c:ext>
          </c:extLst>
        </c:ser>
        <c:ser>
          <c:idx val="1"/>
          <c:order val="1"/>
          <c:tx>
            <c:strRef>
              <c:f>Sheet1!$C$1</c:f>
              <c:strCache>
                <c:ptCount val="1"/>
                <c:pt idx="0">
                  <c:v>U.S. Population</c:v>
                </c:pt>
              </c:strCache>
            </c:strRef>
          </c:tx>
          <c:spPr>
            <a:solidFill>
              <a:schemeClr val="accent6">
                <a:lumMod val="75000"/>
              </a:schemeClr>
            </a:solidFill>
            <a:ln>
              <a:noFill/>
            </a:ln>
            <a:effectLst/>
          </c:spPr>
          <c:invertIfNegative val="0"/>
          <c:cat>
            <c:strRef>
              <c:f>Sheet1!$A$2:$A$5</c:f>
              <c:strCache>
                <c:ptCount val="1"/>
                <c:pt idx="0">
                  <c:v>Case rate</c:v>
                </c:pt>
              </c:strCache>
            </c:strRef>
          </c:cat>
          <c:val>
            <c:numRef>
              <c:f>Sheet1!$C$2:$C$5</c:f>
              <c:numCache>
                <c:formatCode>General</c:formatCode>
                <c:ptCount val="4"/>
                <c:pt idx="0">
                  <c:v>13.361062215477999</c:v>
                </c:pt>
              </c:numCache>
            </c:numRef>
          </c:val>
          <c:extLst>
            <c:ext xmlns:c16="http://schemas.microsoft.com/office/drawing/2014/chart" uri="{C3380CC4-5D6E-409C-BE32-E72D297353CC}">
              <c16:uniqueId val="{00000001-36AA-754E-8B1E-330F01471CE3}"/>
            </c:ext>
          </c:extLst>
        </c:ser>
        <c:dLbls>
          <c:showLegendKey val="0"/>
          <c:showVal val="0"/>
          <c:showCatName val="0"/>
          <c:showSerName val="0"/>
          <c:showPercent val="0"/>
          <c:showBubbleSize val="0"/>
        </c:dLbls>
        <c:gapWidth val="182"/>
        <c:axId val="1952388272"/>
        <c:axId val="1930204240"/>
      </c:barChart>
      <c:catAx>
        <c:axId val="1952388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0204240"/>
        <c:crosses val="autoZero"/>
        <c:auto val="1"/>
        <c:lblAlgn val="ctr"/>
        <c:lblOffset val="100"/>
        <c:noMultiLvlLbl val="0"/>
      </c:catAx>
      <c:valAx>
        <c:axId val="1930204240"/>
        <c:scaling>
          <c:orientation val="minMax"/>
          <c:max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5238827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83DDB-D3D5-42E6-A0F4-7214CA53AEF0}" type="doc">
      <dgm:prSet loTypeId="urn:microsoft.com/office/officeart/2016/7/layout/BasicProcessNew" loCatId="process" qsTypeId="urn:microsoft.com/office/officeart/2005/8/quickstyle/simple1" qsCatId="simple" csTypeId="urn:microsoft.com/office/officeart/2005/8/colors/accent1_2" csCatId="accent1"/>
      <dgm:spPr/>
      <dgm:t>
        <a:bodyPr/>
        <a:lstStyle/>
        <a:p>
          <a:endParaRPr lang="en-US"/>
        </a:p>
      </dgm:t>
    </dgm:pt>
    <dgm:pt modelId="{70A3D588-5D59-43CC-9AAD-662EF66322FB}">
      <dgm:prSet/>
      <dgm:spPr/>
      <dgm:t>
        <a:bodyPr/>
        <a:lstStyle/>
        <a:p>
          <a:pPr rtl="0"/>
          <a:r>
            <a:rPr lang="en-US"/>
            <a:t>No centralized </a:t>
          </a:r>
          <a:r>
            <a:rPr lang="en-US">
              <a:latin typeface="Calibri Light" panose="020F0302020204030204"/>
            </a:rPr>
            <a:t>prison COVID-19 data</a:t>
          </a:r>
          <a:endParaRPr lang="en-US"/>
        </a:p>
      </dgm:t>
    </dgm:pt>
    <dgm:pt modelId="{7686F9DB-4AB7-4D68-9484-1079BE7D59EF}" type="parTrans" cxnId="{E1443FCD-88BA-4A89-83F2-06FF1A6BB863}">
      <dgm:prSet/>
      <dgm:spPr/>
      <dgm:t>
        <a:bodyPr/>
        <a:lstStyle/>
        <a:p>
          <a:endParaRPr lang="en-US"/>
        </a:p>
      </dgm:t>
    </dgm:pt>
    <dgm:pt modelId="{395D718A-D494-4C5A-A69E-0CBEAA4EF138}" type="sibTrans" cxnId="{E1443FCD-88BA-4A89-83F2-06FF1A6BB863}">
      <dgm:prSet/>
      <dgm:spPr/>
      <dgm:t>
        <a:bodyPr/>
        <a:lstStyle/>
        <a:p>
          <a:endParaRPr lang="en-US"/>
        </a:p>
      </dgm:t>
    </dgm:pt>
    <dgm:pt modelId="{8DA47A8A-FBE8-4012-B0D2-396BF320AFE4}">
      <dgm:prSet/>
      <dgm:spPr/>
      <dgm:t>
        <a:bodyPr/>
        <a:lstStyle/>
        <a:p>
          <a:r>
            <a:rPr lang="en-US"/>
            <a:t>Systems provide piecemeal data dashboards</a:t>
          </a:r>
        </a:p>
      </dgm:t>
    </dgm:pt>
    <dgm:pt modelId="{EFBE6D35-3184-4957-B458-FBEA0C072FED}" type="parTrans" cxnId="{380A0419-8B9C-4998-B608-FC20F17FFB87}">
      <dgm:prSet/>
      <dgm:spPr/>
      <dgm:t>
        <a:bodyPr/>
        <a:lstStyle/>
        <a:p>
          <a:endParaRPr lang="en-US"/>
        </a:p>
      </dgm:t>
    </dgm:pt>
    <dgm:pt modelId="{2FC6383B-9B38-4EC6-9568-541449CF5ADB}" type="sibTrans" cxnId="{380A0419-8B9C-4998-B608-FC20F17FFB87}">
      <dgm:prSet/>
      <dgm:spPr/>
      <dgm:t>
        <a:bodyPr/>
        <a:lstStyle/>
        <a:p>
          <a:endParaRPr lang="en-US"/>
        </a:p>
      </dgm:t>
    </dgm:pt>
    <dgm:pt modelId="{FD7C3EF6-B2E6-4B5D-A2BF-940BC02669FB}">
      <dgm:prSet/>
      <dgm:spPr/>
      <dgm:t>
        <a:bodyPr/>
        <a:lstStyle/>
        <a:p>
          <a:r>
            <a:rPr lang="en-US"/>
            <a:t>COVID Prison Project born to aggregate and track pandemic data </a:t>
          </a:r>
        </a:p>
      </dgm:t>
    </dgm:pt>
    <dgm:pt modelId="{C35AB4BE-AF2F-4103-AB98-DA374CA582E3}" type="parTrans" cxnId="{9E338D03-F2BE-4971-8F89-3D3385F37F49}">
      <dgm:prSet/>
      <dgm:spPr/>
      <dgm:t>
        <a:bodyPr/>
        <a:lstStyle/>
        <a:p>
          <a:endParaRPr lang="en-US"/>
        </a:p>
      </dgm:t>
    </dgm:pt>
    <dgm:pt modelId="{0F6A1A97-C7D4-4766-A9CF-42AAD1943FA6}" type="sibTrans" cxnId="{9E338D03-F2BE-4971-8F89-3D3385F37F49}">
      <dgm:prSet/>
      <dgm:spPr/>
      <dgm:t>
        <a:bodyPr/>
        <a:lstStyle/>
        <a:p>
          <a:endParaRPr lang="en-US"/>
        </a:p>
      </dgm:t>
    </dgm:pt>
    <dgm:pt modelId="{E7DE84BA-2AD7-4FDC-B47E-D28F466A3300}" type="pres">
      <dgm:prSet presAssocID="{FB183DDB-D3D5-42E6-A0F4-7214CA53AEF0}" presName="Name0" presStyleCnt="0">
        <dgm:presLayoutVars>
          <dgm:dir/>
          <dgm:resizeHandles val="exact"/>
        </dgm:presLayoutVars>
      </dgm:prSet>
      <dgm:spPr/>
    </dgm:pt>
    <dgm:pt modelId="{804DC836-E708-4310-872E-30E630F3D595}" type="pres">
      <dgm:prSet presAssocID="{70A3D588-5D59-43CC-9AAD-662EF66322FB}" presName="node" presStyleLbl="node1" presStyleIdx="0" presStyleCnt="5">
        <dgm:presLayoutVars>
          <dgm:bulletEnabled val="1"/>
        </dgm:presLayoutVars>
      </dgm:prSet>
      <dgm:spPr/>
    </dgm:pt>
    <dgm:pt modelId="{BDAF0A9D-574D-44BE-B5AE-A824ED28D414}" type="pres">
      <dgm:prSet presAssocID="{395D718A-D494-4C5A-A69E-0CBEAA4EF138}" presName="sibTransSpacerBeforeConnector" presStyleCnt="0"/>
      <dgm:spPr/>
    </dgm:pt>
    <dgm:pt modelId="{57863CD5-F45B-416A-85CB-DC9B19EE2F6C}" type="pres">
      <dgm:prSet presAssocID="{395D718A-D494-4C5A-A69E-0CBEAA4EF138}" presName="sibTrans" presStyleLbl="node1" presStyleIdx="1" presStyleCnt="5"/>
      <dgm:spPr/>
    </dgm:pt>
    <dgm:pt modelId="{A6B86AF8-135B-4B9F-AB58-4AB0C008A415}" type="pres">
      <dgm:prSet presAssocID="{395D718A-D494-4C5A-A69E-0CBEAA4EF138}" presName="sibTransSpacerAfterConnector" presStyleCnt="0"/>
      <dgm:spPr/>
    </dgm:pt>
    <dgm:pt modelId="{97F19E64-6C6F-4B67-864B-349ED3B798B5}" type="pres">
      <dgm:prSet presAssocID="{8DA47A8A-FBE8-4012-B0D2-396BF320AFE4}" presName="node" presStyleLbl="node1" presStyleIdx="2" presStyleCnt="5">
        <dgm:presLayoutVars>
          <dgm:bulletEnabled val="1"/>
        </dgm:presLayoutVars>
      </dgm:prSet>
      <dgm:spPr/>
    </dgm:pt>
    <dgm:pt modelId="{0DCA7229-74E9-4BD6-8650-CF6FEAFE2756}" type="pres">
      <dgm:prSet presAssocID="{2FC6383B-9B38-4EC6-9568-541449CF5ADB}" presName="sibTransSpacerBeforeConnector" presStyleCnt="0"/>
      <dgm:spPr/>
    </dgm:pt>
    <dgm:pt modelId="{7DD75781-D209-4FB0-9381-65CADD624ABA}" type="pres">
      <dgm:prSet presAssocID="{2FC6383B-9B38-4EC6-9568-541449CF5ADB}" presName="sibTrans" presStyleLbl="node1" presStyleIdx="3" presStyleCnt="5"/>
      <dgm:spPr/>
    </dgm:pt>
    <dgm:pt modelId="{00FA68F2-0ECE-42EE-BF73-D28F05CD73B7}" type="pres">
      <dgm:prSet presAssocID="{2FC6383B-9B38-4EC6-9568-541449CF5ADB}" presName="sibTransSpacerAfterConnector" presStyleCnt="0"/>
      <dgm:spPr/>
    </dgm:pt>
    <dgm:pt modelId="{DEEBCA5F-ACD6-4E0F-BF27-6BC64170DDB3}" type="pres">
      <dgm:prSet presAssocID="{FD7C3EF6-B2E6-4B5D-A2BF-940BC02669FB}" presName="node" presStyleLbl="node1" presStyleIdx="4" presStyleCnt="5">
        <dgm:presLayoutVars>
          <dgm:bulletEnabled val="1"/>
        </dgm:presLayoutVars>
      </dgm:prSet>
      <dgm:spPr/>
    </dgm:pt>
  </dgm:ptLst>
  <dgm:cxnLst>
    <dgm:cxn modelId="{9E338D03-F2BE-4971-8F89-3D3385F37F49}" srcId="{FB183DDB-D3D5-42E6-A0F4-7214CA53AEF0}" destId="{FD7C3EF6-B2E6-4B5D-A2BF-940BC02669FB}" srcOrd="2" destOrd="0" parTransId="{C35AB4BE-AF2F-4103-AB98-DA374CA582E3}" sibTransId="{0F6A1A97-C7D4-4766-A9CF-42AAD1943FA6}"/>
    <dgm:cxn modelId="{380A0419-8B9C-4998-B608-FC20F17FFB87}" srcId="{FB183DDB-D3D5-42E6-A0F4-7214CA53AEF0}" destId="{8DA47A8A-FBE8-4012-B0D2-396BF320AFE4}" srcOrd="1" destOrd="0" parTransId="{EFBE6D35-3184-4957-B458-FBEA0C072FED}" sibTransId="{2FC6383B-9B38-4EC6-9568-541449CF5ADB}"/>
    <dgm:cxn modelId="{FB8A0C1F-DBA5-43E6-8CAA-FE73AD308163}" type="presOf" srcId="{8DA47A8A-FBE8-4012-B0D2-396BF320AFE4}" destId="{97F19E64-6C6F-4B67-864B-349ED3B798B5}" srcOrd="0" destOrd="0" presId="urn:microsoft.com/office/officeart/2016/7/layout/BasicProcessNew"/>
    <dgm:cxn modelId="{C2B33CB7-EFDA-4BCE-8B2C-F490E14B1083}" type="presOf" srcId="{FD7C3EF6-B2E6-4B5D-A2BF-940BC02669FB}" destId="{DEEBCA5F-ACD6-4E0F-BF27-6BC64170DDB3}" srcOrd="0" destOrd="0" presId="urn:microsoft.com/office/officeart/2016/7/layout/BasicProcessNew"/>
    <dgm:cxn modelId="{729438BA-536D-4BEA-A091-E989825470B3}" type="presOf" srcId="{395D718A-D494-4C5A-A69E-0CBEAA4EF138}" destId="{57863CD5-F45B-416A-85CB-DC9B19EE2F6C}" srcOrd="0" destOrd="0" presId="urn:microsoft.com/office/officeart/2016/7/layout/BasicProcessNew"/>
    <dgm:cxn modelId="{D43883BB-88FB-4A27-B065-400DF46B5F64}" type="presOf" srcId="{2FC6383B-9B38-4EC6-9568-541449CF5ADB}" destId="{7DD75781-D209-4FB0-9381-65CADD624ABA}" srcOrd="0" destOrd="0" presId="urn:microsoft.com/office/officeart/2016/7/layout/BasicProcessNew"/>
    <dgm:cxn modelId="{E1443FCD-88BA-4A89-83F2-06FF1A6BB863}" srcId="{FB183DDB-D3D5-42E6-A0F4-7214CA53AEF0}" destId="{70A3D588-5D59-43CC-9AAD-662EF66322FB}" srcOrd="0" destOrd="0" parTransId="{7686F9DB-4AB7-4D68-9484-1079BE7D59EF}" sibTransId="{395D718A-D494-4C5A-A69E-0CBEAA4EF138}"/>
    <dgm:cxn modelId="{876D52E0-35B4-4B69-8F40-795A4FC94D5D}" type="presOf" srcId="{FB183DDB-D3D5-42E6-A0F4-7214CA53AEF0}" destId="{E7DE84BA-2AD7-4FDC-B47E-D28F466A3300}" srcOrd="0" destOrd="0" presId="urn:microsoft.com/office/officeart/2016/7/layout/BasicProcessNew"/>
    <dgm:cxn modelId="{6A7CB5F6-F3F1-4986-AC88-C2701967D340}" type="presOf" srcId="{70A3D588-5D59-43CC-9AAD-662EF66322FB}" destId="{804DC836-E708-4310-872E-30E630F3D595}" srcOrd="0" destOrd="0" presId="urn:microsoft.com/office/officeart/2016/7/layout/BasicProcessNew"/>
    <dgm:cxn modelId="{95FEDC98-BB86-4C75-913D-7B025FEE3EE2}" type="presParOf" srcId="{E7DE84BA-2AD7-4FDC-B47E-D28F466A3300}" destId="{804DC836-E708-4310-872E-30E630F3D595}" srcOrd="0" destOrd="0" presId="urn:microsoft.com/office/officeart/2016/7/layout/BasicProcessNew"/>
    <dgm:cxn modelId="{B4BC9D8B-A5DF-4A6E-AB01-3A056FD1B0FE}" type="presParOf" srcId="{E7DE84BA-2AD7-4FDC-B47E-D28F466A3300}" destId="{BDAF0A9D-574D-44BE-B5AE-A824ED28D414}" srcOrd="1" destOrd="0" presId="urn:microsoft.com/office/officeart/2016/7/layout/BasicProcessNew"/>
    <dgm:cxn modelId="{B837EA06-4CFB-4E67-BB54-E25BA21775D6}" type="presParOf" srcId="{E7DE84BA-2AD7-4FDC-B47E-D28F466A3300}" destId="{57863CD5-F45B-416A-85CB-DC9B19EE2F6C}" srcOrd="2" destOrd="0" presId="urn:microsoft.com/office/officeart/2016/7/layout/BasicProcessNew"/>
    <dgm:cxn modelId="{C230C383-CB39-4DAC-9E82-0861A8F37C6F}" type="presParOf" srcId="{E7DE84BA-2AD7-4FDC-B47E-D28F466A3300}" destId="{A6B86AF8-135B-4B9F-AB58-4AB0C008A415}" srcOrd="3" destOrd="0" presId="urn:microsoft.com/office/officeart/2016/7/layout/BasicProcessNew"/>
    <dgm:cxn modelId="{68054B8D-B074-494F-83EE-B95F092FEFB8}" type="presParOf" srcId="{E7DE84BA-2AD7-4FDC-B47E-D28F466A3300}" destId="{97F19E64-6C6F-4B67-864B-349ED3B798B5}" srcOrd="4" destOrd="0" presId="urn:microsoft.com/office/officeart/2016/7/layout/BasicProcessNew"/>
    <dgm:cxn modelId="{D147EA18-25D2-4D7E-817C-F299BB142E7E}" type="presParOf" srcId="{E7DE84BA-2AD7-4FDC-B47E-D28F466A3300}" destId="{0DCA7229-74E9-4BD6-8650-CF6FEAFE2756}" srcOrd="5" destOrd="0" presId="urn:microsoft.com/office/officeart/2016/7/layout/BasicProcessNew"/>
    <dgm:cxn modelId="{B3FD563D-146C-4CBD-B1CA-88C53049BFFB}" type="presParOf" srcId="{E7DE84BA-2AD7-4FDC-B47E-D28F466A3300}" destId="{7DD75781-D209-4FB0-9381-65CADD624ABA}" srcOrd="6" destOrd="0" presId="urn:microsoft.com/office/officeart/2016/7/layout/BasicProcessNew"/>
    <dgm:cxn modelId="{5694CA13-5AC4-44CB-942D-BC0BC3C3C47E}" type="presParOf" srcId="{E7DE84BA-2AD7-4FDC-B47E-D28F466A3300}" destId="{00FA68F2-0ECE-42EE-BF73-D28F05CD73B7}" srcOrd="7" destOrd="0" presId="urn:microsoft.com/office/officeart/2016/7/layout/BasicProcessNew"/>
    <dgm:cxn modelId="{16CF5140-809D-4269-AA09-A0FE70B72143}" type="presParOf" srcId="{E7DE84BA-2AD7-4FDC-B47E-D28F466A3300}" destId="{DEEBCA5F-ACD6-4E0F-BF27-6BC64170DDB3}" srcOrd="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A3694-CD7A-4AE6-9F75-35FA87895C8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BC0AB47-757B-4692-9E48-2F4D248026ED}">
      <dgm:prSet/>
      <dgm:spPr/>
      <dgm:t>
        <a:bodyPr/>
        <a:lstStyle/>
        <a:p>
          <a:r>
            <a:rPr lang="en-US"/>
            <a:t>Transparency on conditions behind the walls</a:t>
          </a:r>
        </a:p>
      </dgm:t>
    </dgm:pt>
    <dgm:pt modelId="{0A55A9D4-DAC1-4DE7-9B38-5E605E79B58E}" type="parTrans" cxnId="{921F73BF-5A0F-45EE-BA1F-BF78752CF47C}">
      <dgm:prSet/>
      <dgm:spPr/>
      <dgm:t>
        <a:bodyPr/>
        <a:lstStyle/>
        <a:p>
          <a:endParaRPr lang="en-US"/>
        </a:p>
      </dgm:t>
    </dgm:pt>
    <dgm:pt modelId="{15110DA3-3F81-4817-8B32-AF1A78884267}" type="sibTrans" cxnId="{921F73BF-5A0F-45EE-BA1F-BF78752CF47C}">
      <dgm:prSet/>
      <dgm:spPr/>
      <dgm:t>
        <a:bodyPr/>
        <a:lstStyle/>
        <a:p>
          <a:endParaRPr lang="en-US"/>
        </a:p>
      </dgm:t>
    </dgm:pt>
    <dgm:pt modelId="{F44A984F-08EC-4B26-8F3B-549D8685E006}">
      <dgm:prSet/>
      <dgm:spPr/>
      <dgm:t>
        <a:bodyPr/>
        <a:lstStyle/>
        <a:p>
          <a:r>
            <a:rPr lang="en-US"/>
            <a:t>Centralized resource for people to report conditions they, family members </a:t>
          </a:r>
          <a:r>
            <a:rPr lang="en-US">
              <a:latin typeface="Calibri Light" panose="020F0302020204030204"/>
            </a:rPr>
            <a:t>experience</a:t>
          </a:r>
          <a:r>
            <a:rPr lang="en-US"/>
            <a:t> </a:t>
          </a:r>
        </a:p>
      </dgm:t>
    </dgm:pt>
    <dgm:pt modelId="{20DD132E-DCD7-4479-9F24-6DAB07012687}" type="parTrans" cxnId="{DB760F74-B8F2-4BF0-A6EB-1B6173D09AC2}">
      <dgm:prSet/>
      <dgm:spPr/>
      <dgm:t>
        <a:bodyPr/>
        <a:lstStyle/>
        <a:p>
          <a:endParaRPr lang="en-US"/>
        </a:p>
      </dgm:t>
    </dgm:pt>
    <dgm:pt modelId="{EE55636D-FFA9-4C88-A9D8-0D25AF719034}" type="sibTrans" cxnId="{DB760F74-B8F2-4BF0-A6EB-1B6173D09AC2}">
      <dgm:prSet/>
      <dgm:spPr/>
      <dgm:t>
        <a:bodyPr/>
        <a:lstStyle/>
        <a:p>
          <a:endParaRPr lang="en-US"/>
        </a:p>
      </dgm:t>
    </dgm:pt>
    <dgm:pt modelId="{7502D54C-D7EE-431C-A0A8-C7D79B3EB421}">
      <dgm:prSet/>
      <dgm:spPr/>
      <dgm:t>
        <a:bodyPr/>
        <a:lstStyle/>
        <a:p>
          <a:r>
            <a:rPr lang="en-US"/>
            <a:t>Source for media to highlight human rights abuses/data quality</a:t>
          </a:r>
        </a:p>
      </dgm:t>
    </dgm:pt>
    <dgm:pt modelId="{90A91110-E274-467D-A024-1D4264FDAE57}" type="parTrans" cxnId="{9F2CC776-ECCA-4B1B-A2BE-CBCDA014DB36}">
      <dgm:prSet/>
      <dgm:spPr/>
      <dgm:t>
        <a:bodyPr/>
        <a:lstStyle/>
        <a:p>
          <a:endParaRPr lang="en-US"/>
        </a:p>
      </dgm:t>
    </dgm:pt>
    <dgm:pt modelId="{BE71B361-6B83-406C-9767-EBCEFAD1676A}" type="sibTrans" cxnId="{9F2CC776-ECCA-4B1B-A2BE-CBCDA014DB36}">
      <dgm:prSet/>
      <dgm:spPr/>
      <dgm:t>
        <a:bodyPr/>
        <a:lstStyle/>
        <a:p>
          <a:endParaRPr lang="en-US"/>
        </a:p>
      </dgm:t>
    </dgm:pt>
    <dgm:pt modelId="{3BC8EC5C-850E-4147-BB4C-F412FE89AD51}">
      <dgm:prSet/>
      <dgm:spPr/>
      <dgm:t>
        <a:bodyPr/>
        <a:lstStyle/>
        <a:p>
          <a:r>
            <a:rPr lang="en-US"/>
            <a:t>Foundation for legal research</a:t>
          </a:r>
        </a:p>
      </dgm:t>
    </dgm:pt>
    <dgm:pt modelId="{2EC42555-7830-4AB1-9BA9-F14D7F67620D}" type="parTrans" cxnId="{8A62C668-FED6-4BD7-B33C-C10F8BFBADA6}">
      <dgm:prSet/>
      <dgm:spPr/>
      <dgm:t>
        <a:bodyPr/>
        <a:lstStyle/>
        <a:p>
          <a:endParaRPr lang="en-US"/>
        </a:p>
      </dgm:t>
    </dgm:pt>
    <dgm:pt modelId="{91D5895B-E5C6-43E5-BDAD-0595B2B39816}" type="sibTrans" cxnId="{8A62C668-FED6-4BD7-B33C-C10F8BFBADA6}">
      <dgm:prSet/>
      <dgm:spPr/>
      <dgm:t>
        <a:bodyPr/>
        <a:lstStyle/>
        <a:p>
          <a:endParaRPr lang="en-US"/>
        </a:p>
      </dgm:t>
    </dgm:pt>
    <dgm:pt modelId="{F9705394-7035-4F86-A50B-A614F0FB48EE}" type="pres">
      <dgm:prSet presAssocID="{4ACA3694-CD7A-4AE6-9F75-35FA87895C8F}" presName="vert0" presStyleCnt="0">
        <dgm:presLayoutVars>
          <dgm:dir/>
          <dgm:animOne val="branch"/>
          <dgm:animLvl val="lvl"/>
        </dgm:presLayoutVars>
      </dgm:prSet>
      <dgm:spPr/>
    </dgm:pt>
    <dgm:pt modelId="{7EBB45BB-17D1-4B9B-9971-F828346945FD}" type="pres">
      <dgm:prSet presAssocID="{2BC0AB47-757B-4692-9E48-2F4D248026ED}" presName="thickLine" presStyleLbl="alignNode1" presStyleIdx="0" presStyleCnt="4"/>
      <dgm:spPr/>
    </dgm:pt>
    <dgm:pt modelId="{130E3CC1-5898-4414-9663-DEF9B2495884}" type="pres">
      <dgm:prSet presAssocID="{2BC0AB47-757B-4692-9E48-2F4D248026ED}" presName="horz1" presStyleCnt="0"/>
      <dgm:spPr/>
    </dgm:pt>
    <dgm:pt modelId="{B6751D9A-F0D6-4076-A980-3D180F5A63FA}" type="pres">
      <dgm:prSet presAssocID="{2BC0AB47-757B-4692-9E48-2F4D248026ED}" presName="tx1" presStyleLbl="revTx" presStyleIdx="0" presStyleCnt="4"/>
      <dgm:spPr/>
    </dgm:pt>
    <dgm:pt modelId="{821161E2-2047-4C17-8D6F-76D85B99C6D3}" type="pres">
      <dgm:prSet presAssocID="{2BC0AB47-757B-4692-9E48-2F4D248026ED}" presName="vert1" presStyleCnt="0"/>
      <dgm:spPr/>
    </dgm:pt>
    <dgm:pt modelId="{6F43C84B-45DE-4D24-BAF2-EDE5EC80A973}" type="pres">
      <dgm:prSet presAssocID="{F44A984F-08EC-4B26-8F3B-549D8685E006}" presName="thickLine" presStyleLbl="alignNode1" presStyleIdx="1" presStyleCnt="4"/>
      <dgm:spPr/>
    </dgm:pt>
    <dgm:pt modelId="{48955F20-1686-41FA-85B8-52785A5F5F1A}" type="pres">
      <dgm:prSet presAssocID="{F44A984F-08EC-4B26-8F3B-549D8685E006}" presName="horz1" presStyleCnt="0"/>
      <dgm:spPr/>
    </dgm:pt>
    <dgm:pt modelId="{846EE63F-6C1B-47FD-AF06-22CBA01F2A26}" type="pres">
      <dgm:prSet presAssocID="{F44A984F-08EC-4B26-8F3B-549D8685E006}" presName="tx1" presStyleLbl="revTx" presStyleIdx="1" presStyleCnt="4"/>
      <dgm:spPr/>
    </dgm:pt>
    <dgm:pt modelId="{C9AE7DD3-D906-4DFF-9E2D-DE3820C12ABA}" type="pres">
      <dgm:prSet presAssocID="{F44A984F-08EC-4B26-8F3B-549D8685E006}" presName="vert1" presStyleCnt="0"/>
      <dgm:spPr/>
    </dgm:pt>
    <dgm:pt modelId="{8875B2A7-C2E6-41BA-9D49-B60F8F2456BB}" type="pres">
      <dgm:prSet presAssocID="{7502D54C-D7EE-431C-A0A8-C7D79B3EB421}" presName="thickLine" presStyleLbl="alignNode1" presStyleIdx="2" presStyleCnt="4"/>
      <dgm:spPr/>
    </dgm:pt>
    <dgm:pt modelId="{628C35A9-AC1E-4329-9ACF-A900C05487A5}" type="pres">
      <dgm:prSet presAssocID="{7502D54C-D7EE-431C-A0A8-C7D79B3EB421}" presName="horz1" presStyleCnt="0"/>
      <dgm:spPr/>
    </dgm:pt>
    <dgm:pt modelId="{EAC79967-FBB3-4424-8E4F-1DEB5499517A}" type="pres">
      <dgm:prSet presAssocID="{7502D54C-D7EE-431C-A0A8-C7D79B3EB421}" presName="tx1" presStyleLbl="revTx" presStyleIdx="2" presStyleCnt="4"/>
      <dgm:spPr/>
    </dgm:pt>
    <dgm:pt modelId="{293080E2-1FCD-496C-9B0A-B2D4A2AC62F3}" type="pres">
      <dgm:prSet presAssocID="{7502D54C-D7EE-431C-A0A8-C7D79B3EB421}" presName="vert1" presStyleCnt="0"/>
      <dgm:spPr/>
    </dgm:pt>
    <dgm:pt modelId="{52F61B8B-10ED-4D87-989E-97C5D52AC470}" type="pres">
      <dgm:prSet presAssocID="{3BC8EC5C-850E-4147-BB4C-F412FE89AD51}" presName="thickLine" presStyleLbl="alignNode1" presStyleIdx="3" presStyleCnt="4"/>
      <dgm:spPr/>
    </dgm:pt>
    <dgm:pt modelId="{D3E602EF-894D-41B4-84DA-62986ADF6A40}" type="pres">
      <dgm:prSet presAssocID="{3BC8EC5C-850E-4147-BB4C-F412FE89AD51}" presName="horz1" presStyleCnt="0"/>
      <dgm:spPr/>
    </dgm:pt>
    <dgm:pt modelId="{D938E561-6029-4671-990F-5A1E500FFF01}" type="pres">
      <dgm:prSet presAssocID="{3BC8EC5C-850E-4147-BB4C-F412FE89AD51}" presName="tx1" presStyleLbl="revTx" presStyleIdx="3" presStyleCnt="4"/>
      <dgm:spPr/>
    </dgm:pt>
    <dgm:pt modelId="{D92CA380-9C11-403A-9652-FC3A1577040B}" type="pres">
      <dgm:prSet presAssocID="{3BC8EC5C-850E-4147-BB4C-F412FE89AD51}" presName="vert1" presStyleCnt="0"/>
      <dgm:spPr/>
    </dgm:pt>
  </dgm:ptLst>
  <dgm:cxnLst>
    <dgm:cxn modelId="{B45E8300-DF65-4F27-8E7B-BA20353F7954}" type="presOf" srcId="{2BC0AB47-757B-4692-9E48-2F4D248026ED}" destId="{B6751D9A-F0D6-4076-A980-3D180F5A63FA}" srcOrd="0" destOrd="0" presId="urn:microsoft.com/office/officeart/2008/layout/LinedList"/>
    <dgm:cxn modelId="{71D3F426-EF80-4D1F-A632-30880F6C37A0}" type="presOf" srcId="{3BC8EC5C-850E-4147-BB4C-F412FE89AD51}" destId="{D938E561-6029-4671-990F-5A1E500FFF01}" srcOrd="0" destOrd="0" presId="urn:microsoft.com/office/officeart/2008/layout/LinedList"/>
    <dgm:cxn modelId="{8A62C668-FED6-4BD7-B33C-C10F8BFBADA6}" srcId="{4ACA3694-CD7A-4AE6-9F75-35FA87895C8F}" destId="{3BC8EC5C-850E-4147-BB4C-F412FE89AD51}" srcOrd="3" destOrd="0" parTransId="{2EC42555-7830-4AB1-9BA9-F14D7F67620D}" sibTransId="{91D5895B-E5C6-43E5-BDAD-0595B2B39816}"/>
    <dgm:cxn modelId="{DB760F74-B8F2-4BF0-A6EB-1B6173D09AC2}" srcId="{4ACA3694-CD7A-4AE6-9F75-35FA87895C8F}" destId="{F44A984F-08EC-4B26-8F3B-549D8685E006}" srcOrd="1" destOrd="0" parTransId="{20DD132E-DCD7-4479-9F24-6DAB07012687}" sibTransId="{EE55636D-FFA9-4C88-A9D8-0D25AF719034}"/>
    <dgm:cxn modelId="{C67F0876-00D5-445A-97F7-55AA2E6987EB}" type="presOf" srcId="{7502D54C-D7EE-431C-A0A8-C7D79B3EB421}" destId="{EAC79967-FBB3-4424-8E4F-1DEB5499517A}" srcOrd="0" destOrd="0" presId="urn:microsoft.com/office/officeart/2008/layout/LinedList"/>
    <dgm:cxn modelId="{9F2CC776-ECCA-4B1B-A2BE-CBCDA014DB36}" srcId="{4ACA3694-CD7A-4AE6-9F75-35FA87895C8F}" destId="{7502D54C-D7EE-431C-A0A8-C7D79B3EB421}" srcOrd="2" destOrd="0" parTransId="{90A91110-E274-467D-A024-1D4264FDAE57}" sibTransId="{BE71B361-6B83-406C-9767-EBCEFAD1676A}"/>
    <dgm:cxn modelId="{4B33327B-8199-4444-A8CC-147682C158FB}" type="presOf" srcId="{F44A984F-08EC-4B26-8F3B-549D8685E006}" destId="{846EE63F-6C1B-47FD-AF06-22CBA01F2A26}" srcOrd="0" destOrd="0" presId="urn:microsoft.com/office/officeart/2008/layout/LinedList"/>
    <dgm:cxn modelId="{921F73BF-5A0F-45EE-BA1F-BF78752CF47C}" srcId="{4ACA3694-CD7A-4AE6-9F75-35FA87895C8F}" destId="{2BC0AB47-757B-4692-9E48-2F4D248026ED}" srcOrd="0" destOrd="0" parTransId="{0A55A9D4-DAC1-4DE7-9B38-5E605E79B58E}" sibTransId="{15110DA3-3F81-4817-8B32-AF1A78884267}"/>
    <dgm:cxn modelId="{52502FC4-8418-49EE-93C2-460E164B34CB}" type="presOf" srcId="{4ACA3694-CD7A-4AE6-9F75-35FA87895C8F}" destId="{F9705394-7035-4F86-A50B-A614F0FB48EE}" srcOrd="0" destOrd="0" presId="urn:microsoft.com/office/officeart/2008/layout/LinedList"/>
    <dgm:cxn modelId="{88A3051C-EE7B-4D99-8AC4-A920C3E423B0}" type="presParOf" srcId="{F9705394-7035-4F86-A50B-A614F0FB48EE}" destId="{7EBB45BB-17D1-4B9B-9971-F828346945FD}" srcOrd="0" destOrd="0" presId="urn:microsoft.com/office/officeart/2008/layout/LinedList"/>
    <dgm:cxn modelId="{3B1C586D-DCDE-4F75-A7D8-41F88F5B9A69}" type="presParOf" srcId="{F9705394-7035-4F86-A50B-A614F0FB48EE}" destId="{130E3CC1-5898-4414-9663-DEF9B2495884}" srcOrd="1" destOrd="0" presId="urn:microsoft.com/office/officeart/2008/layout/LinedList"/>
    <dgm:cxn modelId="{AFD26C17-869B-4C51-BC95-F84F3874A340}" type="presParOf" srcId="{130E3CC1-5898-4414-9663-DEF9B2495884}" destId="{B6751D9A-F0D6-4076-A980-3D180F5A63FA}" srcOrd="0" destOrd="0" presId="urn:microsoft.com/office/officeart/2008/layout/LinedList"/>
    <dgm:cxn modelId="{DA997F0B-EB25-4986-A983-51D326E5B829}" type="presParOf" srcId="{130E3CC1-5898-4414-9663-DEF9B2495884}" destId="{821161E2-2047-4C17-8D6F-76D85B99C6D3}" srcOrd="1" destOrd="0" presId="urn:microsoft.com/office/officeart/2008/layout/LinedList"/>
    <dgm:cxn modelId="{B247CA76-98A9-46F8-8E20-17B2B5693233}" type="presParOf" srcId="{F9705394-7035-4F86-A50B-A614F0FB48EE}" destId="{6F43C84B-45DE-4D24-BAF2-EDE5EC80A973}" srcOrd="2" destOrd="0" presId="urn:microsoft.com/office/officeart/2008/layout/LinedList"/>
    <dgm:cxn modelId="{06465CBA-319B-4A17-AD12-3DC27199D903}" type="presParOf" srcId="{F9705394-7035-4F86-A50B-A614F0FB48EE}" destId="{48955F20-1686-41FA-85B8-52785A5F5F1A}" srcOrd="3" destOrd="0" presId="urn:microsoft.com/office/officeart/2008/layout/LinedList"/>
    <dgm:cxn modelId="{2D68ECB4-CC0D-4DAC-954F-CC33BE36B1C6}" type="presParOf" srcId="{48955F20-1686-41FA-85B8-52785A5F5F1A}" destId="{846EE63F-6C1B-47FD-AF06-22CBA01F2A26}" srcOrd="0" destOrd="0" presId="urn:microsoft.com/office/officeart/2008/layout/LinedList"/>
    <dgm:cxn modelId="{45930ACC-1123-4D97-99D8-B91B93C2684E}" type="presParOf" srcId="{48955F20-1686-41FA-85B8-52785A5F5F1A}" destId="{C9AE7DD3-D906-4DFF-9E2D-DE3820C12ABA}" srcOrd="1" destOrd="0" presId="urn:microsoft.com/office/officeart/2008/layout/LinedList"/>
    <dgm:cxn modelId="{7E92D254-62C9-4FC1-A090-9ACB437E0419}" type="presParOf" srcId="{F9705394-7035-4F86-A50B-A614F0FB48EE}" destId="{8875B2A7-C2E6-41BA-9D49-B60F8F2456BB}" srcOrd="4" destOrd="0" presId="urn:microsoft.com/office/officeart/2008/layout/LinedList"/>
    <dgm:cxn modelId="{C677B152-222A-42B1-A467-D6967011472D}" type="presParOf" srcId="{F9705394-7035-4F86-A50B-A614F0FB48EE}" destId="{628C35A9-AC1E-4329-9ACF-A900C05487A5}" srcOrd="5" destOrd="0" presId="urn:microsoft.com/office/officeart/2008/layout/LinedList"/>
    <dgm:cxn modelId="{B08DDB8B-B631-4C66-8015-F632A13D25FD}" type="presParOf" srcId="{628C35A9-AC1E-4329-9ACF-A900C05487A5}" destId="{EAC79967-FBB3-4424-8E4F-1DEB5499517A}" srcOrd="0" destOrd="0" presId="urn:microsoft.com/office/officeart/2008/layout/LinedList"/>
    <dgm:cxn modelId="{7438886E-678B-47AB-8CCC-A360899D4E8C}" type="presParOf" srcId="{628C35A9-AC1E-4329-9ACF-A900C05487A5}" destId="{293080E2-1FCD-496C-9B0A-B2D4A2AC62F3}" srcOrd="1" destOrd="0" presId="urn:microsoft.com/office/officeart/2008/layout/LinedList"/>
    <dgm:cxn modelId="{F760C823-D3AC-4E6F-8165-A2B427C560CA}" type="presParOf" srcId="{F9705394-7035-4F86-A50B-A614F0FB48EE}" destId="{52F61B8B-10ED-4D87-989E-97C5D52AC470}" srcOrd="6" destOrd="0" presId="urn:microsoft.com/office/officeart/2008/layout/LinedList"/>
    <dgm:cxn modelId="{847D37BD-1A70-4FB2-A6FB-3FEB7CF85244}" type="presParOf" srcId="{F9705394-7035-4F86-A50B-A614F0FB48EE}" destId="{D3E602EF-894D-41B4-84DA-62986ADF6A40}" srcOrd="7" destOrd="0" presId="urn:microsoft.com/office/officeart/2008/layout/LinedList"/>
    <dgm:cxn modelId="{0B5DF178-CFD8-4C04-9424-257C960FDD21}" type="presParOf" srcId="{D3E602EF-894D-41B4-84DA-62986ADF6A40}" destId="{D938E561-6029-4671-990F-5A1E500FFF01}" srcOrd="0" destOrd="0" presId="urn:microsoft.com/office/officeart/2008/layout/LinedList"/>
    <dgm:cxn modelId="{238BC176-6416-4F24-A87B-B22A08AF124E}" type="presParOf" srcId="{D3E602EF-894D-41B4-84DA-62986ADF6A40}" destId="{D92CA380-9C11-403A-9652-FC3A157704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FFD60A-F7C8-4359-8A5D-31E4474E103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4F56A58-9058-4725-9C65-A52E7D46FAD7}">
      <dgm:prSet/>
      <dgm:spPr/>
      <dgm:t>
        <a:bodyPr/>
        <a:lstStyle/>
        <a:p>
          <a:r>
            <a:rPr lang="en-US" dirty="0"/>
            <a:t>Case rate was </a:t>
          </a:r>
          <a:r>
            <a:rPr lang="en-US" dirty="0">
              <a:latin typeface="Calibri Light" panose="020F0302020204030204"/>
            </a:rPr>
            <a:t>3-5x</a:t>
          </a:r>
          <a:r>
            <a:rPr lang="en-US" dirty="0"/>
            <a:t> higher among people who were incarcerated than in the general population</a:t>
          </a:r>
        </a:p>
      </dgm:t>
    </dgm:pt>
    <dgm:pt modelId="{C4F148FE-7E94-4717-8323-31A529A8972F}" type="parTrans" cxnId="{3C593173-4ED5-4B5C-955D-18DA12DD3D4C}">
      <dgm:prSet/>
      <dgm:spPr/>
      <dgm:t>
        <a:bodyPr/>
        <a:lstStyle/>
        <a:p>
          <a:endParaRPr lang="en-US"/>
        </a:p>
      </dgm:t>
    </dgm:pt>
    <dgm:pt modelId="{CEAD54DC-F7F5-40EA-912F-CC53E08030FE}" type="sibTrans" cxnId="{3C593173-4ED5-4B5C-955D-18DA12DD3D4C}">
      <dgm:prSet/>
      <dgm:spPr/>
      <dgm:t>
        <a:bodyPr/>
        <a:lstStyle/>
        <a:p>
          <a:endParaRPr lang="en-US"/>
        </a:p>
      </dgm:t>
    </dgm:pt>
    <dgm:pt modelId="{6B7BAD42-534B-4115-89B7-BEE84623A5CD}">
      <dgm:prSet/>
      <dgm:spPr/>
      <dgm:t>
        <a:bodyPr/>
        <a:lstStyle/>
        <a:p>
          <a:r>
            <a:rPr lang="en-US" dirty="0"/>
            <a:t>Reporting from DOCs is inconsistent, mistakes in the data </a:t>
          </a:r>
        </a:p>
      </dgm:t>
    </dgm:pt>
    <dgm:pt modelId="{33A9819E-3731-4C86-A180-CFECC952C0BB}" type="parTrans" cxnId="{1925FBF2-ED91-423C-AFC5-D3755C892403}">
      <dgm:prSet/>
      <dgm:spPr/>
      <dgm:t>
        <a:bodyPr/>
        <a:lstStyle/>
        <a:p>
          <a:endParaRPr lang="en-US"/>
        </a:p>
      </dgm:t>
    </dgm:pt>
    <dgm:pt modelId="{5BFC18B4-7D1E-4CCF-A6B7-B5C30886C134}" type="sibTrans" cxnId="{1925FBF2-ED91-423C-AFC5-D3755C892403}">
      <dgm:prSet/>
      <dgm:spPr/>
      <dgm:t>
        <a:bodyPr/>
        <a:lstStyle/>
        <a:p>
          <a:endParaRPr lang="en-US"/>
        </a:p>
      </dgm:t>
    </dgm:pt>
    <dgm:pt modelId="{6784874D-491A-4EBC-B9A3-706BC4DF0EC7}">
      <dgm:prSet/>
      <dgm:spPr/>
      <dgm:t>
        <a:bodyPr/>
        <a:lstStyle/>
        <a:p>
          <a:r>
            <a:rPr lang="en-US" dirty="0"/>
            <a:t>Deaths misattributed or missing </a:t>
          </a:r>
        </a:p>
      </dgm:t>
    </dgm:pt>
    <dgm:pt modelId="{7AC43B34-5D56-4C6B-A177-C0940BB01B3E}" type="parTrans" cxnId="{890CCB6A-DFF1-46B9-8D2E-2771CE68D3C9}">
      <dgm:prSet/>
      <dgm:spPr/>
      <dgm:t>
        <a:bodyPr/>
        <a:lstStyle/>
        <a:p>
          <a:endParaRPr lang="en-US"/>
        </a:p>
      </dgm:t>
    </dgm:pt>
    <dgm:pt modelId="{7614AFE3-5DF0-44EA-97AC-6871C3D6E439}" type="sibTrans" cxnId="{890CCB6A-DFF1-46B9-8D2E-2771CE68D3C9}">
      <dgm:prSet/>
      <dgm:spPr/>
      <dgm:t>
        <a:bodyPr/>
        <a:lstStyle/>
        <a:p>
          <a:endParaRPr lang="en-US"/>
        </a:p>
      </dgm:t>
    </dgm:pt>
    <dgm:pt modelId="{B56F84F6-24D0-46D8-AB16-5F2746CB4D03}">
      <dgm:prSet/>
      <dgm:spPr/>
      <dgm:t>
        <a:bodyPr/>
        <a:lstStyle/>
        <a:p>
          <a:r>
            <a:rPr lang="en-US" dirty="0"/>
            <a:t>Decreased frequency of reporting since summer 2021</a:t>
          </a:r>
        </a:p>
      </dgm:t>
    </dgm:pt>
    <dgm:pt modelId="{ACC610E7-9D3A-406A-A14D-0C38E1697059}" type="parTrans" cxnId="{B06B7A1A-EA52-4455-8FB6-D423592881A4}">
      <dgm:prSet/>
      <dgm:spPr/>
      <dgm:t>
        <a:bodyPr/>
        <a:lstStyle/>
        <a:p>
          <a:endParaRPr lang="en-US"/>
        </a:p>
      </dgm:t>
    </dgm:pt>
    <dgm:pt modelId="{4A646B45-A5CF-45B3-B3A2-C604A84A7BD3}" type="sibTrans" cxnId="{B06B7A1A-EA52-4455-8FB6-D423592881A4}">
      <dgm:prSet/>
      <dgm:spPr/>
      <dgm:t>
        <a:bodyPr/>
        <a:lstStyle/>
        <a:p>
          <a:endParaRPr lang="en-US"/>
        </a:p>
      </dgm:t>
    </dgm:pt>
    <dgm:pt modelId="{05340F2D-8A99-4F35-8E76-083579745ECC}">
      <dgm:prSet/>
      <dgm:spPr/>
      <dgm:t>
        <a:bodyPr/>
        <a:lstStyle/>
        <a:p>
          <a:r>
            <a:rPr lang="en-US" dirty="0"/>
            <a:t>Vaccinate data uninterpretable </a:t>
          </a:r>
        </a:p>
      </dgm:t>
    </dgm:pt>
    <dgm:pt modelId="{B6C970F4-34D5-4E14-8A07-51A085BF906D}" type="parTrans" cxnId="{920D3B19-A719-4747-9BBA-B75E5904A39D}">
      <dgm:prSet/>
      <dgm:spPr/>
      <dgm:t>
        <a:bodyPr/>
        <a:lstStyle/>
        <a:p>
          <a:endParaRPr lang="en-US"/>
        </a:p>
      </dgm:t>
    </dgm:pt>
    <dgm:pt modelId="{84B6D7B7-7923-43A7-B342-715DCF77DA96}" type="sibTrans" cxnId="{920D3B19-A719-4747-9BBA-B75E5904A39D}">
      <dgm:prSet/>
      <dgm:spPr/>
      <dgm:t>
        <a:bodyPr/>
        <a:lstStyle/>
        <a:p>
          <a:endParaRPr lang="en-US"/>
        </a:p>
      </dgm:t>
    </dgm:pt>
    <dgm:pt modelId="{841AF300-4D54-411E-BAC3-B45E6E249785}" type="pres">
      <dgm:prSet presAssocID="{01FFD60A-F7C8-4359-8A5D-31E4474E103D}" presName="vert0" presStyleCnt="0">
        <dgm:presLayoutVars>
          <dgm:dir/>
          <dgm:animOne val="branch"/>
          <dgm:animLvl val="lvl"/>
        </dgm:presLayoutVars>
      </dgm:prSet>
      <dgm:spPr/>
    </dgm:pt>
    <dgm:pt modelId="{A43ADD86-5A94-45FD-8E2E-5BDFA139FCB7}" type="pres">
      <dgm:prSet presAssocID="{24F56A58-9058-4725-9C65-A52E7D46FAD7}" presName="thickLine" presStyleLbl="alignNode1" presStyleIdx="0" presStyleCnt="5"/>
      <dgm:spPr/>
    </dgm:pt>
    <dgm:pt modelId="{FCF63DAD-ACF9-4E29-945A-31E44984EBF9}" type="pres">
      <dgm:prSet presAssocID="{24F56A58-9058-4725-9C65-A52E7D46FAD7}" presName="horz1" presStyleCnt="0"/>
      <dgm:spPr/>
    </dgm:pt>
    <dgm:pt modelId="{A7E9004C-EC70-464E-AA7D-D7B15009B9BA}" type="pres">
      <dgm:prSet presAssocID="{24F56A58-9058-4725-9C65-A52E7D46FAD7}" presName="tx1" presStyleLbl="revTx" presStyleIdx="0" presStyleCnt="5"/>
      <dgm:spPr/>
    </dgm:pt>
    <dgm:pt modelId="{8C39E22A-F9F7-4502-98FA-194BDB8F67C0}" type="pres">
      <dgm:prSet presAssocID="{24F56A58-9058-4725-9C65-A52E7D46FAD7}" presName="vert1" presStyleCnt="0"/>
      <dgm:spPr/>
    </dgm:pt>
    <dgm:pt modelId="{E9EF7AC9-8BA2-45B0-9DA2-9A8F69F82962}" type="pres">
      <dgm:prSet presAssocID="{6B7BAD42-534B-4115-89B7-BEE84623A5CD}" presName="thickLine" presStyleLbl="alignNode1" presStyleIdx="1" presStyleCnt="5"/>
      <dgm:spPr/>
    </dgm:pt>
    <dgm:pt modelId="{D83FF4A4-93B2-49F4-B3EB-338AC320684C}" type="pres">
      <dgm:prSet presAssocID="{6B7BAD42-534B-4115-89B7-BEE84623A5CD}" presName="horz1" presStyleCnt="0"/>
      <dgm:spPr/>
    </dgm:pt>
    <dgm:pt modelId="{35B834BE-EB90-466C-A6C4-CFBD9408FEE6}" type="pres">
      <dgm:prSet presAssocID="{6B7BAD42-534B-4115-89B7-BEE84623A5CD}" presName="tx1" presStyleLbl="revTx" presStyleIdx="1" presStyleCnt="5"/>
      <dgm:spPr/>
    </dgm:pt>
    <dgm:pt modelId="{D423049F-A1E0-4944-A6E9-0E1E5A43C836}" type="pres">
      <dgm:prSet presAssocID="{6B7BAD42-534B-4115-89B7-BEE84623A5CD}" presName="vert1" presStyleCnt="0"/>
      <dgm:spPr/>
    </dgm:pt>
    <dgm:pt modelId="{0DC4E93D-2C70-4792-BCDC-3876AE7A096F}" type="pres">
      <dgm:prSet presAssocID="{6784874D-491A-4EBC-B9A3-706BC4DF0EC7}" presName="thickLine" presStyleLbl="alignNode1" presStyleIdx="2" presStyleCnt="5"/>
      <dgm:spPr/>
    </dgm:pt>
    <dgm:pt modelId="{8FDBCCDF-4FE2-4B11-976B-A4AE89B96EDB}" type="pres">
      <dgm:prSet presAssocID="{6784874D-491A-4EBC-B9A3-706BC4DF0EC7}" presName="horz1" presStyleCnt="0"/>
      <dgm:spPr/>
    </dgm:pt>
    <dgm:pt modelId="{2D4C5605-B767-42E3-981C-558A1C0B2E7B}" type="pres">
      <dgm:prSet presAssocID="{6784874D-491A-4EBC-B9A3-706BC4DF0EC7}" presName="tx1" presStyleLbl="revTx" presStyleIdx="2" presStyleCnt="5"/>
      <dgm:spPr/>
    </dgm:pt>
    <dgm:pt modelId="{442FF401-D78A-42BD-8053-B6D3AFD7DB9B}" type="pres">
      <dgm:prSet presAssocID="{6784874D-491A-4EBC-B9A3-706BC4DF0EC7}" presName="vert1" presStyleCnt="0"/>
      <dgm:spPr/>
    </dgm:pt>
    <dgm:pt modelId="{5ABF0F85-1160-49C6-80DE-92189CC5FB17}" type="pres">
      <dgm:prSet presAssocID="{B56F84F6-24D0-46D8-AB16-5F2746CB4D03}" presName="thickLine" presStyleLbl="alignNode1" presStyleIdx="3" presStyleCnt="5"/>
      <dgm:spPr/>
    </dgm:pt>
    <dgm:pt modelId="{2BDF6C5A-2485-46C8-80E6-903F6E414E38}" type="pres">
      <dgm:prSet presAssocID="{B56F84F6-24D0-46D8-AB16-5F2746CB4D03}" presName="horz1" presStyleCnt="0"/>
      <dgm:spPr/>
    </dgm:pt>
    <dgm:pt modelId="{5FFE5818-51AE-4F3A-B959-8E67D5214166}" type="pres">
      <dgm:prSet presAssocID="{B56F84F6-24D0-46D8-AB16-5F2746CB4D03}" presName="tx1" presStyleLbl="revTx" presStyleIdx="3" presStyleCnt="5"/>
      <dgm:spPr/>
    </dgm:pt>
    <dgm:pt modelId="{D557C56D-D02F-49E8-A34F-02D803DEF591}" type="pres">
      <dgm:prSet presAssocID="{B56F84F6-24D0-46D8-AB16-5F2746CB4D03}" presName="vert1" presStyleCnt="0"/>
      <dgm:spPr/>
    </dgm:pt>
    <dgm:pt modelId="{9549A974-0FC5-4073-84E4-CD049D2156A8}" type="pres">
      <dgm:prSet presAssocID="{05340F2D-8A99-4F35-8E76-083579745ECC}" presName="thickLine" presStyleLbl="alignNode1" presStyleIdx="4" presStyleCnt="5"/>
      <dgm:spPr/>
    </dgm:pt>
    <dgm:pt modelId="{E032ADAB-4E70-4481-8892-C703BEBE4E97}" type="pres">
      <dgm:prSet presAssocID="{05340F2D-8A99-4F35-8E76-083579745ECC}" presName="horz1" presStyleCnt="0"/>
      <dgm:spPr/>
    </dgm:pt>
    <dgm:pt modelId="{73047DEA-983F-4168-AB87-7D38C2C7B5D5}" type="pres">
      <dgm:prSet presAssocID="{05340F2D-8A99-4F35-8E76-083579745ECC}" presName="tx1" presStyleLbl="revTx" presStyleIdx="4" presStyleCnt="5"/>
      <dgm:spPr/>
    </dgm:pt>
    <dgm:pt modelId="{97383AEE-31C1-4B2A-A30B-56391A80F013}" type="pres">
      <dgm:prSet presAssocID="{05340F2D-8A99-4F35-8E76-083579745ECC}" presName="vert1" presStyleCnt="0"/>
      <dgm:spPr/>
    </dgm:pt>
  </dgm:ptLst>
  <dgm:cxnLst>
    <dgm:cxn modelId="{920D3B19-A719-4747-9BBA-B75E5904A39D}" srcId="{01FFD60A-F7C8-4359-8A5D-31E4474E103D}" destId="{05340F2D-8A99-4F35-8E76-083579745ECC}" srcOrd="4" destOrd="0" parTransId="{B6C970F4-34D5-4E14-8A07-51A085BF906D}" sibTransId="{84B6D7B7-7923-43A7-B342-715DCF77DA96}"/>
    <dgm:cxn modelId="{B06B7A1A-EA52-4455-8FB6-D423592881A4}" srcId="{01FFD60A-F7C8-4359-8A5D-31E4474E103D}" destId="{B56F84F6-24D0-46D8-AB16-5F2746CB4D03}" srcOrd="3" destOrd="0" parTransId="{ACC610E7-9D3A-406A-A14D-0C38E1697059}" sibTransId="{4A646B45-A5CF-45B3-B3A2-C604A84A7BD3}"/>
    <dgm:cxn modelId="{1A214824-4E41-4FE2-9994-AEFF4AE66889}" type="presOf" srcId="{6B7BAD42-534B-4115-89B7-BEE84623A5CD}" destId="{35B834BE-EB90-466C-A6C4-CFBD9408FEE6}" srcOrd="0" destOrd="0" presId="urn:microsoft.com/office/officeart/2008/layout/LinedList"/>
    <dgm:cxn modelId="{8DE08E43-3392-49C0-A6B0-F74511B8A304}" type="presOf" srcId="{B56F84F6-24D0-46D8-AB16-5F2746CB4D03}" destId="{5FFE5818-51AE-4F3A-B959-8E67D5214166}" srcOrd="0" destOrd="0" presId="urn:microsoft.com/office/officeart/2008/layout/LinedList"/>
    <dgm:cxn modelId="{D7709748-FE50-4FA7-91A1-E02E640EDA2F}" type="presOf" srcId="{01FFD60A-F7C8-4359-8A5D-31E4474E103D}" destId="{841AF300-4D54-411E-BAC3-B45E6E249785}" srcOrd="0" destOrd="0" presId="urn:microsoft.com/office/officeart/2008/layout/LinedList"/>
    <dgm:cxn modelId="{890CCB6A-DFF1-46B9-8D2E-2771CE68D3C9}" srcId="{01FFD60A-F7C8-4359-8A5D-31E4474E103D}" destId="{6784874D-491A-4EBC-B9A3-706BC4DF0EC7}" srcOrd="2" destOrd="0" parTransId="{7AC43B34-5D56-4C6B-A177-C0940BB01B3E}" sibTransId="{7614AFE3-5DF0-44EA-97AC-6871C3D6E439}"/>
    <dgm:cxn modelId="{F40C5F6E-EBA2-44EC-9CF3-62DCEEE1EF6A}" type="presOf" srcId="{24F56A58-9058-4725-9C65-A52E7D46FAD7}" destId="{A7E9004C-EC70-464E-AA7D-D7B15009B9BA}" srcOrd="0" destOrd="0" presId="urn:microsoft.com/office/officeart/2008/layout/LinedList"/>
    <dgm:cxn modelId="{3C593173-4ED5-4B5C-955D-18DA12DD3D4C}" srcId="{01FFD60A-F7C8-4359-8A5D-31E4474E103D}" destId="{24F56A58-9058-4725-9C65-A52E7D46FAD7}" srcOrd="0" destOrd="0" parTransId="{C4F148FE-7E94-4717-8323-31A529A8972F}" sibTransId="{CEAD54DC-F7F5-40EA-912F-CC53E08030FE}"/>
    <dgm:cxn modelId="{3EAEC9AE-9140-42EA-8F7D-037518ADECF4}" type="presOf" srcId="{05340F2D-8A99-4F35-8E76-083579745ECC}" destId="{73047DEA-983F-4168-AB87-7D38C2C7B5D5}" srcOrd="0" destOrd="0" presId="urn:microsoft.com/office/officeart/2008/layout/LinedList"/>
    <dgm:cxn modelId="{E18058B8-BCA1-429E-9139-FF98B2000415}" type="presOf" srcId="{6784874D-491A-4EBC-B9A3-706BC4DF0EC7}" destId="{2D4C5605-B767-42E3-981C-558A1C0B2E7B}" srcOrd="0" destOrd="0" presId="urn:microsoft.com/office/officeart/2008/layout/LinedList"/>
    <dgm:cxn modelId="{1925FBF2-ED91-423C-AFC5-D3755C892403}" srcId="{01FFD60A-F7C8-4359-8A5D-31E4474E103D}" destId="{6B7BAD42-534B-4115-89B7-BEE84623A5CD}" srcOrd="1" destOrd="0" parTransId="{33A9819E-3731-4C86-A180-CFECC952C0BB}" sibTransId="{5BFC18B4-7D1E-4CCF-A6B7-B5C30886C134}"/>
    <dgm:cxn modelId="{ABBB53E9-BAAD-4413-B0A4-5195C152F2FC}" type="presParOf" srcId="{841AF300-4D54-411E-BAC3-B45E6E249785}" destId="{A43ADD86-5A94-45FD-8E2E-5BDFA139FCB7}" srcOrd="0" destOrd="0" presId="urn:microsoft.com/office/officeart/2008/layout/LinedList"/>
    <dgm:cxn modelId="{384D9BFB-5C2D-4B24-893B-B4B4EEC3B631}" type="presParOf" srcId="{841AF300-4D54-411E-BAC3-B45E6E249785}" destId="{FCF63DAD-ACF9-4E29-945A-31E44984EBF9}" srcOrd="1" destOrd="0" presId="urn:microsoft.com/office/officeart/2008/layout/LinedList"/>
    <dgm:cxn modelId="{4CF9E4ED-E91B-4D55-B53A-62B966CEFBD7}" type="presParOf" srcId="{FCF63DAD-ACF9-4E29-945A-31E44984EBF9}" destId="{A7E9004C-EC70-464E-AA7D-D7B15009B9BA}" srcOrd="0" destOrd="0" presId="urn:microsoft.com/office/officeart/2008/layout/LinedList"/>
    <dgm:cxn modelId="{5F5227E7-2923-4630-AEC9-87B331265021}" type="presParOf" srcId="{FCF63DAD-ACF9-4E29-945A-31E44984EBF9}" destId="{8C39E22A-F9F7-4502-98FA-194BDB8F67C0}" srcOrd="1" destOrd="0" presId="urn:microsoft.com/office/officeart/2008/layout/LinedList"/>
    <dgm:cxn modelId="{70D7FDCF-3FC1-4DBD-8F9C-93AE0E31C840}" type="presParOf" srcId="{841AF300-4D54-411E-BAC3-B45E6E249785}" destId="{E9EF7AC9-8BA2-45B0-9DA2-9A8F69F82962}" srcOrd="2" destOrd="0" presId="urn:microsoft.com/office/officeart/2008/layout/LinedList"/>
    <dgm:cxn modelId="{AB719FC8-B7C2-43D3-9E5A-7272C2117C44}" type="presParOf" srcId="{841AF300-4D54-411E-BAC3-B45E6E249785}" destId="{D83FF4A4-93B2-49F4-B3EB-338AC320684C}" srcOrd="3" destOrd="0" presId="urn:microsoft.com/office/officeart/2008/layout/LinedList"/>
    <dgm:cxn modelId="{A3C4CBDA-D1E0-451C-ADFF-44FFF533F7CF}" type="presParOf" srcId="{D83FF4A4-93B2-49F4-B3EB-338AC320684C}" destId="{35B834BE-EB90-466C-A6C4-CFBD9408FEE6}" srcOrd="0" destOrd="0" presId="urn:microsoft.com/office/officeart/2008/layout/LinedList"/>
    <dgm:cxn modelId="{9219F2A7-2CED-4111-BB41-04E08FE65EFA}" type="presParOf" srcId="{D83FF4A4-93B2-49F4-B3EB-338AC320684C}" destId="{D423049F-A1E0-4944-A6E9-0E1E5A43C836}" srcOrd="1" destOrd="0" presId="urn:microsoft.com/office/officeart/2008/layout/LinedList"/>
    <dgm:cxn modelId="{9F5E7BFB-968A-41D0-94B6-817E39BFE52F}" type="presParOf" srcId="{841AF300-4D54-411E-BAC3-B45E6E249785}" destId="{0DC4E93D-2C70-4792-BCDC-3876AE7A096F}" srcOrd="4" destOrd="0" presId="urn:microsoft.com/office/officeart/2008/layout/LinedList"/>
    <dgm:cxn modelId="{D609D19C-6848-45D4-945D-103B98F0B383}" type="presParOf" srcId="{841AF300-4D54-411E-BAC3-B45E6E249785}" destId="{8FDBCCDF-4FE2-4B11-976B-A4AE89B96EDB}" srcOrd="5" destOrd="0" presId="urn:microsoft.com/office/officeart/2008/layout/LinedList"/>
    <dgm:cxn modelId="{81FA324F-53BE-4E46-BA65-6C5E75C2821A}" type="presParOf" srcId="{8FDBCCDF-4FE2-4B11-976B-A4AE89B96EDB}" destId="{2D4C5605-B767-42E3-981C-558A1C0B2E7B}" srcOrd="0" destOrd="0" presId="urn:microsoft.com/office/officeart/2008/layout/LinedList"/>
    <dgm:cxn modelId="{4EDA44D2-E7CB-4C5A-8B4C-A58C693FC184}" type="presParOf" srcId="{8FDBCCDF-4FE2-4B11-976B-A4AE89B96EDB}" destId="{442FF401-D78A-42BD-8053-B6D3AFD7DB9B}" srcOrd="1" destOrd="0" presId="urn:microsoft.com/office/officeart/2008/layout/LinedList"/>
    <dgm:cxn modelId="{229E8F35-572D-4B2B-A2B3-027D1D8C56BE}" type="presParOf" srcId="{841AF300-4D54-411E-BAC3-B45E6E249785}" destId="{5ABF0F85-1160-49C6-80DE-92189CC5FB17}" srcOrd="6" destOrd="0" presId="urn:microsoft.com/office/officeart/2008/layout/LinedList"/>
    <dgm:cxn modelId="{89AACAC9-F19C-4822-AD3A-03B9DAC9F688}" type="presParOf" srcId="{841AF300-4D54-411E-BAC3-B45E6E249785}" destId="{2BDF6C5A-2485-46C8-80E6-903F6E414E38}" srcOrd="7" destOrd="0" presId="urn:microsoft.com/office/officeart/2008/layout/LinedList"/>
    <dgm:cxn modelId="{DD625CEF-6F9B-480C-ABD9-783F3A4DC95F}" type="presParOf" srcId="{2BDF6C5A-2485-46C8-80E6-903F6E414E38}" destId="{5FFE5818-51AE-4F3A-B959-8E67D5214166}" srcOrd="0" destOrd="0" presId="urn:microsoft.com/office/officeart/2008/layout/LinedList"/>
    <dgm:cxn modelId="{B8A3E99F-28C5-43B1-8821-658C6E74BA28}" type="presParOf" srcId="{2BDF6C5A-2485-46C8-80E6-903F6E414E38}" destId="{D557C56D-D02F-49E8-A34F-02D803DEF591}" srcOrd="1" destOrd="0" presId="urn:microsoft.com/office/officeart/2008/layout/LinedList"/>
    <dgm:cxn modelId="{9EF92764-B452-4F9E-8C42-A64C1F936796}" type="presParOf" srcId="{841AF300-4D54-411E-BAC3-B45E6E249785}" destId="{9549A974-0FC5-4073-84E4-CD049D2156A8}" srcOrd="8" destOrd="0" presId="urn:microsoft.com/office/officeart/2008/layout/LinedList"/>
    <dgm:cxn modelId="{E86EA204-7150-4BE4-9356-FF835555DB6D}" type="presParOf" srcId="{841AF300-4D54-411E-BAC3-B45E6E249785}" destId="{E032ADAB-4E70-4481-8892-C703BEBE4E97}" srcOrd="9" destOrd="0" presId="urn:microsoft.com/office/officeart/2008/layout/LinedList"/>
    <dgm:cxn modelId="{0601B4EF-D26A-46F5-9BC2-1C0AF641FEC6}" type="presParOf" srcId="{E032ADAB-4E70-4481-8892-C703BEBE4E97}" destId="{73047DEA-983F-4168-AB87-7D38C2C7B5D5}" srcOrd="0" destOrd="0" presId="urn:microsoft.com/office/officeart/2008/layout/LinedList"/>
    <dgm:cxn modelId="{A74089BA-0318-4455-A2AC-4FA183E317E1}" type="presParOf" srcId="{E032ADAB-4E70-4481-8892-C703BEBE4E97}" destId="{97383AEE-31C1-4B2A-A30B-56391A80F01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03828-3437-4400-830B-2B41A808B340}"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94BD1F16-32AC-4FB1-A3E3-F279FB2C5360}">
      <dgm:prSet/>
      <dgm:spPr/>
      <dgm:t>
        <a:bodyPr/>
        <a:lstStyle/>
        <a:p>
          <a:pPr rtl="0">
            <a:defRPr cap="all"/>
          </a:pPr>
          <a:r>
            <a:rPr lang="en-US" dirty="0">
              <a:latin typeface="Calibri Light" panose="020F0302020204030204"/>
            </a:rPr>
            <a:t>Documenting DOC-end</a:t>
          </a:r>
          <a:r>
            <a:rPr lang="en-US" dirty="0"/>
            <a:t> mistakes</a:t>
          </a:r>
        </a:p>
      </dgm:t>
    </dgm:pt>
    <dgm:pt modelId="{6D8A018A-2FE3-4CCE-B435-3597DAB5BBAB}" type="parTrans" cxnId="{A2AB7F18-ECD8-46D5-88BA-7EB6538493E8}">
      <dgm:prSet/>
      <dgm:spPr/>
      <dgm:t>
        <a:bodyPr/>
        <a:lstStyle/>
        <a:p>
          <a:endParaRPr lang="en-US"/>
        </a:p>
      </dgm:t>
    </dgm:pt>
    <dgm:pt modelId="{92188210-FEB3-4B4D-9EEE-FAD9A13CD35F}" type="sibTrans" cxnId="{A2AB7F18-ECD8-46D5-88BA-7EB6538493E8}">
      <dgm:prSet/>
      <dgm:spPr/>
      <dgm:t>
        <a:bodyPr/>
        <a:lstStyle/>
        <a:p>
          <a:endParaRPr lang="en-US"/>
        </a:p>
      </dgm:t>
    </dgm:pt>
    <dgm:pt modelId="{82230F98-0E60-4B98-BDB2-0458C6248B69}">
      <dgm:prSet/>
      <dgm:spPr/>
      <dgm:t>
        <a:bodyPr/>
        <a:lstStyle/>
        <a:p>
          <a:pPr>
            <a:defRPr cap="all"/>
          </a:pPr>
          <a:r>
            <a:rPr lang="en-US" dirty="0"/>
            <a:t>Monitoring changes is important </a:t>
          </a:r>
        </a:p>
      </dgm:t>
    </dgm:pt>
    <dgm:pt modelId="{49E14181-6059-489B-81BB-3DD32373CA1F}" type="parTrans" cxnId="{0C9BE35B-39D8-49B1-ABE8-22314DA1C79C}">
      <dgm:prSet/>
      <dgm:spPr/>
      <dgm:t>
        <a:bodyPr/>
        <a:lstStyle/>
        <a:p>
          <a:endParaRPr lang="en-US"/>
        </a:p>
      </dgm:t>
    </dgm:pt>
    <dgm:pt modelId="{C16ACADD-76FF-4BFB-A7F8-5869F208FAC9}" type="sibTrans" cxnId="{0C9BE35B-39D8-49B1-ABE8-22314DA1C79C}">
      <dgm:prSet/>
      <dgm:spPr/>
      <dgm:t>
        <a:bodyPr/>
        <a:lstStyle/>
        <a:p>
          <a:endParaRPr lang="en-US"/>
        </a:p>
      </dgm:t>
    </dgm:pt>
    <dgm:pt modelId="{7165F40E-C0EE-4E92-9073-7FBF782AACC7}">
      <dgm:prSet/>
      <dgm:spPr/>
      <dgm:t>
        <a:bodyPr/>
        <a:lstStyle/>
        <a:p>
          <a:pPr>
            <a:defRPr cap="all"/>
          </a:pPr>
          <a:r>
            <a:rPr lang="en-US" dirty="0"/>
            <a:t>Web scraping needs human oversight</a:t>
          </a:r>
        </a:p>
      </dgm:t>
    </dgm:pt>
    <dgm:pt modelId="{AE6B42A5-F657-442A-9C7E-2FFDE8AC2DEA}" type="parTrans" cxnId="{AF6749A1-4953-4F63-8531-3D91CB4D7168}">
      <dgm:prSet/>
      <dgm:spPr/>
      <dgm:t>
        <a:bodyPr/>
        <a:lstStyle/>
        <a:p>
          <a:endParaRPr lang="en-US"/>
        </a:p>
      </dgm:t>
    </dgm:pt>
    <dgm:pt modelId="{CEA2706C-58F7-4173-8761-3ACE69448D6F}" type="sibTrans" cxnId="{AF6749A1-4953-4F63-8531-3D91CB4D7168}">
      <dgm:prSet/>
      <dgm:spPr/>
      <dgm:t>
        <a:bodyPr/>
        <a:lstStyle/>
        <a:p>
          <a:endParaRPr lang="en-US"/>
        </a:p>
      </dgm:t>
    </dgm:pt>
    <dgm:pt modelId="{AFE597F0-47A3-4AE0-8EE9-7A8E8F84B850}">
      <dgm:prSet/>
      <dgm:spPr/>
      <dgm:t>
        <a:bodyPr/>
        <a:lstStyle/>
        <a:p>
          <a:pPr>
            <a:defRPr cap="all"/>
          </a:pPr>
          <a:r>
            <a:rPr lang="en-US" dirty="0"/>
            <a:t>Media </a:t>
          </a:r>
        </a:p>
      </dgm:t>
    </dgm:pt>
    <dgm:pt modelId="{88DCF65E-2CF6-4893-BB18-F34A4B4F1D43}" type="parTrans" cxnId="{EC938CB0-6A28-4CEF-A615-22341DEB20AB}">
      <dgm:prSet/>
      <dgm:spPr/>
      <dgm:t>
        <a:bodyPr/>
        <a:lstStyle/>
        <a:p>
          <a:endParaRPr lang="en-US"/>
        </a:p>
      </dgm:t>
    </dgm:pt>
    <dgm:pt modelId="{BC8EB460-960B-4829-85C5-64E2841BAAA7}" type="sibTrans" cxnId="{EC938CB0-6A28-4CEF-A615-22341DEB20AB}">
      <dgm:prSet/>
      <dgm:spPr/>
      <dgm:t>
        <a:bodyPr/>
        <a:lstStyle/>
        <a:p>
          <a:endParaRPr lang="en-US"/>
        </a:p>
      </dgm:t>
    </dgm:pt>
    <dgm:pt modelId="{B6A39490-B3F7-4D62-9CAC-3416211239EB}" type="pres">
      <dgm:prSet presAssocID="{25003828-3437-4400-830B-2B41A808B340}" presName="root" presStyleCnt="0">
        <dgm:presLayoutVars>
          <dgm:dir/>
          <dgm:resizeHandles val="exact"/>
        </dgm:presLayoutVars>
      </dgm:prSet>
      <dgm:spPr/>
    </dgm:pt>
    <dgm:pt modelId="{5AEA407C-526F-4AEE-9413-85BFD44A5767}" type="pres">
      <dgm:prSet presAssocID="{94BD1F16-32AC-4FB1-A3E3-F279FB2C5360}" presName="compNode" presStyleCnt="0"/>
      <dgm:spPr/>
    </dgm:pt>
    <dgm:pt modelId="{080ACA4C-64E2-4140-B1DE-90572AB31C2A}" type="pres">
      <dgm:prSet presAssocID="{94BD1F16-32AC-4FB1-A3E3-F279FB2C5360}" presName="iconBgRect" presStyleLbl="bgShp" presStyleIdx="0" presStyleCnt="4"/>
      <dgm:spPr/>
    </dgm:pt>
    <dgm:pt modelId="{36B5EDED-63C4-438C-84E3-EBFA8EDCE2E6}" type="pres">
      <dgm:prSet presAssocID="{94BD1F16-32AC-4FB1-A3E3-F279FB2C53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CB3652D-A1A4-44C9-8CA5-F0FE53C419BD}" type="pres">
      <dgm:prSet presAssocID="{94BD1F16-32AC-4FB1-A3E3-F279FB2C5360}" presName="spaceRect" presStyleCnt="0"/>
      <dgm:spPr/>
    </dgm:pt>
    <dgm:pt modelId="{5A15288B-B817-4BF3-A1CE-6F271F1664DC}" type="pres">
      <dgm:prSet presAssocID="{94BD1F16-32AC-4FB1-A3E3-F279FB2C5360}" presName="textRect" presStyleLbl="revTx" presStyleIdx="0" presStyleCnt="4">
        <dgm:presLayoutVars>
          <dgm:chMax val="1"/>
          <dgm:chPref val="1"/>
        </dgm:presLayoutVars>
      </dgm:prSet>
      <dgm:spPr/>
    </dgm:pt>
    <dgm:pt modelId="{59973468-5C23-45AC-9A02-E46FF9129862}" type="pres">
      <dgm:prSet presAssocID="{92188210-FEB3-4B4D-9EEE-FAD9A13CD35F}" presName="sibTrans" presStyleCnt="0"/>
      <dgm:spPr/>
    </dgm:pt>
    <dgm:pt modelId="{12B4C8E0-9857-4929-A5C1-67F7956C5671}" type="pres">
      <dgm:prSet presAssocID="{82230F98-0E60-4B98-BDB2-0458C6248B69}" presName="compNode" presStyleCnt="0"/>
      <dgm:spPr/>
    </dgm:pt>
    <dgm:pt modelId="{074D1C90-FE21-460C-948E-CAC8C65C7357}" type="pres">
      <dgm:prSet presAssocID="{82230F98-0E60-4B98-BDB2-0458C6248B69}" presName="iconBgRect" presStyleLbl="bgShp" presStyleIdx="1" presStyleCnt="4"/>
      <dgm:spPr/>
    </dgm:pt>
    <dgm:pt modelId="{8AB24B56-2F5F-4CED-8304-92A53B1790C5}" type="pres">
      <dgm:prSet presAssocID="{82230F98-0E60-4B98-BDB2-0458C6248B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5E90FA6A-6811-4A6A-9BE1-039C28412C1D}" type="pres">
      <dgm:prSet presAssocID="{82230F98-0E60-4B98-BDB2-0458C6248B69}" presName="spaceRect" presStyleCnt="0"/>
      <dgm:spPr/>
    </dgm:pt>
    <dgm:pt modelId="{19F2F974-3C34-4344-9C3A-A99C6F8CA74E}" type="pres">
      <dgm:prSet presAssocID="{82230F98-0E60-4B98-BDB2-0458C6248B69}" presName="textRect" presStyleLbl="revTx" presStyleIdx="1" presStyleCnt="4">
        <dgm:presLayoutVars>
          <dgm:chMax val="1"/>
          <dgm:chPref val="1"/>
        </dgm:presLayoutVars>
      </dgm:prSet>
      <dgm:spPr/>
    </dgm:pt>
    <dgm:pt modelId="{DE459D4B-48FF-4CE2-8D51-11CBC0B2B6BE}" type="pres">
      <dgm:prSet presAssocID="{C16ACADD-76FF-4BFB-A7F8-5869F208FAC9}" presName="sibTrans" presStyleCnt="0"/>
      <dgm:spPr/>
    </dgm:pt>
    <dgm:pt modelId="{6D765804-C747-4333-ADDC-FD9564C85FDD}" type="pres">
      <dgm:prSet presAssocID="{7165F40E-C0EE-4E92-9073-7FBF782AACC7}" presName="compNode" presStyleCnt="0"/>
      <dgm:spPr/>
    </dgm:pt>
    <dgm:pt modelId="{C96A5108-A0A7-4C41-AC5D-E783386A9AF7}" type="pres">
      <dgm:prSet presAssocID="{7165F40E-C0EE-4E92-9073-7FBF782AACC7}" presName="iconBgRect" presStyleLbl="bgShp" presStyleIdx="2" presStyleCnt="4"/>
      <dgm:spPr/>
    </dgm:pt>
    <dgm:pt modelId="{81F7AB7D-8102-4D7C-8AB4-5B9725665B61}" type="pres">
      <dgm:prSet presAssocID="{7165F40E-C0EE-4E92-9073-7FBF782AAC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E32A4F8C-E977-4F5D-A2D0-B7CBBED54FF7}" type="pres">
      <dgm:prSet presAssocID="{7165F40E-C0EE-4E92-9073-7FBF782AACC7}" presName="spaceRect" presStyleCnt="0"/>
      <dgm:spPr/>
    </dgm:pt>
    <dgm:pt modelId="{251B43C5-1A07-4217-B87E-D07BFFE8D9BF}" type="pres">
      <dgm:prSet presAssocID="{7165F40E-C0EE-4E92-9073-7FBF782AACC7}" presName="textRect" presStyleLbl="revTx" presStyleIdx="2" presStyleCnt="4">
        <dgm:presLayoutVars>
          <dgm:chMax val="1"/>
          <dgm:chPref val="1"/>
        </dgm:presLayoutVars>
      </dgm:prSet>
      <dgm:spPr/>
    </dgm:pt>
    <dgm:pt modelId="{789071F1-3D31-4C91-9BF3-F03F3DA77EF1}" type="pres">
      <dgm:prSet presAssocID="{CEA2706C-58F7-4173-8761-3ACE69448D6F}" presName="sibTrans" presStyleCnt="0"/>
      <dgm:spPr/>
    </dgm:pt>
    <dgm:pt modelId="{0A780EFC-6E01-4BB5-AB32-87601E9F8E0D}" type="pres">
      <dgm:prSet presAssocID="{AFE597F0-47A3-4AE0-8EE9-7A8E8F84B850}" presName="compNode" presStyleCnt="0"/>
      <dgm:spPr/>
    </dgm:pt>
    <dgm:pt modelId="{EE1673FB-8BBB-409F-B0F2-58F3641C5296}" type="pres">
      <dgm:prSet presAssocID="{AFE597F0-47A3-4AE0-8EE9-7A8E8F84B850}" presName="iconBgRect" presStyleLbl="bgShp" presStyleIdx="3" presStyleCnt="4"/>
      <dgm:spPr/>
    </dgm:pt>
    <dgm:pt modelId="{1C0E394F-1748-4A8C-8A01-11C75720E91C}" type="pres">
      <dgm:prSet presAssocID="{AFE597F0-47A3-4AE0-8EE9-7A8E8F84B85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
        </a:ext>
      </dgm:extLst>
    </dgm:pt>
    <dgm:pt modelId="{87E7B4B7-6C2F-40A3-BD12-0C57A4893A75}" type="pres">
      <dgm:prSet presAssocID="{AFE597F0-47A3-4AE0-8EE9-7A8E8F84B850}" presName="spaceRect" presStyleCnt="0"/>
      <dgm:spPr/>
    </dgm:pt>
    <dgm:pt modelId="{CC56D91D-459C-4703-99CA-87F5CF719276}" type="pres">
      <dgm:prSet presAssocID="{AFE597F0-47A3-4AE0-8EE9-7A8E8F84B850}" presName="textRect" presStyleLbl="revTx" presStyleIdx="3" presStyleCnt="4">
        <dgm:presLayoutVars>
          <dgm:chMax val="1"/>
          <dgm:chPref val="1"/>
        </dgm:presLayoutVars>
      </dgm:prSet>
      <dgm:spPr/>
    </dgm:pt>
  </dgm:ptLst>
  <dgm:cxnLst>
    <dgm:cxn modelId="{A2AB7F18-ECD8-46D5-88BA-7EB6538493E8}" srcId="{25003828-3437-4400-830B-2B41A808B340}" destId="{94BD1F16-32AC-4FB1-A3E3-F279FB2C5360}" srcOrd="0" destOrd="0" parTransId="{6D8A018A-2FE3-4CCE-B435-3597DAB5BBAB}" sibTransId="{92188210-FEB3-4B4D-9EEE-FAD9A13CD35F}"/>
    <dgm:cxn modelId="{B882E44B-9E23-459F-949F-CA27624E128E}" type="presOf" srcId="{25003828-3437-4400-830B-2B41A808B340}" destId="{B6A39490-B3F7-4D62-9CAC-3416211239EB}" srcOrd="0" destOrd="0" presId="urn:microsoft.com/office/officeart/2018/5/layout/IconCircleLabelList"/>
    <dgm:cxn modelId="{0C9BE35B-39D8-49B1-ABE8-22314DA1C79C}" srcId="{25003828-3437-4400-830B-2B41A808B340}" destId="{82230F98-0E60-4B98-BDB2-0458C6248B69}" srcOrd="1" destOrd="0" parTransId="{49E14181-6059-489B-81BB-3DD32373CA1F}" sibTransId="{C16ACADD-76FF-4BFB-A7F8-5869F208FAC9}"/>
    <dgm:cxn modelId="{AF6749A1-4953-4F63-8531-3D91CB4D7168}" srcId="{25003828-3437-4400-830B-2B41A808B340}" destId="{7165F40E-C0EE-4E92-9073-7FBF782AACC7}" srcOrd="2" destOrd="0" parTransId="{AE6B42A5-F657-442A-9C7E-2FFDE8AC2DEA}" sibTransId="{CEA2706C-58F7-4173-8761-3ACE69448D6F}"/>
    <dgm:cxn modelId="{007E4EB0-8220-4BBE-9728-029EEE06FA44}" type="presOf" srcId="{94BD1F16-32AC-4FB1-A3E3-F279FB2C5360}" destId="{5A15288B-B817-4BF3-A1CE-6F271F1664DC}" srcOrd="0" destOrd="0" presId="urn:microsoft.com/office/officeart/2018/5/layout/IconCircleLabelList"/>
    <dgm:cxn modelId="{EC938CB0-6A28-4CEF-A615-22341DEB20AB}" srcId="{25003828-3437-4400-830B-2B41A808B340}" destId="{AFE597F0-47A3-4AE0-8EE9-7A8E8F84B850}" srcOrd="3" destOrd="0" parTransId="{88DCF65E-2CF6-4893-BB18-F34A4B4F1D43}" sibTransId="{BC8EB460-960B-4829-85C5-64E2841BAAA7}"/>
    <dgm:cxn modelId="{27CCA8CB-83D1-42F6-AD7D-7D388FB374EC}" type="presOf" srcId="{7165F40E-C0EE-4E92-9073-7FBF782AACC7}" destId="{251B43C5-1A07-4217-B87E-D07BFFE8D9BF}" srcOrd="0" destOrd="0" presId="urn:microsoft.com/office/officeart/2018/5/layout/IconCircleLabelList"/>
    <dgm:cxn modelId="{9DBDE7FC-80CE-4BA6-84D5-C7E52084D026}" type="presOf" srcId="{AFE597F0-47A3-4AE0-8EE9-7A8E8F84B850}" destId="{CC56D91D-459C-4703-99CA-87F5CF719276}" srcOrd="0" destOrd="0" presId="urn:microsoft.com/office/officeart/2018/5/layout/IconCircleLabelList"/>
    <dgm:cxn modelId="{4B25B9FD-6A90-478D-821A-1FDA849274E2}" type="presOf" srcId="{82230F98-0E60-4B98-BDB2-0458C6248B69}" destId="{19F2F974-3C34-4344-9C3A-A99C6F8CA74E}" srcOrd="0" destOrd="0" presId="urn:microsoft.com/office/officeart/2018/5/layout/IconCircleLabelList"/>
    <dgm:cxn modelId="{943543A0-A1F5-409E-9B9C-92C08D51D951}" type="presParOf" srcId="{B6A39490-B3F7-4D62-9CAC-3416211239EB}" destId="{5AEA407C-526F-4AEE-9413-85BFD44A5767}" srcOrd="0" destOrd="0" presId="urn:microsoft.com/office/officeart/2018/5/layout/IconCircleLabelList"/>
    <dgm:cxn modelId="{54683FF1-283B-4E23-BBC3-D0AF1ECF127D}" type="presParOf" srcId="{5AEA407C-526F-4AEE-9413-85BFD44A5767}" destId="{080ACA4C-64E2-4140-B1DE-90572AB31C2A}" srcOrd="0" destOrd="0" presId="urn:microsoft.com/office/officeart/2018/5/layout/IconCircleLabelList"/>
    <dgm:cxn modelId="{E0171A34-E6F9-412D-90D7-7B4D857BF6C5}" type="presParOf" srcId="{5AEA407C-526F-4AEE-9413-85BFD44A5767}" destId="{36B5EDED-63C4-438C-84E3-EBFA8EDCE2E6}" srcOrd="1" destOrd="0" presId="urn:microsoft.com/office/officeart/2018/5/layout/IconCircleLabelList"/>
    <dgm:cxn modelId="{65C225FF-B42B-4984-BB72-C34AD382117A}" type="presParOf" srcId="{5AEA407C-526F-4AEE-9413-85BFD44A5767}" destId="{6CB3652D-A1A4-44C9-8CA5-F0FE53C419BD}" srcOrd="2" destOrd="0" presId="urn:microsoft.com/office/officeart/2018/5/layout/IconCircleLabelList"/>
    <dgm:cxn modelId="{4F5BD8B6-7124-4C7A-89F3-C985ACF0CC8F}" type="presParOf" srcId="{5AEA407C-526F-4AEE-9413-85BFD44A5767}" destId="{5A15288B-B817-4BF3-A1CE-6F271F1664DC}" srcOrd="3" destOrd="0" presId="urn:microsoft.com/office/officeart/2018/5/layout/IconCircleLabelList"/>
    <dgm:cxn modelId="{252786D9-9EFB-4133-95CA-295B3BD1A67C}" type="presParOf" srcId="{B6A39490-B3F7-4D62-9CAC-3416211239EB}" destId="{59973468-5C23-45AC-9A02-E46FF9129862}" srcOrd="1" destOrd="0" presId="urn:microsoft.com/office/officeart/2018/5/layout/IconCircleLabelList"/>
    <dgm:cxn modelId="{B1BD2DB6-BB2B-4B29-A285-0B74F95FAA6C}" type="presParOf" srcId="{B6A39490-B3F7-4D62-9CAC-3416211239EB}" destId="{12B4C8E0-9857-4929-A5C1-67F7956C5671}" srcOrd="2" destOrd="0" presId="urn:microsoft.com/office/officeart/2018/5/layout/IconCircleLabelList"/>
    <dgm:cxn modelId="{0C24AB6A-6FF7-4CE3-9077-BCCFCE7AFD0D}" type="presParOf" srcId="{12B4C8E0-9857-4929-A5C1-67F7956C5671}" destId="{074D1C90-FE21-460C-948E-CAC8C65C7357}" srcOrd="0" destOrd="0" presId="urn:microsoft.com/office/officeart/2018/5/layout/IconCircleLabelList"/>
    <dgm:cxn modelId="{A8A31FE6-273A-42D0-97AE-F8ACE1716FCB}" type="presParOf" srcId="{12B4C8E0-9857-4929-A5C1-67F7956C5671}" destId="{8AB24B56-2F5F-4CED-8304-92A53B1790C5}" srcOrd="1" destOrd="0" presId="urn:microsoft.com/office/officeart/2018/5/layout/IconCircleLabelList"/>
    <dgm:cxn modelId="{9DD0A6F0-97FB-4087-B5B2-D9C6EADF80E1}" type="presParOf" srcId="{12B4C8E0-9857-4929-A5C1-67F7956C5671}" destId="{5E90FA6A-6811-4A6A-9BE1-039C28412C1D}" srcOrd="2" destOrd="0" presId="urn:microsoft.com/office/officeart/2018/5/layout/IconCircleLabelList"/>
    <dgm:cxn modelId="{DDAD04BB-A916-4912-80BC-EA68C9642742}" type="presParOf" srcId="{12B4C8E0-9857-4929-A5C1-67F7956C5671}" destId="{19F2F974-3C34-4344-9C3A-A99C6F8CA74E}" srcOrd="3" destOrd="0" presId="urn:microsoft.com/office/officeart/2018/5/layout/IconCircleLabelList"/>
    <dgm:cxn modelId="{1B5E0202-0E26-4A2B-8D42-0B220C9F0E65}" type="presParOf" srcId="{B6A39490-B3F7-4D62-9CAC-3416211239EB}" destId="{DE459D4B-48FF-4CE2-8D51-11CBC0B2B6BE}" srcOrd="3" destOrd="0" presId="urn:microsoft.com/office/officeart/2018/5/layout/IconCircleLabelList"/>
    <dgm:cxn modelId="{EDCCBA12-1B34-4C62-97E0-A6CA0EA0E255}" type="presParOf" srcId="{B6A39490-B3F7-4D62-9CAC-3416211239EB}" destId="{6D765804-C747-4333-ADDC-FD9564C85FDD}" srcOrd="4" destOrd="0" presId="urn:microsoft.com/office/officeart/2018/5/layout/IconCircleLabelList"/>
    <dgm:cxn modelId="{3EF346D7-BBA0-470A-9409-D6CDE5E8832F}" type="presParOf" srcId="{6D765804-C747-4333-ADDC-FD9564C85FDD}" destId="{C96A5108-A0A7-4C41-AC5D-E783386A9AF7}" srcOrd="0" destOrd="0" presId="urn:microsoft.com/office/officeart/2018/5/layout/IconCircleLabelList"/>
    <dgm:cxn modelId="{288BC800-5E31-4D95-86CA-64045140F7D0}" type="presParOf" srcId="{6D765804-C747-4333-ADDC-FD9564C85FDD}" destId="{81F7AB7D-8102-4D7C-8AB4-5B9725665B61}" srcOrd="1" destOrd="0" presId="urn:microsoft.com/office/officeart/2018/5/layout/IconCircleLabelList"/>
    <dgm:cxn modelId="{2B639949-F0DB-46FE-9B85-7485937B1D98}" type="presParOf" srcId="{6D765804-C747-4333-ADDC-FD9564C85FDD}" destId="{E32A4F8C-E977-4F5D-A2D0-B7CBBED54FF7}" srcOrd="2" destOrd="0" presId="urn:microsoft.com/office/officeart/2018/5/layout/IconCircleLabelList"/>
    <dgm:cxn modelId="{27BC5069-CE35-455C-B30F-59827F0A8B06}" type="presParOf" srcId="{6D765804-C747-4333-ADDC-FD9564C85FDD}" destId="{251B43C5-1A07-4217-B87E-D07BFFE8D9BF}" srcOrd="3" destOrd="0" presId="urn:microsoft.com/office/officeart/2018/5/layout/IconCircleLabelList"/>
    <dgm:cxn modelId="{1A03819F-CFE6-45EB-B610-13EBC7466371}" type="presParOf" srcId="{B6A39490-B3F7-4D62-9CAC-3416211239EB}" destId="{789071F1-3D31-4C91-9BF3-F03F3DA77EF1}" srcOrd="5" destOrd="0" presId="urn:microsoft.com/office/officeart/2018/5/layout/IconCircleLabelList"/>
    <dgm:cxn modelId="{C2B8AA9A-4F3C-48F1-AC02-611B0DA0F4D1}" type="presParOf" srcId="{B6A39490-B3F7-4D62-9CAC-3416211239EB}" destId="{0A780EFC-6E01-4BB5-AB32-87601E9F8E0D}" srcOrd="6" destOrd="0" presId="urn:microsoft.com/office/officeart/2018/5/layout/IconCircleLabelList"/>
    <dgm:cxn modelId="{A7C8FC98-E4DA-4246-9F73-47AF15259364}" type="presParOf" srcId="{0A780EFC-6E01-4BB5-AB32-87601E9F8E0D}" destId="{EE1673FB-8BBB-409F-B0F2-58F3641C5296}" srcOrd="0" destOrd="0" presId="urn:microsoft.com/office/officeart/2018/5/layout/IconCircleLabelList"/>
    <dgm:cxn modelId="{7DC5E9BD-3987-4535-B95A-57EC4186ECA0}" type="presParOf" srcId="{0A780EFC-6E01-4BB5-AB32-87601E9F8E0D}" destId="{1C0E394F-1748-4A8C-8A01-11C75720E91C}" srcOrd="1" destOrd="0" presId="urn:microsoft.com/office/officeart/2018/5/layout/IconCircleLabelList"/>
    <dgm:cxn modelId="{B81399CF-4F14-4AD7-B34F-184E27C9AB38}" type="presParOf" srcId="{0A780EFC-6E01-4BB5-AB32-87601E9F8E0D}" destId="{87E7B4B7-6C2F-40A3-BD12-0C57A4893A75}" srcOrd="2" destOrd="0" presId="urn:microsoft.com/office/officeart/2018/5/layout/IconCircleLabelList"/>
    <dgm:cxn modelId="{0B20D329-12B1-408F-B59C-9AB33A31BCED}" type="presParOf" srcId="{0A780EFC-6E01-4BB5-AB32-87601E9F8E0D}" destId="{CC56D91D-459C-4703-99CA-87F5CF71927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D97F4B-2423-4C12-9DC6-52D6C307A082}"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296E124F-CB6C-4EF1-A416-2B2637C4B546}">
      <dgm:prSet/>
      <dgm:spPr/>
      <dgm:t>
        <a:bodyPr/>
        <a:lstStyle/>
        <a:p>
          <a:pPr>
            <a:lnSpc>
              <a:spcPct val="100000"/>
            </a:lnSpc>
            <a:defRPr b="1"/>
          </a:pPr>
          <a:r>
            <a:rPr lang="en-US" b="1" dirty="0"/>
            <a:t>Planned</a:t>
          </a:r>
          <a:endParaRPr lang="en-US" dirty="0"/>
        </a:p>
      </dgm:t>
    </dgm:pt>
    <dgm:pt modelId="{57CD9FF3-5221-4734-8A93-DF457F4FF062}" type="parTrans" cxnId="{A70F2B25-5FEA-4EBD-9C67-2084D823E75C}">
      <dgm:prSet/>
      <dgm:spPr/>
      <dgm:t>
        <a:bodyPr/>
        <a:lstStyle/>
        <a:p>
          <a:endParaRPr lang="en-US"/>
        </a:p>
      </dgm:t>
    </dgm:pt>
    <dgm:pt modelId="{14DA3347-0854-40CE-BFD9-84BC6EE36282}" type="sibTrans" cxnId="{A70F2B25-5FEA-4EBD-9C67-2084D823E75C}">
      <dgm:prSet/>
      <dgm:spPr/>
      <dgm:t>
        <a:bodyPr/>
        <a:lstStyle/>
        <a:p>
          <a:endParaRPr lang="en-US"/>
        </a:p>
      </dgm:t>
    </dgm:pt>
    <dgm:pt modelId="{19D6E3DA-3DBE-410F-951E-043C066073F0}">
      <dgm:prSet custT="1"/>
      <dgm:spPr/>
      <dgm:t>
        <a:bodyPr/>
        <a:lstStyle/>
        <a:p>
          <a:pPr>
            <a:lnSpc>
              <a:spcPct val="100000"/>
            </a:lnSpc>
          </a:pPr>
          <a:r>
            <a:rPr lang="en-US" sz="2000" dirty="0"/>
            <a:t>Four sites</a:t>
          </a:r>
        </a:p>
      </dgm:t>
    </dgm:pt>
    <dgm:pt modelId="{AD18D30D-AB7D-4A79-B8F9-EFEA3A6D9572}" type="parTrans" cxnId="{6D1F385B-824E-4323-978F-6F0C56670702}">
      <dgm:prSet/>
      <dgm:spPr/>
      <dgm:t>
        <a:bodyPr/>
        <a:lstStyle/>
        <a:p>
          <a:endParaRPr lang="en-US"/>
        </a:p>
      </dgm:t>
    </dgm:pt>
    <dgm:pt modelId="{62AB31ED-BDFB-4D9B-B1D5-FB7208B00514}" type="sibTrans" cxnId="{6D1F385B-824E-4323-978F-6F0C56670702}">
      <dgm:prSet/>
      <dgm:spPr/>
      <dgm:t>
        <a:bodyPr/>
        <a:lstStyle/>
        <a:p>
          <a:endParaRPr lang="en-US"/>
        </a:p>
      </dgm:t>
    </dgm:pt>
    <dgm:pt modelId="{EFC66BF0-E456-4B0C-9A51-5701F3F969C9}">
      <dgm:prSet custT="1"/>
      <dgm:spPr/>
      <dgm:t>
        <a:bodyPr/>
        <a:lstStyle/>
        <a:p>
          <a:pPr>
            <a:lnSpc>
              <a:spcPct val="100000"/>
            </a:lnSpc>
          </a:pPr>
          <a:r>
            <a:rPr lang="en-US" sz="2000" dirty="0"/>
            <a:t>Four groups of respondents</a:t>
          </a:r>
        </a:p>
      </dgm:t>
    </dgm:pt>
    <dgm:pt modelId="{8514D285-CC5D-4E3E-B6C9-BCDD8AD9C315}" type="parTrans" cxnId="{6C3FC1EC-49C2-412C-9E58-CF67B9BA6BCF}">
      <dgm:prSet/>
      <dgm:spPr/>
      <dgm:t>
        <a:bodyPr/>
        <a:lstStyle/>
        <a:p>
          <a:endParaRPr lang="en-US"/>
        </a:p>
      </dgm:t>
    </dgm:pt>
    <dgm:pt modelId="{900893C7-D9AA-4BF4-B2B0-911F1D9863B3}" type="sibTrans" cxnId="{6C3FC1EC-49C2-412C-9E58-CF67B9BA6BCF}">
      <dgm:prSet/>
      <dgm:spPr/>
      <dgm:t>
        <a:bodyPr/>
        <a:lstStyle/>
        <a:p>
          <a:endParaRPr lang="en-US"/>
        </a:p>
      </dgm:t>
    </dgm:pt>
    <dgm:pt modelId="{14194028-F8CE-4CED-9F2D-D39705626C0F}">
      <dgm:prSet custT="1"/>
      <dgm:spPr/>
      <dgm:t>
        <a:bodyPr/>
        <a:lstStyle/>
        <a:p>
          <a:pPr>
            <a:lnSpc>
              <a:spcPct val="100000"/>
            </a:lnSpc>
          </a:pPr>
          <a:r>
            <a:rPr lang="en-US" sz="2000" dirty="0"/>
            <a:t>Longitudinal</a:t>
          </a:r>
        </a:p>
      </dgm:t>
    </dgm:pt>
    <dgm:pt modelId="{FDE5D7F3-E389-4A66-8A05-147C256727C4}" type="parTrans" cxnId="{2AEC31F7-92CE-4580-94EF-FC8B1C92DC6A}">
      <dgm:prSet/>
      <dgm:spPr/>
      <dgm:t>
        <a:bodyPr/>
        <a:lstStyle/>
        <a:p>
          <a:endParaRPr lang="en-US"/>
        </a:p>
      </dgm:t>
    </dgm:pt>
    <dgm:pt modelId="{9086BCE6-355B-4654-8F88-9157C8AA5C8F}" type="sibTrans" cxnId="{2AEC31F7-92CE-4580-94EF-FC8B1C92DC6A}">
      <dgm:prSet/>
      <dgm:spPr/>
      <dgm:t>
        <a:bodyPr/>
        <a:lstStyle/>
        <a:p>
          <a:endParaRPr lang="en-US"/>
        </a:p>
      </dgm:t>
    </dgm:pt>
    <dgm:pt modelId="{EAEE1709-5048-4C92-8F42-9F439711A8BC}">
      <dgm:prSet custT="1"/>
      <dgm:spPr/>
      <dgm:t>
        <a:bodyPr/>
        <a:lstStyle/>
        <a:p>
          <a:pPr>
            <a:lnSpc>
              <a:spcPct val="100000"/>
            </a:lnSpc>
          </a:pPr>
          <a:r>
            <a:rPr lang="en-US" sz="2000" dirty="0"/>
            <a:t>Focus groups</a:t>
          </a:r>
        </a:p>
        <a:p>
          <a:pPr>
            <a:lnSpc>
              <a:spcPct val="100000"/>
            </a:lnSpc>
          </a:pPr>
          <a:r>
            <a:rPr lang="en-US" sz="2000" dirty="0"/>
            <a:t>Content Analysis of Archival Data</a:t>
          </a:r>
        </a:p>
      </dgm:t>
    </dgm:pt>
    <dgm:pt modelId="{2DF2C8C5-FCD2-465E-BFA5-C1612498ED73}" type="parTrans" cxnId="{65B84645-A6F6-419F-B090-407AB8C735EE}">
      <dgm:prSet/>
      <dgm:spPr/>
      <dgm:t>
        <a:bodyPr/>
        <a:lstStyle/>
        <a:p>
          <a:endParaRPr lang="en-US"/>
        </a:p>
      </dgm:t>
    </dgm:pt>
    <dgm:pt modelId="{2E8000D7-16C8-4D44-9DB8-B4B7A92A7A5B}" type="sibTrans" cxnId="{65B84645-A6F6-419F-B090-407AB8C735EE}">
      <dgm:prSet/>
      <dgm:spPr/>
      <dgm:t>
        <a:bodyPr/>
        <a:lstStyle/>
        <a:p>
          <a:endParaRPr lang="en-US"/>
        </a:p>
      </dgm:t>
    </dgm:pt>
    <dgm:pt modelId="{EB3443C4-1721-40EB-A8C2-2C66096E935E}">
      <dgm:prSet/>
      <dgm:spPr/>
      <dgm:t>
        <a:bodyPr/>
        <a:lstStyle/>
        <a:p>
          <a:pPr>
            <a:lnSpc>
              <a:spcPct val="100000"/>
            </a:lnSpc>
            <a:defRPr b="1"/>
          </a:pPr>
          <a:r>
            <a:rPr lang="en-US" b="1" dirty="0"/>
            <a:t>Adjusted</a:t>
          </a:r>
          <a:endParaRPr lang="en-US" dirty="0"/>
        </a:p>
      </dgm:t>
    </dgm:pt>
    <dgm:pt modelId="{4F35FCCD-5A94-4F76-AB13-E12A60CC215E}" type="parTrans" cxnId="{98664AC6-9067-45E1-A982-EFC507522B0B}">
      <dgm:prSet/>
      <dgm:spPr/>
      <dgm:t>
        <a:bodyPr/>
        <a:lstStyle/>
        <a:p>
          <a:endParaRPr lang="en-US"/>
        </a:p>
      </dgm:t>
    </dgm:pt>
    <dgm:pt modelId="{91BAA80E-9A15-4129-96FA-4C46CA426F0E}" type="sibTrans" cxnId="{98664AC6-9067-45E1-A982-EFC507522B0B}">
      <dgm:prSet/>
      <dgm:spPr/>
      <dgm:t>
        <a:bodyPr/>
        <a:lstStyle/>
        <a:p>
          <a:endParaRPr lang="en-US"/>
        </a:p>
      </dgm:t>
    </dgm:pt>
    <dgm:pt modelId="{AE25F66E-B066-4241-9B3A-DC5E66A23970}">
      <dgm:prSet custT="1"/>
      <dgm:spPr/>
      <dgm:t>
        <a:bodyPr/>
        <a:lstStyle/>
        <a:p>
          <a:pPr>
            <a:lnSpc>
              <a:spcPct val="100000"/>
            </a:lnSpc>
          </a:pPr>
          <a:r>
            <a:rPr lang="en-US" sz="2000" dirty="0"/>
            <a:t>Four sites still planned</a:t>
          </a:r>
        </a:p>
      </dgm:t>
    </dgm:pt>
    <dgm:pt modelId="{4C8DB12B-75F2-4EBC-8C77-E66D3305305A}" type="parTrans" cxnId="{B2CCF8BE-88ED-4AB3-B7D4-0262C669D476}">
      <dgm:prSet/>
      <dgm:spPr/>
      <dgm:t>
        <a:bodyPr/>
        <a:lstStyle/>
        <a:p>
          <a:endParaRPr lang="en-US"/>
        </a:p>
      </dgm:t>
    </dgm:pt>
    <dgm:pt modelId="{970CBAF5-60EF-4DE2-8749-76F4A4449C76}" type="sibTrans" cxnId="{B2CCF8BE-88ED-4AB3-B7D4-0262C669D476}">
      <dgm:prSet/>
      <dgm:spPr/>
      <dgm:t>
        <a:bodyPr/>
        <a:lstStyle/>
        <a:p>
          <a:endParaRPr lang="en-US"/>
        </a:p>
      </dgm:t>
    </dgm:pt>
    <dgm:pt modelId="{569D4925-EA51-4E29-8FDE-EFB943517C22}">
      <dgm:prSet custT="1"/>
      <dgm:spPr/>
      <dgm:t>
        <a:bodyPr/>
        <a:lstStyle/>
        <a:p>
          <a:pPr>
            <a:lnSpc>
              <a:spcPct val="100000"/>
            </a:lnSpc>
          </a:pPr>
          <a:r>
            <a:rPr lang="en-US" sz="2000" dirty="0"/>
            <a:t>Four groups of respondents </a:t>
          </a:r>
        </a:p>
      </dgm:t>
    </dgm:pt>
    <dgm:pt modelId="{BC56F34F-89C3-4839-80FE-68AA47647CC4}" type="parTrans" cxnId="{33EC47FD-39E2-42F8-AEAB-974D00882665}">
      <dgm:prSet/>
      <dgm:spPr/>
      <dgm:t>
        <a:bodyPr/>
        <a:lstStyle/>
        <a:p>
          <a:endParaRPr lang="en-US"/>
        </a:p>
      </dgm:t>
    </dgm:pt>
    <dgm:pt modelId="{7A6F35B1-1C42-47AC-87A6-45E8EB5536D9}" type="sibTrans" cxnId="{33EC47FD-39E2-42F8-AEAB-974D00882665}">
      <dgm:prSet/>
      <dgm:spPr/>
      <dgm:t>
        <a:bodyPr/>
        <a:lstStyle/>
        <a:p>
          <a:endParaRPr lang="en-US"/>
        </a:p>
      </dgm:t>
    </dgm:pt>
    <dgm:pt modelId="{8F02158D-0FA9-48C0-862A-23B9BBE938D9}">
      <dgm:prSet custT="1"/>
      <dgm:spPr/>
      <dgm:t>
        <a:bodyPr/>
        <a:lstStyle/>
        <a:p>
          <a:pPr>
            <a:lnSpc>
              <a:spcPct val="100000"/>
            </a:lnSpc>
          </a:pPr>
          <a:r>
            <a:rPr lang="en-US" sz="2000" dirty="0"/>
            <a:t>One time only, with some carefully chosen follow up interviews</a:t>
          </a:r>
        </a:p>
      </dgm:t>
    </dgm:pt>
    <dgm:pt modelId="{6BF12BA1-F0DA-4F36-9354-3C46DD386829}" type="parTrans" cxnId="{15A8C7BE-4D91-470F-BB6F-1C9AF0EDF537}">
      <dgm:prSet/>
      <dgm:spPr/>
      <dgm:t>
        <a:bodyPr/>
        <a:lstStyle/>
        <a:p>
          <a:endParaRPr lang="en-US"/>
        </a:p>
      </dgm:t>
    </dgm:pt>
    <dgm:pt modelId="{AD2A2761-A458-489D-BFCE-1A8D44A9F2D9}" type="sibTrans" cxnId="{15A8C7BE-4D91-470F-BB6F-1C9AF0EDF537}">
      <dgm:prSet/>
      <dgm:spPr/>
      <dgm:t>
        <a:bodyPr/>
        <a:lstStyle/>
        <a:p>
          <a:endParaRPr lang="en-US"/>
        </a:p>
      </dgm:t>
    </dgm:pt>
    <dgm:pt modelId="{932BB1C6-E2CE-4FFD-9D59-DA6F17FB1DB7}">
      <dgm:prSet custT="1"/>
      <dgm:spPr/>
      <dgm:t>
        <a:bodyPr/>
        <a:lstStyle/>
        <a:p>
          <a:pPr>
            <a:lnSpc>
              <a:spcPct val="100000"/>
            </a:lnSpc>
          </a:pPr>
          <a:r>
            <a:rPr lang="en-US" sz="2000" dirty="0"/>
            <a:t>One on one interviews only</a:t>
          </a:r>
        </a:p>
        <a:p>
          <a:pPr>
            <a:lnSpc>
              <a:spcPct val="100000"/>
            </a:lnSpc>
          </a:pPr>
          <a:r>
            <a:rPr lang="en-US" sz="2000" dirty="0"/>
            <a:t>Content Analysis of Archival Data</a:t>
          </a:r>
        </a:p>
      </dgm:t>
    </dgm:pt>
    <dgm:pt modelId="{CA215940-3B7C-431C-BE21-BF514FE44EC0}" type="parTrans" cxnId="{AB71DE98-F7A5-4439-AABB-D5118142FDD5}">
      <dgm:prSet/>
      <dgm:spPr/>
      <dgm:t>
        <a:bodyPr/>
        <a:lstStyle/>
        <a:p>
          <a:endParaRPr lang="en-US"/>
        </a:p>
      </dgm:t>
    </dgm:pt>
    <dgm:pt modelId="{B9CAA30E-4933-499A-BEF3-EBA8E70C3A94}" type="sibTrans" cxnId="{AB71DE98-F7A5-4439-AABB-D5118142FDD5}">
      <dgm:prSet/>
      <dgm:spPr/>
      <dgm:t>
        <a:bodyPr/>
        <a:lstStyle/>
        <a:p>
          <a:endParaRPr lang="en-US"/>
        </a:p>
      </dgm:t>
    </dgm:pt>
    <dgm:pt modelId="{3C71C337-8B04-49CB-B8B4-92C84A171A87}" type="pres">
      <dgm:prSet presAssocID="{9DD97F4B-2423-4C12-9DC6-52D6C307A082}" presName="root" presStyleCnt="0">
        <dgm:presLayoutVars>
          <dgm:dir/>
          <dgm:resizeHandles val="exact"/>
        </dgm:presLayoutVars>
      </dgm:prSet>
      <dgm:spPr/>
    </dgm:pt>
    <dgm:pt modelId="{5F4A4113-14B6-479A-8D31-C6C38C16DC5E}" type="pres">
      <dgm:prSet presAssocID="{296E124F-CB6C-4EF1-A416-2B2637C4B546}" presName="compNode" presStyleCnt="0"/>
      <dgm:spPr/>
    </dgm:pt>
    <dgm:pt modelId="{C414028F-531E-4D37-A420-76BC262BBEA8}" type="pres">
      <dgm:prSet presAssocID="{296E124F-CB6C-4EF1-A416-2B2637C4B5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882A54FE-E286-4A79-B3EB-5B09A537482F}" type="pres">
      <dgm:prSet presAssocID="{296E124F-CB6C-4EF1-A416-2B2637C4B546}" presName="iconSpace" presStyleCnt="0"/>
      <dgm:spPr/>
    </dgm:pt>
    <dgm:pt modelId="{06591F8C-F90A-4B49-BE6C-D4022AE03AFA}" type="pres">
      <dgm:prSet presAssocID="{296E124F-CB6C-4EF1-A416-2B2637C4B546}" presName="parTx" presStyleLbl="revTx" presStyleIdx="0" presStyleCnt="4">
        <dgm:presLayoutVars>
          <dgm:chMax val="0"/>
          <dgm:chPref val="0"/>
        </dgm:presLayoutVars>
      </dgm:prSet>
      <dgm:spPr/>
    </dgm:pt>
    <dgm:pt modelId="{109CC2B1-0A0F-48D8-8CF2-731C08724C1B}" type="pres">
      <dgm:prSet presAssocID="{296E124F-CB6C-4EF1-A416-2B2637C4B546}" presName="txSpace" presStyleCnt="0"/>
      <dgm:spPr/>
    </dgm:pt>
    <dgm:pt modelId="{8B34EBF0-E8D7-417E-AE89-DE64D55B4CA1}" type="pres">
      <dgm:prSet presAssocID="{296E124F-CB6C-4EF1-A416-2B2637C4B546}" presName="desTx" presStyleLbl="revTx" presStyleIdx="1" presStyleCnt="4">
        <dgm:presLayoutVars/>
      </dgm:prSet>
      <dgm:spPr/>
    </dgm:pt>
    <dgm:pt modelId="{324A2A26-30CF-4BF9-8D38-ED355872BF92}" type="pres">
      <dgm:prSet presAssocID="{14DA3347-0854-40CE-BFD9-84BC6EE36282}" presName="sibTrans" presStyleCnt="0"/>
      <dgm:spPr/>
    </dgm:pt>
    <dgm:pt modelId="{71C59586-D284-4DA9-BE64-9515D1339C7F}" type="pres">
      <dgm:prSet presAssocID="{EB3443C4-1721-40EB-A8C2-2C66096E935E}" presName="compNode" presStyleCnt="0"/>
      <dgm:spPr/>
    </dgm:pt>
    <dgm:pt modelId="{421297D9-8AE9-4D2C-A9C7-D09A1B33F3A6}" type="pres">
      <dgm:prSet presAssocID="{EB3443C4-1721-40EB-A8C2-2C66096E935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30565DB6-0492-4DCE-8048-A5A5EBD41D83}" type="pres">
      <dgm:prSet presAssocID="{EB3443C4-1721-40EB-A8C2-2C66096E935E}" presName="iconSpace" presStyleCnt="0"/>
      <dgm:spPr/>
    </dgm:pt>
    <dgm:pt modelId="{7FF8BE66-6273-4E6E-8552-A32300D08BFA}" type="pres">
      <dgm:prSet presAssocID="{EB3443C4-1721-40EB-A8C2-2C66096E935E}" presName="parTx" presStyleLbl="revTx" presStyleIdx="2" presStyleCnt="4" custLinFactNeighborY="-4139">
        <dgm:presLayoutVars>
          <dgm:chMax val="0"/>
          <dgm:chPref val="0"/>
        </dgm:presLayoutVars>
      </dgm:prSet>
      <dgm:spPr/>
    </dgm:pt>
    <dgm:pt modelId="{A19761FB-4412-46DE-AD7B-F4291A889196}" type="pres">
      <dgm:prSet presAssocID="{EB3443C4-1721-40EB-A8C2-2C66096E935E}" presName="txSpace" presStyleCnt="0"/>
      <dgm:spPr/>
    </dgm:pt>
    <dgm:pt modelId="{502FF6BA-BCB3-4B41-B132-6FD211068219}" type="pres">
      <dgm:prSet presAssocID="{EB3443C4-1721-40EB-A8C2-2C66096E935E}" presName="desTx" presStyleLbl="revTx" presStyleIdx="3" presStyleCnt="4">
        <dgm:presLayoutVars/>
      </dgm:prSet>
      <dgm:spPr/>
    </dgm:pt>
  </dgm:ptLst>
  <dgm:cxnLst>
    <dgm:cxn modelId="{29A1F60C-DA00-A54B-A8C9-2229874A3559}" type="presOf" srcId="{EAEE1709-5048-4C92-8F42-9F439711A8BC}" destId="{8B34EBF0-E8D7-417E-AE89-DE64D55B4CA1}" srcOrd="0" destOrd="3" presId="urn:microsoft.com/office/officeart/2018/2/layout/IconLabelDescriptionList"/>
    <dgm:cxn modelId="{64ED970E-69D5-5841-AE11-62DFCA0C5385}" type="presOf" srcId="{14194028-F8CE-4CED-9F2D-D39705626C0F}" destId="{8B34EBF0-E8D7-417E-AE89-DE64D55B4CA1}" srcOrd="0" destOrd="2" presId="urn:microsoft.com/office/officeart/2018/2/layout/IconLabelDescriptionList"/>
    <dgm:cxn modelId="{7249FD1B-83C1-1248-8B22-8C00B577C687}" type="presOf" srcId="{296E124F-CB6C-4EF1-A416-2B2637C4B546}" destId="{06591F8C-F90A-4B49-BE6C-D4022AE03AFA}" srcOrd="0" destOrd="0" presId="urn:microsoft.com/office/officeart/2018/2/layout/IconLabelDescriptionList"/>
    <dgm:cxn modelId="{A70F2B25-5FEA-4EBD-9C67-2084D823E75C}" srcId="{9DD97F4B-2423-4C12-9DC6-52D6C307A082}" destId="{296E124F-CB6C-4EF1-A416-2B2637C4B546}" srcOrd="0" destOrd="0" parTransId="{57CD9FF3-5221-4734-8A93-DF457F4FF062}" sibTransId="{14DA3347-0854-40CE-BFD9-84BC6EE36282}"/>
    <dgm:cxn modelId="{5E165825-BA3F-BF4C-98A5-191D0F122141}" type="presOf" srcId="{EB3443C4-1721-40EB-A8C2-2C66096E935E}" destId="{7FF8BE66-6273-4E6E-8552-A32300D08BFA}" srcOrd="0" destOrd="0" presId="urn:microsoft.com/office/officeart/2018/2/layout/IconLabelDescriptionList"/>
    <dgm:cxn modelId="{F3A15B2C-DD23-ED4C-AE43-173163F6A222}" type="presOf" srcId="{19D6E3DA-3DBE-410F-951E-043C066073F0}" destId="{8B34EBF0-E8D7-417E-AE89-DE64D55B4CA1}" srcOrd="0" destOrd="0" presId="urn:microsoft.com/office/officeart/2018/2/layout/IconLabelDescriptionList"/>
    <dgm:cxn modelId="{626E9D36-8289-F644-909F-991D2FA70300}" type="presOf" srcId="{AE25F66E-B066-4241-9B3A-DC5E66A23970}" destId="{502FF6BA-BCB3-4B41-B132-6FD211068219}" srcOrd="0" destOrd="0" presId="urn:microsoft.com/office/officeart/2018/2/layout/IconLabelDescriptionList"/>
    <dgm:cxn modelId="{65B84645-A6F6-419F-B090-407AB8C735EE}" srcId="{296E124F-CB6C-4EF1-A416-2B2637C4B546}" destId="{EAEE1709-5048-4C92-8F42-9F439711A8BC}" srcOrd="3" destOrd="0" parTransId="{2DF2C8C5-FCD2-465E-BFA5-C1612498ED73}" sibTransId="{2E8000D7-16C8-4D44-9DB8-B4B7A92A7A5B}"/>
    <dgm:cxn modelId="{6D1F385B-824E-4323-978F-6F0C56670702}" srcId="{296E124F-CB6C-4EF1-A416-2B2637C4B546}" destId="{19D6E3DA-3DBE-410F-951E-043C066073F0}" srcOrd="0" destOrd="0" parTransId="{AD18D30D-AB7D-4A79-B8F9-EFEA3A6D9572}" sibTransId="{62AB31ED-BDFB-4D9B-B1D5-FB7208B00514}"/>
    <dgm:cxn modelId="{78E44C5C-8B8E-9E47-A740-9E3A99FE9BA4}" type="presOf" srcId="{EFC66BF0-E456-4B0C-9A51-5701F3F969C9}" destId="{8B34EBF0-E8D7-417E-AE89-DE64D55B4CA1}" srcOrd="0" destOrd="1" presId="urn:microsoft.com/office/officeart/2018/2/layout/IconLabelDescriptionList"/>
    <dgm:cxn modelId="{F5AFA762-DFF0-004B-9D9B-D00B85B73B44}" type="presOf" srcId="{932BB1C6-E2CE-4FFD-9D59-DA6F17FB1DB7}" destId="{502FF6BA-BCB3-4B41-B132-6FD211068219}" srcOrd="0" destOrd="3" presId="urn:microsoft.com/office/officeart/2018/2/layout/IconLabelDescriptionList"/>
    <dgm:cxn modelId="{6A6E236C-8AF0-DF45-8196-822E25DC6228}" type="presOf" srcId="{9DD97F4B-2423-4C12-9DC6-52D6C307A082}" destId="{3C71C337-8B04-49CB-B8B4-92C84A171A87}" srcOrd="0" destOrd="0" presId="urn:microsoft.com/office/officeart/2018/2/layout/IconLabelDescriptionList"/>
    <dgm:cxn modelId="{793E3C91-7BD5-EA42-9AE0-A83F3D44F288}" type="presOf" srcId="{8F02158D-0FA9-48C0-862A-23B9BBE938D9}" destId="{502FF6BA-BCB3-4B41-B132-6FD211068219}" srcOrd="0" destOrd="2" presId="urn:microsoft.com/office/officeart/2018/2/layout/IconLabelDescriptionList"/>
    <dgm:cxn modelId="{AB71DE98-F7A5-4439-AABB-D5118142FDD5}" srcId="{EB3443C4-1721-40EB-A8C2-2C66096E935E}" destId="{932BB1C6-E2CE-4FFD-9D59-DA6F17FB1DB7}" srcOrd="3" destOrd="0" parTransId="{CA215940-3B7C-431C-BE21-BF514FE44EC0}" sibTransId="{B9CAA30E-4933-499A-BEF3-EBA8E70C3A94}"/>
    <dgm:cxn modelId="{7E9417AA-2941-C541-A96E-01D424ECF61A}" type="presOf" srcId="{569D4925-EA51-4E29-8FDE-EFB943517C22}" destId="{502FF6BA-BCB3-4B41-B132-6FD211068219}" srcOrd="0" destOrd="1" presId="urn:microsoft.com/office/officeart/2018/2/layout/IconLabelDescriptionList"/>
    <dgm:cxn modelId="{15A8C7BE-4D91-470F-BB6F-1C9AF0EDF537}" srcId="{EB3443C4-1721-40EB-A8C2-2C66096E935E}" destId="{8F02158D-0FA9-48C0-862A-23B9BBE938D9}" srcOrd="2" destOrd="0" parTransId="{6BF12BA1-F0DA-4F36-9354-3C46DD386829}" sibTransId="{AD2A2761-A458-489D-BFCE-1A8D44A9F2D9}"/>
    <dgm:cxn modelId="{B2CCF8BE-88ED-4AB3-B7D4-0262C669D476}" srcId="{EB3443C4-1721-40EB-A8C2-2C66096E935E}" destId="{AE25F66E-B066-4241-9B3A-DC5E66A23970}" srcOrd="0" destOrd="0" parTransId="{4C8DB12B-75F2-4EBC-8C77-E66D3305305A}" sibTransId="{970CBAF5-60EF-4DE2-8749-76F4A4449C76}"/>
    <dgm:cxn modelId="{98664AC6-9067-45E1-A982-EFC507522B0B}" srcId="{9DD97F4B-2423-4C12-9DC6-52D6C307A082}" destId="{EB3443C4-1721-40EB-A8C2-2C66096E935E}" srcOrd="1" destOrd="0" parTransId="{4F35FCCD-5A94-4F76-AB13-E12A60CC215E}" sibTransId="{91BAA80E-9A15-4129-96FA-4C46CA426F0E}"/>
    <dgm:cxn modelId="{6C3FC1EC-49C2-412C-9E58-CF67B9BA6BCF}" srcId="{296E124F-CB6C-4EF1-A416-2B2637C4B546}" destId="{EFC66BF0-E456-4B0C-9A51-5701F3F969C9}" srcOrd="1" destOrd="0" parTransId="{8514D285-CC5D-4E3E-B6C9-BCDD8AD9C315}" sibTransId="{900893C7-D9AA-4BF4-B2B0-911F1D9863B3}"/>
    <dgm:cxn modelId="{2AEC31F7-92CE-4580-94EF-FC8B1C92DC6A}" srcId="{296E124F-CB6C-4EF1-A416-2B2637C4B546}" destId="{14194028-F8CE-4CED-9F2D-D39705626C0F}" srcOrd="2" destOrd="0" parTransId="{FDE5D7F3-E389-4A66-8A05-147C256727C4}" sibTransId="{9086BCE6-355B-4654-8F88-9157C8AA5C8F}"/>
    <dgm:cxn modelId="{33EC47FD-39E2-42F8-AEAB-974D00882665}" srcId="{EB3443C4-1721-40EB-A8C2-2C66096E935E}" destId="{569D4925-EA51-4E29-8FDE-EFB943517C22}" srcOrd="1" destOrd="0" parTransId="{BC56F34F-89C3-4839-80FE-68AA47647CC4}" sibTransId="{7A6F35B1-1C42-47AC-87A6-45E8EB5536D9}"/>
    <dgm:cxn modelId="{20E19FF9-ED15-0B49-9481-1F66B0DFBC13}" type="presParOf" srcId="{3C71C337-8B04-49CB-B8B4-92C84A171A87}" destId="{5F4A4113-14B6-479A-8D31-C6C38C16DC5E}" srcOrd="0" destOrd="0" presId="urn:microsoft.com/office/officeart/2018/2/layout/IconLabelDescriptionList"/>
    <dgm:cxn modelId="{ADF4D797-75F3-C349-AD60-E3A6A9402E07}" type="presParOf" srcId="{5F4A4113-14B6-479A-8D31-C6C38C16DC5E}" destId="{C414028F-531E-4D37-A420-76BC262BBEA8}" srcOrd="0" destOrd="0" presId="urn:microsoft.com/office/officeart/2018/2/layout/IconLabelDescriptionList"/>
    <dgm:cxn modelId="{1D2CBFF7-54A1-4A48-8630-513C4A25621E}" type="presParOf" srcId="{5F4A4113-14B6-479A-8D31-C6C38C16DC5E}" destId="{882A54FE-E286-4A79-B3EB-5B09A537482F}" srcOrd="1" destOrd="0" presId="urn:microsoft.com/office/officeart/2018/2/layout/IconLabelDescriptionList"/>
    <dgm:cxn modelId="{F2972285-C10F-E746-9505-4C645830E5F7}" type="presParOf" srcId="{5F4A4113-14B6-479A-8D31-C6C38C16DC5E}" destId="{06591F8C-F90A-4B49-BE6C-D4022AE03AFA}" srcOrd="2" destOrd="0" presId="urn:microsoft.com/office/officeart/2018/2/layout/IconLabelDescriptionList"/>
    <dgm:cxn modelId="{30EEF45D-BACF-2D47-8543-577EC579EFDA}" type="presParOf" srcId="{5F4A4113-14B6-479A-8D31-C6C38C16DC5E}" destId="{109CC2B1-0A0F-48D8-8CF2-731C08724C1B}" srcOrd="3" destOrd="0" presId="urn:microsoft.com/office/officeart/2018/2/layout/IconLabelDescriptionList"/>
    <dgm:cxn modelId="{A7F48680-F64A-5F40-894B-73F43704E0EF}" type="presParOf" srcId="{5F4A4113-14B6-479A-8D31-C6C38C16DC5E}" destId="{8B34EBF0-E8D7-417E-AE89-DE64D55B4CA1}" srcOrd="4" destOrd="0" presId="urn:microsoft.com/office/officeart/2018/2/layout/IconLabelDescriptionList"/>
    <dgm:cxn modelId="{695A5213-FD3C-4E44-A20C-A6DE23871E83}" type="presParOf" srcId="{3C71C337-8B04-49CB-B8B4-92C84A171A87}" destId="{324A2A26-30CF-4BF9-8D38-ED355872BF92}" srcOrd="1" destOrd="0" presId="urn:microsoft.com/office/officeart/2018/2/layout/IconLabelDescriptionList"/>
    <dgm:cxn modelId="{181F5A4D-ECFF-7D40-917F-78A220009FC3}" type="presParOf" srcId="{3C71C337-8B04-49CB-B8B4-92C84A171A87}" destId="{71C59586-D284-4DA9-BE64-9515D1339C7F}" srcOrd="2" destOrd="0" presId="urn:microsoft.com/office/officeart/2018/2/layout/IconLabelDescriptionList"/>
    <dgm:cxn modelId="{27F3978A-E939-6C4B-B852-D5D1305695DB}" type="presParOf" srcId="{71C59586-D284-4DA9-BE64-9515D1339C7F}" destId="{421297D9-8AE9-4D2C-A9C7-D09A1B33F3A6}" srcOrd="0" destOrd="0" presId="urn:microsoft.com/office/officeart/2018/2/layout/IconLabelDescriptionList"/>
    <dgm:cxn modelId="{6A4F42DE-B356-B94C-B823-DFB2797BA3FD}" type="presParOf" srcId="{71C59586-D284-4DA9-BE64-9515D1339C7F}" destId="{30565DB6-0492-4DCE-8048-A5A5EBD41D83}" srcOrd="1" destOrd="0" presId="urn:microsoft.com/office/officeart/2018/2/layout/IconLabelDescriptionList"/>
    <dgm:cxn modelId="{749BDFEF-2152-8946-BED4-9F868D084B38}" type="presParOf" srcId="{71C59586-D284-4DA9-BE64-9515D1339C7F}" destId="{7FF8BE66-6273-4E6E-8552-A32300D08BFA}" srcOrd="2" destOrd="0" presId="urn:microsoft.com/office/officeart/2018/2/layout/IconLabelDescriptionList"/>
    <dgm:cxn modelId="{8375B9F4-CAE1-554E-8A7E-0D3AD105296A}" type="presParOf" srcId="{71C59586-D284-4DA9-BE64-9515D1339C7F}" destId="{A19761FB-4412-46DE-AD7B-F4291A889196}" srcOrd="3" destOrd="0" presId="urn:microsoft.com/office/officeart/2018/2/layout/IconLabelDescriptionList"/>
    <dgm:cxn modelId="{65F177D9-D777-014B-A72B-2BF068E45E24}" type="presParOf" srcId="{71C59586-D284-4DA9-BE64-9515D1339C7F}" destId="{502FF6BA-BCB3-4B41-B132-6FD211068219}"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94D07C-A369-4608-A08C-E06A6E95ED0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7AF1555-DD57-4F85-81C6-06B2BB20162E}">
      <dgm:prSet/>
      <dgm:spPr/>
      <dgm:t>
        <a:bodyPr/>
        <a:lstStyle/>
        <a:p>
          <a:r>
            <a:rPr lang="en-US" b="1"/>
            <a:t>Information/communication </a:t>
          </a:r>
          <a:endParaRPr lang="en-US"/>
        </a:p>
      </dgm:t>
    </dgm:pt>
    <dgm:pt modelId="{347D9FF7-F75B-4329-9690-07C088BF2290}" type="parTrans" cxnId="{45D6CCC2-2B6F-45A6-AC69-B57F1F28D5A6}">
      <dgm:prSet/>
      <dgm:spPr/>
      <dgm:t>
        <a:bodyPr/>
        <a:lstStyle/>
        <a:p>
          <a:endParaRPr lang="en-US"/>
        </a:p>
      </dgm:t>
    </dgm:pt>
    <dgm:pt modelId="{C3A44379-EDBD-4CBF-825F-98385E090684}" type="sibTrans" cxnId="{45D6CCC2-2B6F-45A6-AC69-B57F1F28D5A6}">
      <dgm:prSet/>
      <dgm:spPr/>
      <dgm:t>
        <a:bodyPr/>
        <a:lstStyle/>
        <a:p>
          <a:endParaRPr lang="en-US"/>
        </a:p>
      </dgm:t>
    </dgm:pt>
    <dgm:pt modelId="{1D8F1D77-FFF9-4A9C-B2D5-BCA61709A768}">
      <dgm:prSet/>
      <dgm:spPr/>
      <dgm:t>
        <a:bodyPr/>
        <a:lstStyle/>
        <a:p>
          <a:r>
            <a:rPr lang="en-US" b="1"/>
            <a:t>Movement and isolation</a:t>
          </a:r>
          <a:endParaRPr lang="en-US"/>
        </a:p>
      </dgm:t>
    </dgm:pt>
    <dgm:pt modelId="{74D47459-AF5B-4A72-80E7-9E907346E421}" type="parTrans" cxnId="{6C261889-F9F5-4F7B-AB1F-37522F9DD78C}">
      <dgm:prSet/>
      <dgm:spPr/>
      <dgm:t>
        <a:bodyPr/>
        <a:lstStyle/>
        <a:p>
          <a:endParaRPr lang="en-US"/>
        </a:p>
      </dgm:t>
    </dgm:pt>
    <dgm:pt modelId="{11CB5579-E28F-4DA2-966B-D6D7F616FD10}" type="sibTrans" cxnId="{6C261889-F9F5-4F7B-AB1F-37522F9DD78C}">
      <dgm:prSet/>
      <dgm:spPr/>
      <dgm:t>
        <a:bodyPr/>
        <a:lstStyle/>
        <a:p>
          <a:endParaRPr lang="en-US"/>
        </a:p>
      </dgm:t>
    </dgm:pt>
    <dgm:pt modelId="{9524BD71-E734-4B40-8990-795F8F4D043D}">
      <dgm:prSet/>
      <dgm:spPr/>
      <dgm:t>
        <a:bodyPr/>
        <a:lstStyle/>
        <a:p>
          <a:r>
            <a:rPr lang="en-US" b="1"/>
            <a:t>Testing</a:t>
          </a:r>
          <a:endParaRPr lang="en-US"/>
        </a:p>
      </dgm:t>
    </dgm:pt>
    <dgm:pt modelId="{3EBF584F-D8B0-4DDD-B790-CFBAB7996B5B}" type="parTrans" cxnId="{001A2AB9-4629-40F5-BEAD-48E0BF6280A5}">
      <dgm:prSet/>
      <dgm:spPr/>
      <dgm:t>
        <a:bodyPr/>
        <a:lstStyle/>
        <a:p>
          <a:endParaRPr lang="en-US"/>
        </a:p>
      </dgm:t>
    </dgm:pt>
    <dgm:pt modelId="{11035DB4-13C5-4EDA-BEE7-A653AA6DD0A0}" type="sibTrans" cxnId="{001A2AB9-4629-40F5-BEAD-48E0BF6280A5}">
      <dgm:prSet/>
      <dgm:spPr/>
      <dgm:t>
        <a:bodyPr/>
        <a:lstStyle/>
        <a:p>
          <a:endParaRPr lang="en-US"/>
        </a:p>
      </dgm:t>
    </dgm:pt>
    <dgm:pt modelId="{D927B527-0E4F-4E8A-AEB6-78F59826CEDC}">
      <dgm:prSet/>
      <dgm:spPr/>
      <dgm:t>
        <a:bodyPr/>
        <a:lstStyle/>
        <a:p>
          <a:r>
            <a:rPr lang="en-US" b="1" dirty="0"/>
            <a:t>Vaccination</a:t>
          </a:r>
        </a:p>
      </dgm:t>
    </dgm:pt>
    <dgm:pt modelId="{C84100D7-E7FC-4B74-8F11-1C535F68748C}" type="parTrans" cxnId="{A8973EAF-7F07-4824-BDFE-B1A813EE8927}">
      <dgm:prSet/>
      <dgm:spPr/>
      <dgm:t>
        <a:bodyPr/>
        <a:lstStyle/>
        <a:p>
          <a:endParaRPr lang="en-US"/>
        </a:p>
      </dgm:t>
    </dgm:pt>
    <dgm:pt modelId="{31DDC72B-7EAB-47AF-A422-8259493FDEB6}" type="sibTrans" cxnId="{A8973EAF-7F07-4824-BDFE-B1A813EE8927}">
      <dgm:prSet/>
      <dgm:spPr/>
      <dgm:t>
        <a:bodyPr/>
        <a:lstStyle/>
        <a:p>
          <a:endParaRPr lang="en-US"/>
        </a:p>
      </dgm:t>
    </dgm:pt>
    <dgm:pt modelId="{A0CB7DB0-4770-4C43-8C28-A03738AEEACE}">
      <dgm:prSet/>
      <dgm:spPr/>
      <dgm:t>
        <a:bodyPr/>
        <a:lstStyle/>
        <a:p>
          <a:r>
            <a:rPr lang="en-US" b="1" dirty="0"/>
            <a:t>Missed Opportunities</a:t>
          </a:r>
          <a:endParaRPr lang="en-US" dirty="0"/>
        </a:p>
      </dgm:t>
    </dgm:pt>
    <dgm:pt modelId="{5C99B09B-43AD-472E-9052-B237778A17B4}" type="parTrans" cxnId="{1C9EF8CD-57C8-4AE5-ADA7-B4E07C15B8A4}">
      <dgm:prSet/>
      <dgm:spPr/>
      <dgm:t>
        <a:bodyPr/>
        <a:lstStyle/>
        <a:p>
          <a:endParaRPr lang="en-US"/>
        </a:p>
      </dgm:t>
    </dgm:pt>
    <dgm:pt modelId="{E2293BC5-BE34-4BCE-8FBA-5A1D316016D3}" type="sibTrans" cxnId="{1C9EF8CD-57C8-4AE5-ADA7-B4E07C15B8A4}">
      <dgm:prSet/>
      <dgm:spPr/>
      <dgm:t>
        <a:bodyPr/>
        <a:lstStyle/>
        <a:p>
          <a:endParaRPr lang="en-US"/>
        </a:p>
      </dgm:t>
    </dgm:pt>
    <dgm:pt modelId="{B7117C3D-ADCE-4FB2-96CB-E31DB4630DC6}">
      <dgm:prSet/>
      <dgm:spPr/>
      <dgm:t>
        <a:bodyPr/>
        <a:lstStyle/>
        <a:p>
          <a:r>
            <a:rPr lang="en-US" b="1" dirty="0"/>
            <a:t>Ecosystem</a:t>
          </a:r>
        </a:p>
      </dgm:t>
    </dgm:pt>
    <dgm:pt modelId="{67B5956A-EC94-45B9-93D1-01CCF37B6AA4}" type="parTrans" cxnId="{D47F6778-7879-45F6-9BD8-AC83BAF680D4}">
      <dgm:prSet/>
      <dgm:spPr/>
      <dgm:t>
        <a:bodyPr/>
        <a:lstStyle/>
        <a:p>
          <a:endParaRPr lang="en-US"/>
        </a:p>
      </dgm:t>
    </dgm:pt>
    <dgm:pt modelId="{DC3D579D-A87F-49DE-99C8-4AB69FA884AF}" type="sibTrans" cxnId="{D47F6778-7879-45F6-9BD8-AC83BAF680D4}">
      <dgm:prSet/>
      <dgm:spPr/>
      <dgm:t>
        <a:bodyPr/>
        <a:lstStyle/>
        <a:p>
          <a:endParaRPr lang="en-US"/>
        </a:p>
      </dgm:t>
    </dgm:pt>
    <dgm:pt modelId="{12AE9557-C7DE-E042-B354-7BDB178862FB}" type="pres">
      <dgm:prSet presAssocID="{A594D07C-A369-4608-A08C-E06A6E95ED04}" presName="diagram" presStyleCnt="0">
        <dgm:presLayoutVars>
          <dgm:dir/>
          <dgm:resizeHandles val="exact"/>
        </dgm:presLayoutVars>
      </dgm:prSet>
      <dgm:spPr/>
    </dgm:pt>
    <dgm:pt modelId="{DD7F38BC-EE47-4249-8110-09CC582BB70A}" type="pres">
      <dgm:prSet presAssocID="{37AF1555-DD57-4F85-81C6-06B2BB20162E}" presName="node" presStyleLbl="node1" presStyleIdx="0" presStyleCnt="6">
        <dgm:presLayoutVars>
          <dgm:bulletEnabled val="1"/>
        </dgm:presLayoutVars>
      </dgm:prSet>
      <dgm:spPr/>
    </dgm:pt>
    <dgm:pt modelId="{59CFB0C8-209A-EA4F-938F-7653ED78F729}" type="pres">
      <dgm:prSet presAssocID="{C3A44379-EDBD-4CBF-825F-98385E090684}" presName="sibTrans" presStyleCnt="0"/>
      <dgm:spPr/>
    </dgm:pt>
    <dgm:pt modelId="{87B30697-7345-BD4F-B946-05F55DACDAE6}" type="pres">
      <dgm:prSet presAssocID="{1D8F1D77-FFF9-4A9C-B2D5-BCA61709A768}" presName="node" presStyleLbl="node1" presStyleIdx="1" presStyleCnt="6">
        <dgm:presLayoutVars>
          <dgm:bulletEnabled val="1"/>
        </dgm:presLayoutVars>
      </dgm:prSet>
      <dgm:spPr/>
    </dgm:pt>
    <dgm:pt modelId="{A198E41F-2C91-3745-A86B-E3D0B5BCDF32}" type="pres">
      <dgm:prSet presAssocID="{11CB5579-E28F-4DA2-966B-D6D7F616FD10}" presName="sibTrans" presStyleCnt="0"/>
      <dgm:spPr/>
    </dgm:pt>
    <dgm:pt modelId="{E475C829-6F38-3045-9496-D4B4B3737E62}" type="pres">
      <dgm:prSet presAssocID="{9524BD71-E734-4B40-8990-795F8F4D043D}" presName="node" presStyleLbl="node1" presStyleIdx="2" presStyleCnt="6">
        <dgm:presLayoutVars>
          <dgm:bulletEnabled val="1"/>
        </dgm:presLayoutVars>
      </dgm:prSet>
      <dgm:spPr/>
    </dgm:pt>
    <dgm:pt modelId="{FD2ED6BC-4130-FA43-B27E-DD0D42A40244}" type="pres">
      <dgm:prSet presAssocID="{11035DB4-13C5-4EDA-BEE7-A653AA6DD0A0}" presName="sibTrans" presStyleCnt="0"/>
      <dgm:spPr/>
    </dgm:pt>
    <dgm:pt modelId="{94FF51A5-F24D-E949-A8BF-C7F997C5B193}" type="pres">
      <dgm:prSet presAssocID="{D927B527-0E4F-4E8A-AEB6-78F59826CEDC}" presName="node" presStyleLbl="node1" presStyleIdx="3" presStyleCnt="6">
        <dgm:presLayoutVars>
          <dgm:bulletEnabled val="1"/>
        </dgm:presLayoutVars>
      </dgm:prSet>
      <dgm:spPr/>
    </dgm:pt>
    <dgm:pt modelId="{4E313A33-9EB3-7F4F-82C4-A01C4A0265E7}" type="pres">
      <dgm:prSet presAssocID="{31DDC72B-7EAB-47AF-A422-8259493FDEB6}" presName="sibTrans" presStyleCnt="0"/>
      <dgm:spPr/>
    </dgm:pt>
    <dgm:pt modelId="{F0BC8015-2D9C-094D-9A84-3B5F367E7D7B}" type="pres">
      <dgm:prSet presAssocID="{A0CB7DB0-4770-4C43-8C28-A03738AEEACE}" presName="node" presStyleLbl="node1" presStyleIdx="4" presStyleCnt="6">
        <dgm:presLayoutVars>
          <dgm:bulletEnabled val="1"/>
        </dgm:presLayoutVars>
      </dgm:prSet>
      <dgm:spPr/>
    </dgm:pt>
    <dgm:pt modelId="{DEDDB350-6A0E-5547-ADEE-0D639D49F3EB}" type="pres">
      <dgm:prSet presAssocID="{E2293BC5-BE34-4BCE-8FBA-5A1D316016D3}" presName="sibTrans" presStyleCnt="0"/>
      <dgm:spPr/>
    </dgm:pt>
    <dgm:pt modelId="{C8062AC9-7A63-6140-B4B5-64CCB2CD1BCF}" type="pres">
      <dgm:prSet presAssocID="{B7117C3D-ADCE-4FB2-96CB-E31DB4630DC6}" presName="node" presStyleLbl="node1" presStyleIdx="5" presStyleCnt="6">
        <dgm:presLayoutVars>
          <dgm:bulletEnabled val="1"/>
        </dgm:presLayoutVars>
      </dgm:prSet>
      <dgm:spPr/>
    </dgm:pt>
  </dgm:ptLst>
  <dgm:cxnLst>
    <dgm:cxn modelId="{D9A1742B-2EE6-A848-9DB8-FC6E0BAE91E2}" type="presOf" srcId="{9524BD71-E734-4B40-8990-795F8F4D043D}" destId="{E475C829-6F38-3045-9496-D4B4B3737E62}" srcOrd="0" destOrd="0" presId="urn:microsoft.com/office/officeart/2005/8/layout/default"/>
    <dgm:cxn modelId="{98CD2255-CA23-B74F-8FC5-9692BD041330}" type="presOf" srcId="{D927B527-0E4F-4E8A-AEB6-78F59826CEDC}" destId="{94FF51A5-F24D-E949-A8BF-C7F997C5B193}" srcOrd="0" destOrd="0" presId="urn:microsoft.com/office/officeart/2005/8/layout/default"/>
    <dgm:cxn modelId="{E5A66F58-59CF-B244-A2AB-64EC27A778CC}" type="presOf" srcId="{1D8F1D77-FFF9-4A9C-B2D5-BCA61709A768}" destId="{87B30697-7345-BD4F-B946-05F55DACDAE6}" srcOrd="0" destOrd="0" presId="urn:microsoft.com/office/officeart/2005/8/layout/default"/>
    <dgm:cxn modelId="{D47F6778-7879-45F6-9BD8-AC83BAF680D4}" srcId="{A594D07C-A369-4608-A08C-E06A6E95ED04}" destId="{B7117C3D-ADCE-4FB2-96CB-E31DB4630DC6}" srcOrd="5" destOrd="0" parTransId="{67B5956A-EC94-45B9-93D1-01CCF37B6AA4}" sibTransId="{DC3D579D-A87F-49DE-99C8-4AB69FA884AF}"/>
    <dgm:cxn modelId="{6C261889-F9F5-4F7B-AB1F-37522F9DD78C}" srcId="{A594D07C-A369-4608-A08C-E06A6E95ED04}" destId="{1D8F1D77-FFF9-4A9C-B2D5-BCA61709A768}" srcOrd="1" destOrd="0" parTransId="{74D47459-AF5B-4A72-80E7-9E907346E421}" sibTransId="{11CB5579-E28F-4DA2-966B-D6D7F616FD10}"/>
    <dgm:cxn modelId="{A2B1028D-435B-0B4A-A347-7B4D4460C4E2}" type="presOf" srcId="{B7117C3D-ADCE-4FB2-96CB-E31DB4630DC6}" destId="{C8062AC9-7A63-6140-B4B5-64CCB2CD1BCF}" srcOrd="0" destOrd="0" presId="urn:microsoft.com/office/officeart/2005/8/layout/default"/>
    <dgm:cxn modelId="{F4C92391-AF92-064E-99A6-11DDD7554DDF}" type="presOf" srcId="{37AF1555-DD57-4F85-81C6-06B2BB20162E}" destId="{DD7F38BC-EE47-4249-8110-09CC582BB70A}" srcOrd="0" destOrd="0" presId="urn:microsoft.com/office/officeart/2005/8/layout/default"/>
    <dgm:cxn modelId="{641A54AC-43BE-1A4F-940C-5980603F2E1A}" type="presOf" srcId="{A0CB7DB0-4770-4C43-8C28-A03738AEEACE}" destId="{F0BC8015-2D9C-094D-9A84-3B5F367E7D7B}" srcOrd="0" destOrd="0" presId="urn:microsoft.com/office/officeart/2005/8/layout/default"/>
    <dgm:cxn modelId="{A8973EAF-7F07-4824-BDFE-B1A813EE8927}" srcId="{A594D07C-A369-4608-A08C-E06A6E95ED04}" destId="{D927B527-0E4F-4E8A-AEB6-78F59826CEDC}" srcOrd="3" destOrd="0" parTransId="{C84100D7-E7FC-4B74-8F11-1C535F68748C}" sibTransId="{31DDC72B-7EAB-47AF-A422-8259493FDEB6}"/>
    <dgm:cxn modelId="{001A2AB9-4629-40F5-BEAD-48E0BF6280A5}" srcId="{A594D07C-A369-4608-A08C-E06A6E95ED04}" destId="{9524BD71-E734-4B40-8990-795F8F4D043D}" srcOrd="2" destOrd="0" parTransId="{3EBF584F-D8B0-4DDD-B790-CFBAB7996B5B}" sibTransId="{11035DB4-13C5-4EDA-BEE7-A653AA6DD0A0}"/>
    <dgm:cxn modelId="{0EAB20C1-6B63-B041-B110-443039E9FF08}" type="presOf" srcId="{A594D07C-A369-4608-A08C-E06A6E95ED04}" destId="{12AE9557-C7DE-E042-B354-7BDB178862FB}" srcOrd="0" destOrd="0" presId="urn:microsoft.com/office/officeart/2005/8/layout/default"/>
    <dgm:cxn modelId="{45D6CCC2-2B6F-45A6-AC69-B57F1F28D5A6}" srcId="{A594D07C-A369-4608-A08C-E06A6E95ED04}" destId="{37AF1555-DD57-4F85-81C6-06B2BB20162E}" srcOrd="0" destOrd="0" parTransId="{347D9FF7-F75B-4329-9690-07C088BF2290}" sibTransId="{C3A44379-EDBD-4CBF-825F-98385E090684}"/>
    <dgm:cxn modelId="{1C9EF8CD-57C8-4AE5-ADA7-B4E07C15B8A4}" srcId="{A594D07C-A369-4608-A08C-E06A6E95ED04}" destId="{A0CB7DB0-4770-4C43-8C28-A03738AEEACE}" srcOrd="4" destOrd="0" parTransId="{5C99B09B-43AD-472E-9052-B237778A17B4}" sibTransId="{E2293BC5-BE34-4BCE-8FBA-5A1D316016D3}"/>
    <dgm:cxn modelId="{2AC5D2AF-8B57-D343-9A3F-0945A0325986}" type="presParOf" srcId="{12AE9557-C7DE-E042-B354-7BDB178862FB}" destId="{DD7F38BC-EE47-4249-8110-09CC582BB70A}" srcOrd="0" destOrd="0" presId="urn:microsoft.com/office/officeart/2005/8/layout/default"/>
    <dgm:cxn modelId="{9FA9F3A1-5B8F-B54B-83DD-82FF7604DB16}" type="presParOf" srcId="{12AE9557-C7DE-E042-B354-7BDB178862FB}" destId="{59CFB0C8-209A-EA4F-938F-7653ED78F729}" srcOrd="1" destOrd="0" presId="urn:microsoft.com/office/officeart/2005/8/layout/default"/>
    <dgm:cxn modelId="{250089E5-4285-774F-95B8-39BA09682BC0}" type="presParOf" srcId="{12AE9557-C7DE-E042-B354-7BDB178862FB}" destId="{87B30697-7345-BD4F-B946-05F55DACDAE6}" srcOrd="2" destOrd="0" presId="urn:microsoft.com/office/officeart/2005/8/layout/default"/>
    <dgm:cxn modelId="{2BF25A05-5257-6049-AF08-1FE4A713E492}" type="presParOf" srcId="{12AE9557-C7DE-E042-B354-7BDB178862FB}" destId="{A198E41F-2C91-3745-A86B-E3D0B5BCDF32}" srcOrd="3" destOrd="0" presId="urn:microsoft.com/office/officeart/2005/8/layout/default"/>
    <dgm:cxn modelId="{E2CD011E-7985-8647-AF9C-F630D0137FE1}" type="presParOf" srcId="{12AE9557-C7DE-E042-B354-7BDB178862FB}" destId="{E475C829-6F38-3045-9496-D4B4B3737E62}" srcOrd="4" destOrd="0" presId="urn:microsoft.com/office/officeart/2005/8/layout/default"/>
    <dgm:cxn modelId="{6134E241-DF45-8542-BAFB-0EE4E11415D1}" type="presParOf" srcId="{12AE9557-C7DE-E042-B354-7BDB178862FB}" destId="{FD2ED6BC-4130-FA43-B27E-DD0D42A40244}" srcOrd="5" destOrd="0" presId="urn:microsoft.com/office/officeart/2005/8/layout/default"/>
    <dgm:cxn modelId="{C22BF7A8-E2ED-A74F-979E-B03BD9A37229}" type="presParOf" srcId="{12AE9557-C7DE-E042-B354-7BDB178862FB}" destId="{94FF51A5-F24D-E949-A8BF-C7F997C5B193}" srcOrd="6" destOrd="0" presId="urn:microsoft.com/office/officeart/2005/8/layout/default"/>
    <dgm:cxn modelId="{206F3FA9-B3A3-F64D-8B57-5D21F2EAB95D}" type="presParOf" srcId="{12AE9557-C7DE-E042-B354-7BDB178862FB}" destId="{4E313A33-9EB3-7F4F-82C4-A01C4A0265E7}" srcOrd="7" destOrd="0" presId="urn:microsoft.com/office/officeart/2005/8/layout/default"/>
    <dgm:cxn modelId="{06E1FE55-E4C3-D74B-9CD6-E298257BF47B}" type="presParOf" srcId="{12AE9557-C7DE-E042-B354-7BDB178862FB}" destId="{F0BC8015-2D9C-094D-9A84-3B5F367E7D7B}" srcOrd="8" destOrd="0" presId="urn:microsoft.com/office/officeart/2005/8/layout/default"/>
    <dgm:cxn modelId="{91697373-B3D8-D146-8ED6-55B121A1D6B3}" type="presParOf" srcId="{12AE9557-C7DE-E042-B354-7BDB178862FB}" destId="{DEDDB350-6A0E-5547-ADEE-0D639D49F3EB}" srcOrd="9" destOrd="0" presId="urn:microsoft.com/office/officeart/2005/8/layout/default"/>
    <dgm:cxn modelId="{52EFAEFB-A4F2-2248-BF93-4CB0B1DD2EA6}" type="presParOf" srcId="{12AE9557-C7DE-E042-B354-7BDB178862FB}" destId="{C8062AC9-7A63-6140-B4B5-64CCB2CD1BC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EEC3A8-6982-4151-A03D-3A799B75A8F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7B9528C-A9FE-4A3A-BCB7-39AB1D905B5B}">
      <dgm:prSet/>
      <dgm:spPr/>
      <dgm:t>
        <a:bodyPr/>
        <a:lstStyle/>
        <a:p>
          <a:r>
            <a:rPr lang="en-US" b="1" dirty="0"/>
            <a:t>Prioritize sharing information </a:t>
          </a:r>
          <a:r>
            <a:rPr lang="en-US" dirty="0"/>
            <a:t>about COVID &amp; protocol changes with people who are incarcerated and staff. </a:t>
          </a:r>
        </a:p>
      </dgm:t>
    </dgm:pt>
    <dgm:pt modelId="{308F893C-D883-413D-983A-12EEDA38F984}" type="parTrans" cxnId="{3BB33FE0-CFE5-4173-8FB0-E6540DCD3EA9}">
      <dgm:prSet/>
      <dgm:spPr/>
      <dgm:t>
        <a:bodyPr/>
        <a:lstStyle/>
        <a:p>
          <a:endParaRPr lang="en-US"/>
        </a:p>
      </dgm:t>
    </dgm:pt>
    <dgm:pt modelId="{5107083F-287E-46EA-844F-75D34919DBA4}" type="sibTrans" cxnId="{3BB33FE0-CFE5-4173-8FB0-E6540DCD3EA9}">
      <dgm:prSet/>
      <dgm:spPr/>
      <dgm:t>
        <a:bodyPr/>
        <a:lstStyle/>
        <a:p>
          <a:endParaRPr lang="en-US"/>
        </a:p>
      </dgm:t>
    </dgm:pt>
    <dgm:pt modelId="{095E05A6-A8FE-4423-803F-9AE8221F0D0D}">
      <dgm:prSet/>
      <dgm:spPr/>
      <dgm:t>
        <a:bodyPr/>
        <a:lstStyle/>
        <a:p>
          <a:r>
            <a:rPr lang="en-US" b="1" dirty="0"/>
            <a:t>Involve people who are incarcerated </a:t>
          </a:r>
          <a:r>
            <a:rPr lang="en-US" dirty="0"/>
            <a:t>in creating &amp; implementing COVID information and protocol messages. </a:t>
          </a:r>
        </a:p>
      </dgm:t>
    </dgm:pt>
    <dgm:pt modelId="{F878325C-7472-45E4-9DEE-32DB8A4386B9}" type="parTrans" cxnId="{6F56D9FF-FE5E-4FF0-8BC4-851CA615862E}">
      <dgm:prSet/>
      <dgm:spPr/>
      <dgm:t>
        <a:bodyPr/>
        <a:lstStyle/>
        <a:p>
          <a:endParaRPr lang="en-US"/>
        </a:p>
      </dgm:t>
    </dgm:pt>
    <dgm:pt modelId="{E9C88C72-CF9D-46E5-A961-30FDB16481B6}" type="sibTrans" cxnId="{6F56D9FF-FE5E-4FF0-8BC4-851CA615862E}">
      <dgm:prSet/>
      <dgm:spPr/>
      <dgm:t>
        <a:bodyPr/>
        <a:lstStyle/>
        <a:p>
          <a:endParaRPr lang="en-US"/>
        </a:p>
      </dgm:t>
    </dgm:pt>
    <dgm:pt modelId="{FAD04DCF-C8E9-452D-92D9-2D23611447AA}">
      <dgm:prSet/>
      <dgm:spPr/>
      <dgm:t>
        <a:bodyPr/>
        <a:lstStyle/>
        <a:p>
          <a:r>
            <a:rPr lang="en-US" dirty="0"/>
            <a:t>Ensure that medical isolation and quarantine </a:t>
          </a:r>
          <a:r>
            <a:rPr lang="en-US" b="1" dirty="0"/>
            <a:t>are not punitive </a:t>
          </a:r>
          <a:r>
            <a:rPr lang="en-US" dirty="0"/>
            <a:t>and are, instead, medically oriented. </a:t>
          </a:r>
        </a:p>
      </dgm:t>
    </dgm:pt>
    <dgm:pt modelId="{0E70714D-47D5-469E-AEDE-0D9066910A81}" type="parTrans" cxnId="{8F5C042C-C90B-411C-B33A-918ACC2EF228}">
      <dgm:prSet/>
      <dgm:spPr/>
      <dgm:t>
        <a:bodyPr/>
        <a:lstStyle/>
        <a:p>
          <a:endParaRPr lang="en-US"/>
        </a:p>
      </dgm:t>
    </dgm:pt>
    <dgm:pt modelId="{228C6DC4-55F2-47F5-AD2E-514E7FB6C495}" type="sibTrans" cxnId="{8F5C042C-C90B-411C-B33A-918ACC2EF228}">
      <dgm:prSet/>
      <dgm:spPr/>
      <dgm:t>
        <a:bodyPr/>
        <a:lstStyle/>
        <a:p>
          <a:endParaRPr lang="en-US"/>
        </a:p>
      </dgm:t>
    </dgm:pt>
    <dgm:pt modelId="{1DED7448-D189-4F2D-BCC2-D90B349EEEBB}">
      <dgm:prSet/>
      <dgm:spPr/>
      <dgm:t>
        <a:bodyPr/>
        <a:lstStyle/>
        <a:p>
          <a:r>
            <a:rPr lang="en-US"/>
            <a:t>Give both positive </a:t>
          </a:r>
          <a:r>
            <a:rPr lang="en-US" b="1"/>
            <a:t>and negative </a:t>
          </a:r>
          <a:r>
            <a:rPr lang="en-US"/>
            <a:t>test results in a way that </a:t>
          </a:r>
          <a:r>
            <a:rPr lang="en-US" b="1"/>
            <a:t>optimizes privacy. </a:t>
          </a:r>
          <a:endParaRPr lang="en-US"/>
        </a:p>
      </dgm:t>
    </dgm:pt>
    <dgm:pt modelId="{A5F25EBE-6375-495B-9151-73023CEF5492}" type="parTrans" cxnId="{B48359D7-6E7F-468B-AF52-7BEB447AF9D9}">
      <dgm:prSet/>
      <dgm:spPr/>
      <dgm:t>
        <a:bodyPr/>
        <a:lstStyle/>
        <a:p>
          <a:endParaRPr lang="en-US"/>
        </a:p>
      </dgm:t>
    </dgm:pt>
    <dgm:pt modelId="{6795D42C-414C-49CE-B765-5EC84CDF460B}" type="sibTrans" cxnId="{B48359D7-6E7F-468B-AF52-7BEB447AF9D9}">
      <dgm:prSet/>
      <dgm:spPr/>
      <dgm:t>
        <a:bodyPr/>
        <a:lstStyle/>
        <a:p>
          <a:endParaRPr lang="en-US"/>
        </a:p>
      </dgm:t>
    </dgm:pt>
    <dgm:pt modelId="{32555194-0B14-4331-A94F-0E816C6EDA8E}">
      <dgm:prSet/>
      <dgm:spPr/>
      <dgm:t>
        <a:bodyPr/>
        <a:lstStyle/>
        <a:p>
          <a:r>
            <a:rPr lang="en-US" dirty="0"/>
            <a:t>Consider the financial, emotional, and physical </a:t>
          </a:r>
          <a:r>
            <a:rPr lang="en-US" b="1" dirty="0"/>
            <a:t>well being of correctional workers.</a:t>
          </a:r>
          <a:endParaRPr lang="en-US" dirty="0"/>
        </a:p>
      </dgm:t>
    </dgm:pt>
    <dgm:pt modelId="{D7EEE5E7-DEB6-4A9E-B0F9-489ADE2C39E2}" type="parTrans" cxnId="{0392B2D7-1B47-4599-9CC9-18D85FB2E7F9}">
      <dgm:prSet/>
      <dgm:spPr/>
      <dgm:t>
        <a:bodyPr/>
        <a:lstStyle/>
        <a:p>
          <a:endParaRPr lang="en-US"/>
        </a:p>
      </dgm:t>
    </dgm:pt>
    <dgm:pt modelId="{4E84459D-FBB3-414E-AE56-A4814935A97F}" type="sibTrans" cxnId="{0392B2D7-1B47-4599-9CC9-18D85FB2E7F9}">
      <dgm:prSet/>
      <dgm:spPr/>
      <dgm:t>
        <a:bodyPr/>
        <a:lstStyle/>
        <a:p>
          <a:endParaRPr lang="en-US"/>
        </a:p>
      </dgm:t>
    </dgm:pt>
    <dgm:pt modelId="{8BE620FA-F2B2-42F4-9884-FFC39A3AE0E0}">
      <dgm:prSet/>
      <dgm:spPr/>
      <dgm:t>
        <a:bodyPr/>
        <a:lstStyle/>
        <a:p>
          <a:r>
            <a:rPr lang="en-US" dirty="0"/>
            <a:t>Vaccination strategies for people who are incarcerated should include </a:t>
          </a:r>
          <a:r>
            <a:rPr lang="en-US" b="1" dirty="0"/>
            <a:t>education about the vaccine </a:t>
          </a:r>
          <a:r>
            <a:rPr lang="en-US" dirty="0"/>
            <a:t>and communication about logistics. </a:t>
          </a:r>
        </a:p>
      </dgm:t>
    </dgm:pt>
    <dgm:pt modelId="{A0712507-DF69-4A3C-BB1B-CF7DD3AABF57}" type="parTrans" cxnId="{43840877-D2F8-4F29-AE8C-2B85697315AE}">
      <dgm:prSet/>
      <dgm:spPr/>
      <dgm:t>
        <a:bodyPr/>
        <a:lstStyle/>
        <a:p>
          <a:endParaRPr lang="en-US"/>
        </a:p>
      </dgm:t>
    </dgm:pt>
    <dgm:pt modelId="{B5E723B6-AF54-4185-9229-A4C4C26FB0F4}" type="sibTrans" cxnId="{43840877-D2F8-4F29-AE8C-2B85697315AE}">
      <dgm:prSet/>
      <dgm:spPr/>
      <dgm:t>
        <a:bodyPr/>
        <a:lstStyle/>
        <a:p>
          <a:endParaRPr lang="en-US"/>
        </a:p>
      </dgm:t>
    </dgm:pt>
    <dgm:pt modelId="{1EE08850-8A21-574A-A139-AE2263FDB14B}" type="pres">
      <dgm:prSet presAssocID="{53EEC3A8-6982-4151-A03D-3A799B75A8F2}" presName="diagram" presStyleCnt="0">
        <dgm:presLayoutVars>
          <dgm:dir/>
          <dgm:resizeHandles val="exact"/>
        </dgm:presLayoutVars>
      </dgm:prSet>
      <dgm:spPr/>
    </dgm:pt>
    <dgm:pt modelId="{AE2C74D8-B832-0440-9A64-A3EE7CC049F9}" type="pres">
      <dgm:prSet presAssocID="{37B9528C-A9FE-4A3A-BCB7-39AB1D905B5B}" presName="node" presStyleLbl="node1" presStyleIdx="0" presStyleCnt="6">
        <dgm:presLayoutVars>
          <dgm:bulletEnabled val="1"/>
        </dgm:presLayoutVars>
      </dgm:prSet>
      <dgm:spPr/>
    </dgm:pt>
    <dgm:pt modelId="{C70AF52F-6BF6-694D-A5A2-B58F657CCF98}" type="pres">
      <dgm:prSet presAssocID="{5107083F-287E-46EA-844F-75D34919DBA4}" presName="sibTrans" presStyleCnt="0"/>
      <dgm:spPr/>
    </dgm:pt>
    <dgm:pt modelId="{56F244D0-980B-9F4D-BF02-0F9F50B88290}" type="pres">
      <dgm:prSet presAssocID="{095E05A6-A8FE-4423-803F-9AE8221F0D0D}" presName="node" presStyleLbl="node1" presStyleIdx="1" presStyleCnt="6">
        <dgm:presLayoutVars>
          <dgm:bulletEnabled val="1"/>
        </dgm:presLayoutVars>
      </dgm:prSet>
      <dgm:spPr/>
    </dgm:pt>
    <dgm:pt modelId="{6DCA3678-2E72-094E-A02C-F58F39B1B424}" type="pres">
      <dgm:prSet presAssocID="{E9C88C72-CF9D-46E5-A961-30FDB16481B6}" presName="sibTrans" presStyleCnt="0"/>
      <dgm:spPr/>
    </dgm:pt>
    <dgm:pt modelId="{295984D0-10DE-BB4E-AE41-5EDCD4B40E1B}" type="pres">
      <dgm:prSet presAssocID="{FAD04DCF-C8E9-452D-92D9-2D23611447AA}" presName="node" presStyleLbl="node1" presStyleIdx="2" presStyleCnt="6">
        <dgm:presLayoutVars>
          <dgm:bulletEnabled val="1"/>
        </dgm:presLayoutVars>
      </dgm:prSet>
      <dgm:spPr/>
    </dgm:pt>
    <dgm:pt modelId="{0997DB3C-BEB8-6F49-9F6E-8E89959E915E}" type="pres">
      <dgm:prSet presAssocID="{228C6DC4-55F2-47F5-AD2E-514E7FB6C495}" presName="sibTrans" presStyleCnt="0"/>
      <dgm:spPr/>
    </dgm:pt>
    <dgm:pt modelId="{CFACEA0C-0076-8448-B8F7-560C611E5BDB}" type="pres">
      <dgm:prSet presAssocID="{1DED7448-D189-4F2D-BCC2-D90B349EEEBB}" presName="node" presStyleLbl="node1" presStyleIdx="3" presStyleCnt="6">
        <dgm:presLayoutVars>
          <dgm:bulletEnabled val="1"/>
        </dgm:presLayoutVars>
      </dgm:prSet>
      <dgm:spPr/>
    </dgm:pt>
    <dgm:pt modelId="{9BDF76DF-89D2-3B45-B6C5-45D627C9AA29}" type="pres">
      <dgm:prSet presAssocID="{6795D42C-414C-49CE-B765-5EC84CDF460B}" presName="sibTrans" presStyleCnt="0"/>
      <dgm:spPr/>
    </dgm:pt>
    <dgm:pt modelId="{43321384-2F23-7241-B9DF-89574D4B02C8}" type="pres">
      <dgm:prSet presAssocID="{32555194-0B14-4331-A94F-0E816C6EDA8E}" presName="node" presStyleLbl="node1" presStyleIdx="4" presStyleCnt="6">
        <dgm:presLayoutVars>
          <dgm:bulletEnabled val="1"/>
        </dgm:presLayoutVars>
      </dgm:prSet>
      <dgm:spPr/>
    </dgm:pt>
    <dgm:pt modelId="{49A8CA47-E3A5-7547-857D-CCE6D998932A}" type="pres">
      <dgm:prSet presAssocID="{4E84459D-FBB3-414E-AE56-A4814935A97F}" presName="sibTrans" presStyleCnt="0"/>
      <dgm:spPr/>
    </dgm:pt>
    <dgm:pt modelId="{801F3793-56F8-404E-BBCB-ABBBEE5E3186}" type="pres">
      <dgm:prSet presAssocID="{8BE620FA-F2B2-42F4-9884-FFC39A3AE0E0}" presName="node" presStyleLbl="node1" presStyleIdx="5" presStyleCnt="6">
        <dgm:presLayoutVars>
          <dgm:bulletEnabled val="1"/>
        </dgm:presLayoutVars>
      </dgm:prSet>
      <dgm:spPr/>
    </dgm:pt>
  </dgm:ptLst>
  <dgm:cxnLst>
    <dgm:cxn modelId="{7405E409-2358-C049-8A7A-F809E438946B}" type="presOf" srcId="{8BE620FA-F2B2-42F4-9884-FFC39A3AE0E0}" destId="{801F3793-56F8-404E-BBCB-ABBBEE5E3186}" srcOrd="0" destOrd="0" presId="urn:microsoft.com/office/officeart/2005/8/layout/default"/>
    <dgm:cxn modelId="{CDB95E1E-D97E-314F-97CA-D0A6DA817341}" type="presOf" srcId="{095E05A6-A8FE-4423-803F-9AE8221F0D0D}" destId="{56F244D0-980B-9F4D-BF02-0F9F50B88290}" srcOrd="0" destOrd="0" presId="urn:microsoft.com/office/officeart/2005/8/layout/default"/>
    <dgm:cxn modelId="{8F5C042C-C90B-411C-B33A-918ACC2EF228}" srcId="{53EEC3A8-6982-4151-A03D-3A799B75A8F2}" destId="{FAD04DCF-C8E9-452D-92D9-2D23611447AA}" srcOrd="2" destOrd="0" parTransId="{0E70714D-47D5-469E-AEDE-0D9066910A81}" sibTransId="{228C6DC4-55F2-47F5-AD2E-514E7FB6C495}"/>
    <dgm:cxn modelId="{B5A73A5C-2DE9-4E42-AFAE-89E82B1B85B1}" type="presOf" srcId="{37B9528C-A9FE-4A3A-BCB7-39AB1D905B5B}" destId="{AE2C74D8-B832-0440-9A64-A3EE7CC049F9}" srcOrd="0" destOrd="0" presId="urn:microsoft.com/office/officeart/2005/8/layout/default"/>
    <dgm:cxn modelId="{43840877-D2F8-4F29-AE8C-2B85697315AE}" srcId="{53EEC3A8-6982-4151-A03D-3A799B75A8F2}" destId="{8BE620FA-F2B2-42F4-9884-FFC39A3AE0E0}" srcOrd="5" destOrd="0" parTransId="{A0712507-DF69-4A3C-BB1B-CF7DD3AABF57}" sibTransId="{B5E723B6-AF54-4185-9229-A4C4C26FB0F4}"/>
    <dgm:cxn modelId="{9A619590-5733-9F4F-95F4-C81030BA3793}" type="presOf" srcId="{1DED7448-D189-4F2D-BCC2-D90B349EEEBB}" destId="{CFACEA0C-0076-8448-B8F7-560C611E5BDB}" srcOrd="0" destOrd="0" presId="urn:microsoft.com/office/officeart/2005/8/layout/default"/>
    <dgm:cxn modelId="{F6ECBEB2-5FB6-3240-ADB3-E027315D2835}" type="presOf" srcId="{32555194-0B14-4331-A94F-0E816C6EDA8E}" destId="{43321384-2F23-7241-B9DF-89574D4B02C8}" srcOrd="0" destOrd="0" presId="urn:microsoft.com/office/officeart/2005/8/layout/default"/>
    <dgm:cxn modelId="{BFCBD4C2-1FA0-054D-95CB-7921C71064E6}" type="presOf" srcId="{FAD04DCF-C8E9-452D-92D9-2D23611447AA}" destId="{295984D0-10DE-BB4E-AE41-5EDCD4B40E1B}" srcOrd="0" destOrd="0" presId="urn:microsoft.com/office/officeart/2005/8/layout/default"/>
    <dgm:cxn modelId="{5CEB74D3-2F79-BF40-9043-0B29A1CD6498}" type="presOf" srcId="{53EEC3A8-6982-4151-A03D-3A799B75A8F2}" destId="{1EE08850-8A21-574A-A139-AE2263FDB14B}" srcOrd="0" destOrd="0" presId="urn:microsoft.com/office/officeart/2005/8/layout/default"/>
    <dgm:cxn modelId="{B48359D7-6E7F-468B-AF52-7BEB447AF9D9}" srcId="{53EEC3A8-6982-4151-A03D-3A799B75A8F2}" destId="{1DED7448-D189-4F2D-BCC2-D90B349EEEBB}" srcOrd="3" destOrd="0" parTransId="{A5F25EBE-6375-495B-9151-73023CEF5492}" sibTransId="{6795D42C-414C-49CE-B765-5EC84CDF460B}"/>
    <dgm:cxn modelId="{0392B2D7-1B47-4599-9CC9-18D85FB2E7F9}" srcId="{53EEC3A8-6982-4151-A03D-3A799B75A8F2}" destId="{32555194-0B14-4331-A94F-0E816C6EDA8E}" srcOrd="4" destOrd="0" parTransId="{D7EEE5E7-DEB6-4A9E-B0F9-489ADE2C39E2}" sibTransId="{4E84459D-FBB3-414E-AE56-A4814935A97F}"/>
    <dgm:cxn modelId="{3BB33FE0-CFE5-4173-8FB0-E6540DCD3EA9}" srcId="{53EEC3A8-6982-4151-A03D-3A799B75A8F2}" destId="{37B9528C-A9FE-4A3A-BCB7-39AB1D905B5B}" srcOrd="0" destOrd="0" parTransId="{308F893C-D883-413D-983A-12EEDA38F984}" sibTransId="{5107083F-287E-46EA-844F-75D34919DBA4}"/>
    <dgm:cxn modelId="{6F56D9FF-FE5E-4FF0-8BC4-851CA615862E}" srcId="{53EEC3A8-6982-4151-A03D-3A799B75A8F2}" destId="{095E05A6-A8FE-4423-803F-9AE8221F0D0D}" srcOrd="1" destOrd="0" parTransId="{F878325C-7472-45E4-9DEE-32DB8A4386B9}" sibTransId="{E9C88C72-CF9D-46E5-A961-30FDB16481B6}"/>
    <dgm:cxn modelId="{61705B24-8853-2D4D-AF29-33367E911654}" type="presParOf" srcId="{1EE08850-8A21-574A-A139-AE2263FDB14B}" destId="{AE2C74D8-B832-0440-9A64-A3EE7CC049F9}" srcOrd="0" destOrd="0" presId="urn:microsoft.com/office/officeart/2005/8/layout/default"/>
    <dgm:cxn modelId="{CCFB166F-1E15-CF4B-BD76-987859B15949}" type="presParOf" srcId="{1EE08850-8A21-574A-A139-AE2263FDB14B}" destId="{C70AF52F-6BF6-694D-A5A2-B58F657CCF98}" srcOrd="1" destOrd="0" presId="urn:microsoft.com/office/officeart/2005/8/layout/default"/>
    <dgm:cxn modelId="{B4FCACAB-4E45-A14A-957D-799F5BCD58FB}" type="presParOf" srcId="{1EE08850-8A21-574A-A139-AE2263FDB14B}" destId="{56F244D0-980B-9F4D-BF02-0F9F50B88290}" srcOrd="2" destOrd="0" presId="urn:microsoft.com/office/officeart/2005/8/layout/default"/>
    <dgm:cxn modelId="{A0429939-5D64-344D-BF7A-9F16A77FEAD2}" type="presParOf" srcId="{1EE08850-8A21-574A-A139-AE2263FDB14B}" destId="{6DCA3678-2E72-094E-A02C-F58F39B1B424}" srcOrd="3" destOrd="0" presId="urn:microsoft.com/office/officeart/2005/8/layout/default"/>
    <dgm:cxn modelId="{71A1CCAA-71A7-F94E-97E0-68D0DFA06A20}" type="presParOf" srcId="{1EE08850-8A21-574A-A139-AE2263FDB14B}" destId="{295984D0-10DE-BB4E-AE41-5EDCD4B40E1B}" srcOrd="4" destOrd="0" presId="urn:microsoft.com/office/officeart/2005/8/layout/default"/>
    <dgm:cxn modelId="{66DB30F1-8B55-FE40-BF12-B845102ECA9C}" type="presParOf" srcId="{1EE08850-8A21-574A-A139-AE2263FDB14B}" destId="{0997DB3C-BEB8-6F49-9F6E-8E89959E915E}" srcOrd="5" destOrd="0" presId="urn:microsoft.com/office/officeart/2005/8/layout/default"/>
    <dgm:cxn modelId="{2A6DC60F-BA78-E447-81A2-A88BDCF5002C}" type="presParOf" srcId="{1EE08850-8A21-574A-A139-AE2263FDB14B}" destId="{CFACEA0C-0076-8448-B8F7-560C611E5BDB}" srcOrd="6" destOrd="0" presId="urn:microsoft.com/office/officeart/2005/8/layout/default"/>
    <dgm:cxn modelId="{3C06DF69-3E3D-0C49-988F-C929D6EBDB92}" type="presParOf" srcId="{1EE08850-8A21-574A-A139-AE2263FDB14B}" destId="{9BDF76DF-89D2-3B45-B6C5-45D627C9AA29}" srcOrd="7" destOrd="0" presId="urn:microsoft.com/office/officeart/2005/8/layout/default"/>
    <dgm:cxn modelId="{3D2D198A-09E3-E044-9A07-A667E689E8D9}" type="presParOf" srcId="{1EE08850-8A21-574A-A139-AE2263FDB14B}" destId="{43321384-2F23-7241-B9DF-89574D4B02C8}" srcOrd="8" destOrd="0" presId="urn:microsoft.com/office/officeart/2005/8/layout/default"/>
    <dgm:cxn modelId="{8181F0F9-A1D3-6948-9042-236CE48E89CF}" type="presParOf" srcId="{1EE08850-8A21-574A-A139-AE2263FDB14B}" destId="{49A8CA47-E3A5-7547-857D-CCE6D998932A}" srcOrd="9" destOrd="0" presId="urn:microsoft.com/office/officeart/2005/8/layout/default"/>
    <dgm:cxn modelId="{79C9C8D7-A747-184E-B9E5-E5F4C9C00260}" type="presParOf" srcId="{1EE08850-8A21-574A-A139-AE2263FDB14B}" destId="{801F3793-56F8-404E-BBCB-ABBBEE5E31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C836-E708-4310-872E-30E630F3D595}">
      <dsp:nvSpPr>
        <dsp:cNvPr id="0" name=""/>
        <dsp:cNvSpPr/>
      </dsp:nvSpPr>
      <dsp:spPr>
        <a:xfrm>
          <a:off x="5835" y="1121541"/>
          <a:ext cx="3249535" cy="1949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00150" rtl="0">
            <a:lnSpc>
              <a:spcPct val="90000"/>
            </a:lnSpc>
            <a:spcBef>
              <a:spcPct val="0"/>
            </a:spcBef>
            <a:spcAft>
              <a:spcPct val="35000"/>
            </a:spcAft>
            <a:buNone/>
          </a:pPr>
          <a:r>
            <a:rPr lang="en-US" sz="2700" kern="1200"/>
            <a:t>No centralized </a:t>
          </a:r>
          <a:r>
            <a:rPr lang="en-US" sz="2700" kern="1200">
              <a:latin typeface="Calibri Light" panose="020F0302020204030204"/>
            </a:rPr>
            <a:t>prison COVID-19 data</a:t>
          </a:r>
          <a:endParaRPr lang="en-US" sz="2700" kern="1200"/>
        </a:p>
      </dsp:txBody>
      <dsp:txXfrm>
        <a:off x="5835" y="1121541"/>
        <a:ext cx="3249535" cy="1949721"/>
      </dsp:txXfrm>
    </dsp:sp>
    <dsp:sp modelId="{57863CD5-F45B-416A-85CB-DC9B19EE2F6C}">
      <dsp:nvSpPr>
        <dsp:cNvPr id="0" name=""/>
        <dsp:cNvSpPr/>
      </dsp:nvSpPr>
      <dsp:spPr>
        <a:xfrm>
          <a:off x="3303543" y="1974902"/>
          <a:ext cx="487430"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19E64-6C6F-4B67-864B-349ED3B798B5}">
      <dsp:nvSpPr>
        <dsp:cNvPr id="0" name=""/>
        <dsp:cNvSpPr/>
      </dsp:nvSpPr>
      <dsp:spPr>
        <a:xfrm>
          <a:off x="3839146" y="1121541"/>
          <a:ext cx="3249535" cy="1949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00150">
            <a:lnSpc>
              <a:spcPct val="90000"/>
            </a:lnSpc>
            <a:spcBef>
              <a:spcPct val="0"/>
            </a:spcBef>
            <a:spcAft>
              <a:spcPct val="35000"/>
            </a:spcAft>
            <a:buNone/>
          </a:pPr>
          <a:r>
            <a:rPr lang="en-US" sz="2700" kern="1200"/>
            <a:t>Systems provide piecemeal data dashboards</a:t>
          </a:r>
        </a:p>
      </dsp:txBody>
      <dsp:txXfrm>
        <a:off x="3839146" y="1121541"/>
        <a:ext cx="3249535" cy="1949721"/>
      </dsp:txXfrm>
    </dsp:sp>
    <dsp:sp modelId="{7DD75781-D209-4FB0-9381-65CADD624ABA}">
      <dsp:nvSpPr>
        <dsp:cNvPr id="0" name=""/>
        <dsp:cNvSpPr/>
      </dsp:nvSpPr>
      <dsp:spPr>
        <a:xfrm>
          <a:off x="7136854" y="1974902"/>
          <a:ext cx="487430"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EBCA5F-ACD6-4E0F-BF27-6BC64170DDB3}">
      <dsp:nvSpPr>
        <dsp:cNvPr id="0" name=""/>
        <dsp:cNvSpPr/>
      </dsp:nvSpPr>
      <dsp:spPr>
        <a:xfrm>
          <a:off x="7672458" y="1121541"/>
          <a:ext cx="3249535" cy="19497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200150">
            <a:lnSpc>
              <a:spcPct val="90000"/>
            </a:lnSpc>
            <a:spcBef>
              <a:spcPct val="0"/>
            </a:spcBef>
            <a:spcAft>
              <a:spcPct val="35000"/>
            </a:spcAft>
            <a:buNone/>
          </a:pPr>
          <a:r>
            <a:rPr lang="en-US" sz="2700" kern="1200"/>
            <a:t>COVID Prison Project born to aggregate and track pandemic data </a:t>
          </a:r>
        </a:p>
      </dsp:txBody>
      <dsp:txXfrm>
        <a:off x="7672458" y="1121541"/>
        <a:ext cx="3249535" cy="1949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B45BB-17D1-4B9B-9971-F828346945FD}">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51D9A-F0D6-4076-A980-3D180F5A63FA}">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Transparency on conditions behind the walls</a:t>
          </a:r>
        </a:p>
      </dsp:txBody>
      <dsp:txXfrm>
        <a:off x="0" y="0"/>
        <a:ext cx="6900512" cy="1384035"/>
      </dsp:txXfrm>
    </dsp:sp>
    <dsp:sp modelId="{6F43C84B-45DE-4D24-BAF2-EDE5EC80A973}">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EE63F-6C1B-47FD-AF06-22CBA01F2A26}">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Centralized resource for people to report conditions they, family members </a:t>
          </a:r>
          <a:r>
            <a:rPr lang="en-US" sz="2900" kern="1200">
              <a:latin typeface="Calibri Light" panose="020F0302020204030204"/>
            </a:rPr>
            <a:t>experience</a:t>
          </a:r>
          <a:r>
            <a:rPr lang="en-US" sz="2900" kern="1200"/>
            <a:t> </a:t>
          </a:r>
        </a:p>
      </dsp:txBody>
      <dsp:txXfrm>
        <a:off x="0" y="1384035"/>
        <a:ext cx="6900512" cy="1384035"/>
      </dsp:txXfrm>
    </dsp:sp>
    <dsp:sp modelId="{8875B2A7-C2E6-41BA-9D49-B60F8F2456BB}">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79967-FBB3-4424-8E4F-1DEB5499517A}">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Source for media to highlight human rights abuses/data quality</a:t>
          </a:r>
        </a:p>
      </dsp:txBody>
      <dsp:txXfrm>
        <a:off x="0" y="2768070"/>
        <a:ext cx="6900512" cy="1384035"/>
      </dsp:txXfrm>
    </dsp:sp>
    <dsp:sp modelId="{52F61B8B-10ED-4D87-989E-97C5D52AC470}">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8E561-6029-4671-990F-5A1E500FFF0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Foundation for legal research</a:t>
          </a:r>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ADD86-5A94-45FD-8E2E-5BDFA139FCB7}">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9004C-EC70-464E-AA7D-D7B15009B9BA}">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Case rate was </a:t>
          </a:r>
          <a:r>
            <a:rPr lang="en-US" sz="2600" kern="1200" dirty="0">
              <a:latin typeface="Calibri Light" panose="020F0302020204030204"/>
            </a:rPr>
            <a:t>3-5x</a:t>
          </a:r>
          <a:r>
            <a:rPr lang="en-US" sz="2600" kern="1200" dirty="0"/>
            <a:t> higher among people who were incarcerated than in the general population</a:t>
          </a:r>
        </a:p>
      </dsp:txBody>
      <dsp:txXfrm>
        <a:off x="0" y="675"/>
        <a:ext cx="6900512" cy="1106957"/>
      </dsp:txXfrm>
    </dsp:sp>
    <dsp:sp modelId="{E9EF7AC9-8BA2-45B0-9DA2-9A8F69F82962}">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834BE-EB90-466C-A6C4-CFBD9408FEE6}">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Reporting from DOCs is inconsistent, mistakes in the data </a:t>
          </a:r>
        </a:p>
      </dsp:txBody>
      <dsp:txXfrm>
        <a:off x="0" y="1107633"/>
        <a:ext cx="6900512" cy="1106957"/>
      </dsp:txXfrm>
    </dsp:sp>
    <dsp:sp modelId="{0DC4E93D-2C70-4792-BCDC-3876AE7A096F}">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4C5605-B767-42E3-981C-558A1C0B2E7B}">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Deaths misattributed or missing </a:t>
          </a:r>
        </a:p>
      </dsp:txBody>
      <dsp:txXfrm>
        <a:off x="0" y="2214591"/>
        <a:ext cx="6900512" cy="1106957"/>
      </dsp:txXfrm>
    </dsp:sp>
    <dsp:sp modelId="{5ABF0F85-1160-49C6-80DE-92189CC5FB17}">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E5818-51AE-4F3A-B959-8E67D5214166}">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Decreased frequency of reporting since summer 2021</a:t>
          </a:r>
        </a:p>
      </dsp:txBody>
      <dsp:txXfrm>
        <a:off x="0" y="3321549"/>
        <a:ext cx="6900512" cy="1106957"/>
      </dsp:txXfrm>
    </dsp:sp>
    <dsp:sp modelId="{9549A974-0FC5-4073-84E4-CD049D2156A8}">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47DEA-983F-4168-AB87-7D38C2C7B5D5}">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Vaccinate data uninterpretable </a:t>
          </a:r>
        </a:p>
      </dsp:txBody>
      <dsp:txXfrm>
        <a:off x="0" y="4428507"/>
        <a:ext cx="6900512"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ACA4C-64E2-4140-B1DE-90572AB31C2A}">
      <dsp:nvSpPr>
        <dsp:cNvPr id="0" name=""/>
        <dsp:cNvSpPr/>
      </dsp:nvSpPr>
      <dsp:spPr>
        <a:xfrm>
          <a:off x="562927"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5EDED-63C4-438C-84E3-EBFA8EDCE2E6}">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15288B-B817-4BF3-A1CE-6F271F1664DC}">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rtl="0">
            <a:lnSpc>
              <a:spcPct val="90000"/>
            </a:lnSpc>
            <a:spcBef>
              <a:spcPct val="0"/>
            </a:spcBef>
            <a:spcAft>
              <a:spcPct val="35000"/>
            </a:spcAft>
            <a:buNone/>
            <a:defRPr cap="all"/>
          </a:pPr>
          <a:r>
            <a:rPr lang="en-US" sz="1900" kern="1200" dirty="0">
              <a:latin typeface="Calibri Light" panose="020F0302020204030204"/>
            </a:rPr>
            <a:t>Documenting DOC-end</a:t>
          </a:r>
          <a:r>
            <a:rPr lang="en-US" sz="1900" kern="1200" dirty="0"/>
            <a:t> mistakes</a:t>
          </a:r>
        </a:p>
      </dsp:txBody>
      <dsp:txXfrm>
        <a:off x="100682" y="2684598"/>
        <a:ext cx="2370489" cy="720000"/>
      </dsp:txXfrm>
    </dsp:sp>
    <dsp:sp modelId="{074D1C90-FE21-460C-948E-CAC8C65C7357}">
      <dsp:nvSpPr>
        <dsp:cNvPr id="0" name=""/>
        <dsp:cNvSpPr/>
      </dsp:nvSpPr>
      <dsp:spPr>
        <a:xfrm>
          <a:off x="3348252"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B24B56-2F5F-4CED-8304-92A53B1790C5}">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F2F974-3C34-4344-9C3A-A99C6F8CA74E}">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Monitoring changes is important </a:t>
          </a:r>
        </a:p>
      </dsp:txBody>
      <dsp:txXfrm>
        <a:off x="2886007" y="2684598"/>
        <a:ext cx="2370489" cy="720000"/>
      </dsp:txXfrm>
    </dsp:sp>
    <dsp:sp modelId="{C96A5108-A0A7-4C41-AC5D-E783386A9AF7}">
      <dsp:nvSpPr>
        <dsp:cNvPr id="0" name=""/>
        <dsp:cNvSpPr/>
      </dsp:nvSpPr>
      <dsp:spPr>
        <a:xfrm>
          <a:off x="6133577"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F7AB7D-8102-4D7C-8AB4-5B9725665B61}">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1B43C5-1A07-4217-B87E-D07BFFE8D9BF}">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Web scraping needs human oversight</a:t>
          </a:r>
        </a:p>
      </dsp:txBody>
      <dsp:txXfrm>
        <a:off x="5671332" y="2684598"/>
        <a:ext cx="2370489" cy="720000"/>
      </dsp:txXfrm>
    </dsp:sp>
    <dsp:sp modelId="{EE1673FB-8BBB-409F-B0F2-58F3641C5296}">
      <dsp:nvSpPr>
        <dsp:cNvPr id="0" name=""/>
        <dsp:cNvSpPr/>
      </dsp:nvSpPr>
      <dsp:spPr>
        <a:xfrm>
          <a:off x="8918902"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0E394F-1748-4A8C-8A01-11C75720E91C}">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56D91D-459C-4703-99CA-87F5CF719276}">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Media </a:t>
          </a:r>
        </a:p>
      </dsp:txBody>
      <dsp:txXfrm>
        <a:off x="8456657" y="2684598"/>
        <a:ext cx="2370489"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4028F-531E-4D37-A420-76BC262BBEA8}">
      <dsp:nvSpPr>
        <dsp:cNvPr id="0" name=""/>
        <dsp:cNvSpPr/>
      </dsp:nvSpPr>
      <dsp:spPr>
        <a:xfrm>
          <a:off x="8662" y="357643"/>
          <a:ext cx="972628" cy="815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591F8C-F90A-4B49-BE6C-D4022AE03AFA}">
      <dsp:nvSpPr>
        <dsp:cNvPr id="0" name=""/>
        <dsp:cNvSpPr/>
      </dsp:nvSpPr>
      <dsp:spPr>
        <a:xfrm>
          <a:off x="8662" y="1331490"/>
          <a:ext cx="2778939" cy="34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en-US" sz="2200" b="1" kern="1200" dirty="0"/>
            <a:t>Planned</a:t>
          </a:r>
          <a:endParaRPr lang="en-US" sz="2200" kern="1200" dirty="0"/>
        </a:p>
      </dsp:txBody>
      <dsp:txXfrm>
        <a:off x="8662" y="1331490"/>
        <a:ext cx="2778939" cy="349436"/>
      </dsp:txXfrm>
    </dsp:sp>
    <dsp:sp modelId="{8B34EBF0-E8D7-417E-AE89-DE64D55B4CA1}">
      <dsp:nvSpPr>
        <dsp:cNvPr id="0" name=""/>
        <dsp:cNvSpPr/>
      </dsp:nvSpPr>
      <dsp:spPr>
        <a:xfrm>
          <a:off x="8662" y="1754645"/>
          <a:ext cx="2778939" cy="228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Four sites</a:t>
          </a:r>
        </a:p>
        <a:p>
          <a:pPr marL="0" lvl="0" indent="0" algn="l" defTabSz="889000">
            <a:lnSpc>
              <a:spcPct val="100000"/>
            </a:lnSpc>
            <a:spcBef>
              <a:spcPct val="0"/>
            </a:spcBef>
            <a:spcAft>
              <a:spcPct val="35000"/>
            </a:spcAft>
            <a:buNone/>
          </a:pPr>
          <a:r>
            <a:rPr lang="en-US" sz="2000" kern="1200" dirty="0"/>
            <a:t>Four groups of respondents</a:t>
          </a:r>
        </a:p>
        <a:p>
          <a:pPr marL="0" lvl="0" indent="0" algn="l" defTabSz="889000">
            <a:lnSpc>
              <a:spcPct val="100000"/>
            </a:lnSpc>
            <a:spcBef>
              <a:spcPct val="0"/>
            </a:spcBef>
            <a:spcAft>
              <a:spcPct val="35000"/>
            </a:spcAft>
            <a:buNone/>
          </a:pPr>
          <a:r>
            <a:rPr lang="en-US" sz="2000" kern="1200" dirty="0"/>
            <a:t>Longitudinal</a:t>
          </a:r>
        </a:p>
        <a:p>
          <a:pPr marL="0" lvl="0" indent="0" algn="l" defTabSz="889000">
            <a:lnSpc>
              <a:spcPct val="100000"/>
            </a:lnSpc>
            <a:spcBef>
              <a:spcPct val="0"/>
            </a:spcBef>
            <a:spcAft>
              <a:spcPct val="35000"/>
            </a:spcAft>
            <a:buNone/>
          </a:pPr>
          <a:r>
            <a:rPr lang="en-US" sz="2000" kern="1200" dirty="0"/>
            <a:t>Focus groups</a:t>
          </a:r>
        </a:p>
        <a:p>
          <a:pPr marL="0" lvl="0" indent="0" algn="l" defTabSz="889000">
            <a:lnSpc>
              <a:spcPct val="100000"/>
            </a:lnSpc>
            <a:spcBef>
              <a:spcPct val="0"/>
            </a:spcBef>
            <a:spcAft>
              <a:spcPct val="35000"/>
            </a:spcAft>
            <a:buNone/>
          </a:pPr>
          <a:r>
            <a:rPr lang="en-US" sz="2000" kern="1200" dirty="0"/>
            <a:t>Content Analysis of Archival Data</a:t>
          </a:r>
        </a:p>
      </dsp:txBody>
      <dsp:txXfrm>
        <a:off x="8662" y="1754645"/>
        <a:ext cx="2778939" cy="2288916"/>
      </dsp:txXfrm>
    </dsp:sp>
    <dsp:sp modelId="{421297D9-8AE9-4D2C-A9C7-D09A1B33F3A6}">
      <dsp:nvSpPr>
        <dsp:cNvPr id="0" name=""/>
        <dsp:cNvSpPr/>
      </dsp:nvSpPr>
      <dsp:spPr>
        <a:xfrm>
          <a:off x="3273916" y="357643"/>
          <a:ext cx="972628" cy="815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8BE66-6273-4E6E-8552-A32300D08BFA}">
      <dsp:nvSpPr>
        <dsp:cNvPr id="0" name=""/>
        <dsp:cNvSpPr/>
      </dsp:nvSpPr>
      <dsp:spPr>
        <a:xfrm>
          <a:off x="3273916" y="1317027"/>
          <a:ext cx="2778939" cy="34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en-US" sz="2200" b="1" kern="1200" dirty="0"/>
            <a:t>Adjusted</a:t>
          </a:r>
          <a:endParaRPr lang="en-US" sz="2200" kern="1200" dirty="0"/>
        </a:p>
      </dsp:txBody>
      <dsp:txXfrm>
        <a:off x="3273916" y="1317027"/>
        <a:ext cx="2778939" cy="349436"/>
      </dsp:txXfrm>
    </dsp:sp>
    <dsp:sp modelId="{502FF6BA-BCB3-4B41-B132-6FD211068219}">
      <dsp:nvSpPr>
        <dsp:cNvPr id="0" name=""/>
        <dsp:cNvSpPr/>
      </dsp:nvSpPr>
      <dsp:spPr>
        <a:xfrm>
          <a:off x="3273916" y="1754645"/>
          <a:ext cx="2778939" cy="2288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t>Four sites still planned</a:t>
          </a:r>
        </a:p>
        <a:p>
          <a:pPr marL="0" lvl="0" indent="0" algn="l" defTabSz="889000">
            <a:lnSpc>
              <a:spcPct val="100000"/>
            </a:lnSpc>
            <a:spcBef>
              <a:spcPct val="0"/>
            </a:spcBef>
            <a:spcAft>
              <a:spcPct val="35000"/>
            </a:spcAft>
            <a:buNone/>
          </a:pPr>
          <a:r>
            <a:rPr lang="en-US" sz="2000" kern="1200" dirty="0"/>
            <a:t>Four groups of respondents </a:t>
          </a:r>
        </a:p>
        <a:p>
          <a:pPr marL="0" lvl="0" indent="0" algn="l" defTabSz="889000">
            <a:lnSpc>
              <a:spcPct val="100000"/>
            </a:lnSpc>
            <a:spcBef>
              <a:spcPct val="0"/>
            </a:spcBef>
            <a:spcAft>
              <a:spcPct val="35000"/>
            </a:spcAft>
            <a:buNone/>
          </a:pPr>
          <a:r>
            <a:rPr lang="en-US" sz="2000" kern="1200" dirty="0"/>
            <a:t>One time only, with some carefully chosen follow up interviews</a:t>
          </a:r>
        </a:p>
        <a:p>
          <a:pPr marL="0" lvl="0" indent="0" algn="l" defTabSz="889000">
            <a:lnSpc>
              <a:spcPct val="100000"/>
            </a:lnSpc>
            <a:spcBef>
              <a:spcPct val="0"/>
            </a:spcBef>
            <a:spcAft>
              <a:spcPct val="35000"/>
            </a:spcAft>
            <a:buNone/>
          </a:pPr>
          <a:r>
            <a:rPr lang="en-US" sz="2000" kern="1200" dirty="0"/>
            <a:t>One on one interviews only</a:t>
          </a:r>
        </a:p>
        <a:p>
          <a:pPr marL="0" lvl="0" indent="0" algn="l" defTabSz="889000">
            <a:lnSpc>
              <a:spcPct val="100000"/>
            </a:lnSpc>
            <a:spcBef>
              <a:spcPct val="0"/>
            </a:spcBef>
            <a:spcAft>
              <a:spcPct val="35000"/>
            </a:spcAft>
            <a:buNone/>
          </a:pPr>
          <a:r>
            <a:rPr lang="en-US" sz="2000" kern="1200" dirty="0"/>
            <a:t>Content Analysis of Archival Data</a:t>
          </a:r>
        </a:p>
      </dsp:txBody>
      <dsp:txXfrm>
        <a:off x="3273916" y="1754645"/>
        <a:ext cx="2778939" cy="22889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F38BC-EE47-4249-8110-09CC582BB70A}">
      <dsp:nvSpPr>
        <dsp:cNvPr id="0" name=""/>
        <dsp:cNvSpPr/>
      </dsp:nvSpPr>
      <dsp:spPr>
        <a:xfrm>
          <a:off x="0" y="36934"/>
          <a:ext cx="3037581" cy="18225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Information/communication </a:t>
          </a:r>
          <a:endParaRPr lang="en-US" sz="1900" kern="1200"/>
        </a:p>
      </dsp:txBody>
      <dsp:txXfrm>
        <a:off x="0" y="36934"/>
        <a:ext cx="3037581" cy="1822549"/>
      </dsp:txXfrm>
    </dsp:sp>
    <dsp:sp modelId="{87B30697-7345-BD4F-B946-05F55DACDAE6}">
      <dsp:nvSpPr>
        <dsp:cNvPr id="0" name=""/>
        <dsp:cNvSpPr/>
      </dsp:nvSpPr>
      <dsp:spPr>
        <a:xfrm>
          <a:off x="3341340" y="36934"/>
          <a:ext cx="3037581" cy="18225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Movement and isolation</a:t>
          </a:r>
          <a:endParaRPr lang="en-US" sz="1900" kern="1200"/>
        </a:p>
      </dsp:txBody>
      <dsp:txXfrm>
        <a:off x="3341340" y="36934"/>
        <a:ext cx="3037581" cy="1822549"/>
      </dsp:txXfrm>
    </dsp:sp>
    <dsp:sp modelId="{E475C829-6F38-3045-9496-D4B4B3737E62}">
      <dsp:nvSpPr>
        <dsp:cNvPr id="0" name=""/>
        <dsp:cNvSpPr/>
      </dsp:nvSpPr>
      <dsp:spPr>
        <a:xfrm>
          <a:off x="6682680" y="36934"/>
          <a:ext cx="3037581" cy="18225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Testing</a:t>
          </a:r>
          <a:endParaRPr lang="en-US" sz="1900" kern="1200"/>
        </a:p>
      </dsp:txBody>
      <dsp:txXfrm>
        <a:off x="6682680" y="36934"/>
        <a:ext cx="3037581" cy="1822549"/>
      </dsp:txXfrm>
    </dsp:sp>
    <dsp:sp modelId="{94FF51A5-F24D-E949-A8BF-C7F997C5B193}">
      <dsp:nvSpPr>
        <dsp:cNvPr id="0" name=""/>
        <dsp:cNvSpPr/>
      </dsp:nvSpPr>
      <dsp:spPr>
        <a:xfrm>
          <a:off x="0" y="2163241"/>
          <a:ext cx="3037581" cy="18225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Vaccination</a:t>
          </a:r>
        </a:p>
      </dsp:txBody>
      <dsp:txXfrm>
        <a:off x="0" y="2163241"/>
        <a:ext cx="3037581" cy="1822549"/>
      </dsp:txXfrm>
    </dsp:sp>
    <dsp:sp modelId="{F0BC8015-2D9C-094D-9A84-3B5F367E7D7B}">
      <dsp:nvSpPr>
        <dsp:cNvPr id="0" name=""/>
        <dsp:cNvSpPr/>
      </dsp:nvSpPr>
      <dsp:spPr>
        <a:xfrm>
          <a:off x="3341340" y="2163241"/>
          <a:ext cx="3037581" cy="18225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Missed Opportunities</a:t>
          </a:r>
          <a:endParaRPr lang="en-US" sz="1900" kern="1200" dirty="0"/>
        </a:p>
      </dsp:txBody>
      <dsp:txXfrm>
        <a:off x="3341340" y="2163241"/>
        <a:ext cx="3037581" cy="1822549"/>
      </dsp:txXfrm>
    </dsp:sp>
    <dsp:sp modelId="{C8062AC9-7A63-6140-B4B5-64CCB2CD1BCF}">
      <dsp:nvSpPr>
        <dsp:cNvPr id="0" name=""/>
        <dsp:cNvSpPr/>
      </dsp:nvSpPr>
      <dsp:spPr>
        <a:xfrm>
          <a:off x="6682680" y="2163241"/>
          <a:ext cx="3037581" cy="18225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Ecosystem</a:t>
          </a:r>
        </a:p>
      </dsp:txBody>
      <dsp:txXfrm>
        <a:off x="6682680" y="2163241"/>
        <a:ext cx="3037581" cy="1822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C74D8-B832-0440-9A64-A3EE7CC049F9}">
      <dsp:nvSpPr>
        <dsp:cNvPr id="0" name=""/>
        <dsp:cNvSpPr/>
      </dsp:nvSpPr>
      <dsp:spPr>
        <a:xfrm>
          <a:off x="0" y="36934"/>
          <a:ext cx="3037581" cy="18225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Prioritize sharing information </a:t>
          </a:r>
          <a:r>
            <a:rPr lang="en-US" sz="1900" kern="1200" dirty="0"/>
            <a:t>about COVID &amp; protocol changes with people who are incarcerated and staff. </a:t>
          </a:r>
        </a:p>
      </dsp:txBody>
      <dsp:txXfrm>
        <a:off x="0" y="36934"/>
        <a:ext cx="3037581" cy="1822549"/>
      </dsp:txXfrm>
    </dsp:sp>
    <dsp:sp modelId="{56F244D0-980B-9F4D-BF02-0F9F50B88290}">
      <dsp:nvSpPr>
        <dsp:cNvPr id="0" name=""/>
        <dsp:cNvSpPr/>
      </dsp:nvSpPr>
      <dsp:spPr>
        <a:xfrm>
          <a:off x="3341340" y="36934"/>
          <a:ext cx="3037581" cy="18225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Involve people who are incarcerated </a:t>
          </a:r>
          <a:r>
            <a:rPr lang="en-US" sz="1900" kern="1200" dirty="0"/>
            <a:t>in creating &amp; implementing COVID information and protocol messages. </a:t>
          </a:r>
        </a:p>
      </dsp:txBody>
      <dsp:txXfrm>
        <a:off x="3341340" y="36934"/>
        <a:ext cx="3037581" cy="1822549"/>
      </dsp:txXfrm>
    </dsp:sp>
    <dsp:sp modelId="{295984D0-10DE-BB4E-AE41-5EDCD4B40E1B}">
      <dsp:nvSpPr>
        <dsp:cNvPr id="0" name=""/>
        <dsp:cNvSpPr/>
      </dsp:nvSpPr>
      <dsp:spPr>
        <a:xfrm>
          <a:off x="6682680" y="36934"/>
          <a:ext cx="3037581" cy="18225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Ensure that medical isolation and quarantine </a:t>
          </a:r>
          <a:r>
            <a:rPr lang="en-US" sz="1900" b="1" kern="1200" dirty="0"/>
            <a:t>are not punitive </a:t>
          </a:r>
          <a:r>
            <a:rPr lang="en-US" sz="1900" kern="1200" dirty="0"/>
            <a:t>and are, instead, medically oriented. </a:t>
          </a:r>
        </a:p>
      </dsp:txBody>
      <dsp:txXfrm>
        <a:off x="6682680" y="36934"/>
        <a:ext cx="3037581" cy="1822549"/>
      </dsp:txXfrm>
    </dsp:sp>
    <dsp:sp modelId="{CFACEA0C-0076-8448-B8F7-560C611E5BDB}">
      <dsp:nvSpPr>
        <dsp:cNvPr id="0" name=""/>
        <dsp:cNvSpPr/>
      </dsp:nvSpPr>
      <dsp:spPr>
        <a:xfrm>
          <a:off x="0" y="2163241"/>
          <a:ext cx="3037581" cy="18225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Give both positive </a:t>
          </a:r>
          <a:r>
            <a:rPr lang="en-US" sz="1900" b="1" kern="1200"/>
            <a:t>and negative </a:t>
          </a:r>
          <a:r>
            <a:rPr lang="en-US" sz="1900" kern="1200"/>
            <a:t>test results in a way that </a:t>
          </a:r>
          <a:r>
            <a:rPr lang="en-US" sz="1900" b="1" kern="1200"/>
            <a:t>optimizes privacy. </a:t>
          </a:r>
          <a:endParaRPr lang="en-US" sz="1900" kern="1200"/>
        </a:p>
      </dsp:txBody>
      <dsp:txXfrm>
        <a:off x="0" y="2163241"/>
        <a:ext cx="3037581" cy="1822549"/>
      </dsp:txXfrm>
    </dsp:sp>
    <dsp:sp modelId="{43321384-2F23-7241-B9DF-89574D4B02C8}">
      <dsp:nvSpPr>
        <dsp:cNvPr id="0" name=""/>
        <dsp:cNvSpPr/>
      </dsp:nvSpPr>
      <dsp:spPr>
        <a:xfrm>
          <a:off x="3341340" y="2163241"/>
          <a:ext cx="3037581" cy="18225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Consider the financial, emotional, and physical </a:t>
          </a:r>
          <a:r>
            <a:rPr lang="en-US" sz="1900" b="1" kern="1200" dirty="0"/>
            <a:t>well being of correctional workers.</a:t>
          </a:r>
          <a:endParaRPr lang="en-US" sz="1900" kern="1200" dirty="0"/>
        </a:p>
      </dsp:txBody>
      <dsp:txXfrm>
        <a:off x="3341340" y="2163241"/>
        <a:ext cx="3037581" cy="1822549"/>
      </dsp:txXfrm>
    </dsp:sp>
    <dsp:sp modelId="{801F3793-56F8-404E-BBCB-ABBBEE5E3186}">
      <dsp:nvSpPr>
        <dsp:cNvPr id="0" name=""/>
        <dsp:cNvSpPr/>
      </dsp:nvSpPr>
      <dsp:spPr>
        <a:xfrm>
          <a:off x="6682680" y="2163241"/>
          <a:ext cx="3037581" cy="18225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Vaccination strategies for people who are incarcerated should include </a:t>
          </a:r>
          <a:r>
            <a:rPr lang="en-US" sz="1900" b="1" kern="1200" dirty="0"/>
            <a:t>education about the vaccine </a:t>
          </a:r>
          <a:r>
            <a:rPr lang="en-US" sz="1900" kern="1200" dirty="0"/>
            <a:t>and communication about logistics. </a:t>
          </a:r>
        </a:p>
      </dsp:txBody>
      <dsp:txXfrm>
        <a:off x="6682680" y="2163241"/>
        <a:ext cx="3037581" cy="1822549"/>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5E044-7F0B-4E70-8216-7AF2B7A0E87C}" type="datetimeFigureOut">
              <a:rPr lang="en-US"/>
              <a:t>4/19/22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DBD2B-18F7-4531-9C84-3643AD7753AE}" type="slidenum">
              <a:rPr lang="en-US"/>
              <a:t>‹#›</a:t>
            </a:fld>
            <a:endParaRPr lang="en-US"/>
          </a:p>
        </p:txBody>
      </p:sp>
    </p:spTree>
    <p:extLst>
      <p:ext uri="{BB962C8B-B14F-4D97-AF65-F5344CB8AC3E}">
        <p14:creationId xmlns:p14="http://schemas.microsoft.com/office/powerpoint/2010/main" val="318339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LBR</a:t>
            </a:r>
          </a:p>
          <a:p>
            <a:endParaRPr lang="en-US" dirty="0"/>
          </a:p>
          <a:p>
            <a:r>
              <a:rPr lang="en-US" dirty="0"/>
              <a:t>*Note that several systems stopped reporting any COVID data, so the number of is likely higher for incarcerated people </a:t>
            </a:r>
          </a:p>
        </p:txBody>
      </p:sp>
      <p:sp>
        <p:nvSpPr>
          <p:cNvPr id="4" name="Slide Number Placeholder 3"/>
          <p:cNvSpPr>
            <a:spLocks noGrp="1"/>
          </p:cNvSpPr>
          <p:nvPr>
            <p:ph type="sldNum" sz="quarter" idx="5"/>
          </p:nvPr>
        </p:nvSpPr>
        <p:spPr/>
        <p:txBody>
          <a:bodyPr/>
          <a:lstStyle/>
          <a:p>
            <a:fld id="{C4307F86-73C9-154D-BB97-7F12CEDAE571}" type="slidenum">
              <a:rPr lang="en-US" smtClean="0"/>
              <a:t>3</a:t>
            </a:fld>
            <a:endParaRPr lang="en-US"/>
          </a:p>
        </p:txBody>
      </p:sp>
    </p:spTree>
    <p:extLst>
      <p:ext uri="{BB962C8B-B14F-4D97-AF65-F5344CB8AC3E}">
        <p14:creationId xmlns:p14="http://schemas.microsoft.com/office/powerpoint/2010/main" val="67651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here </a:t>
            </a:r>
          </a:p>
        </p:txBody>
      </p:sp>
      <p:sp>
        <p:nvSpPr>
          <p:cNvPr id="4" name="Slide Number Placeholder 3"/>
          <p:cNvSpPr>
            <a:spLocks noGrp="1"/>
          </p:cNvSpPr>
          <p:nvPr>
            <p:ph type="sldNum" sz="quarter" idx="5"/>
          </p:nvPr>
        </p:nvSpPr>
        <p:spPr/>
        <p:txBody>
          <a:bodyPr/>
          <a:lstStyle/>
          <a:p>
            <a:fld id="{C4307F86-73C9-154D-BB97-7F12CEDAE571}" type="slidenum">
              <a:rPr lang="en-US" smtClean="0"/>
              <a:t>19</a:t>
            </a:fld>
            <a:endParaRPr lang="en-US"/>
          </a:p>
        </p:txBody>
      </p:sp>
    </p:spTree>
    <p:extLst>
      <p:ext uri="{BB962C8B-B14F-4D97-AF65-F5344CB8AC3E}">
        <p14:creationId xmlns:p14="http://schemas.microsoft.com/office/powerpoint/2010/main" val="357341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LBR</a:t>
            </a:r>
          </a:p>
          <a:p>
            <a:endParaRPr lang="en-US" dirty="0"/>
          </a:p>
          <a:p>
            <a:r>
              <a:rPr lang="en-US" dirty="0"/>
              <a:t>Chronic conditions: In 2011–12, an estimated 40% of state and federal prisoners and jail inmates reported having a current chronic medical condition while about half reported ever having a chronic medical condition (BJS data) </a:t>
            </a:r>
          </a:p>
          <a:p>
            <a:endParaRPr lang="en-US" dirty="0"/>
          </a:p>
          <a:p>
            <a:r>
              <a:rPr lang="en-US" dirty="0"/>
              <a:t>Overlapping disparities: obviously, higher percentage of Black people in prisons; women in particular have poorer outcomes (more likely to report chronic conditions, mental health diagnoses, SUD, lack of reproductive health care) </a:t>
            </a:r>
          </a:p>
          <a:p>
            <a:endParaRPr lang="en-US" dirty="0"/>
          </a:p>
          <a:p>
            <a:r>
              <a:rPr lang="en-US" dirty="0"/>
              <a:t>Mistrust: surveys have shown that incarcerated people mistrust healthcare providers, particularly older people that are BIPOC</a:t>
            </a:r>
          </a:p>
          <a:p>
            <a:endParaRPr lang="en-US" dirty="0"/>
          </a:p>
          <a:p>
            <a:r>
              <a:rPr lang="en-US" dirty="0"/>
              <a:t>Long-lasting: opioid overdose post-release, death post-release… </a:t>
            </a:r>
          </a:p>
        </p:txBody>
      </p:sp>
      <p:sp>
        <p:nvSpPr>
          <p:cNvPr id="4" name="Slide Number Placeholder 3"/>
          <p:cNvSpPr>
            <a:spLocks noGrp="1"/>
          </p:cNvSpPr>
          <p:nvPr>
            <p:ph type="sldNum" sz="quarter" idx="5"/>
          </p:nvPr>
        </p:nvSpPr>
        <p:spPr/>
        <p:txBody>
          <a:bodyPr/>
          <a:lstStyle/>
          <a:p>
            <a:fld id="{C4307F86-73C9-154D-BB97-7F12CEDAE571}" type="slidenum">
              <a:rPr lang="en-US" smtClean="0"/>
              <a:t>4</a:t>
            </a:fld>
            <a:endParaRPr lang="en-US"/>
          </a:p>
        </p:txBody>
      </p:sp>
    </p:spTree>
    <p:extLst>
      <p:ext uri="{BB962C8B-B14F-4D97-AF65-F5344CB8AC3E}">
        <p14:creationId xmlns:p14="http://schemas.microsoft.com/office/powerpoint/2010/main" val="20073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LBR</a:t>
            </a:r>
          </a:p>
          <a:p>
            <a:endParaRPr lang="en-US" dirty="0"/>
          </a:p>
          <a:p>
            <a:r>
              <a:rPr lang="en-US" dirty="0"/>
              <a:t>Highlight: We’re the only project focused on incarcerated populations </a:t>
            </a:r>
          </a:p>
          <a:p>
            <a:endParaRPr lang="en-US" dirty="0"/>
          </a:p>
          <a:p>
            <a:r>
              <a:rPr lang="en-US" dirty="0"/>
              <a:t>Aim 1: </a:t>
            </a:r>
            <a:r>
              <a:rPr lang="en-US" sz="1200" kern="1200" dirty="0">
                <a:solidFill>
                  <a:schemeClr val="tx1"/>
                </a:solidFill>
                <a:effectLst/>
                <a:latin typeface="+mn-lt"/>
                <a:ea typeface="+mn-ea"/>
                <a:cs typeface="+mn-cs"/>
              </a:rPr>
              <a:t>We will conduct a series of interviews at each site (FL, MN, RI, WA) over the study period with three separate groups: incarcerated people, medical providers, correctional staff and correctional leaders. These focus groups will focus on ethical issues related to COVID-19 testing, contact tracing, data sharing, and vaccines. Our multidisciplinary team inclusive of formerly incarcerated individuals will engage through participatory analysis of focus group data, historical archives, and dialectic sessions on the current state of science to iterate strategies to improve reach, access, uptake, and impact of COVID-19 testing in correctional facilities.</a:t>
            </a:r>
            <a:r>
              <a:rPr lang="en-US" dirty="0">
                <a:effectLst/>
              </a:rPr>
              <a:t> </a:t>
            </a:r>
            <a:r>
              <a:rPr lang="en-US" dirty="0"/>
              <a:t> </a:t>
            </a:r>
          </a:p>
          <a:p>
            <a:endParaRPr lang="en-US" dirty="0"/>
          </a:p>
          <a:p>
            <a:endParaRPr lang="en-US" dirty="0"/>
          </a:p>
          <a:p>
            <a:r>
              <a:rPr lang="en-US" dirty="0"/>
              <a:t>Aim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Utilizing testing strategies deemed feasible and ethical in aim 1, we will utilize 74,812 COVID-19 tests to test and re-test a total of 16,859 incarcerated people and correctional staff for active infection over a six-month period in the FL, MN, and RI state prison systems and the Yakima County Jail in WA. Facilities will provide identifiable data on people who are tested, re-tested, their contact testing protocols, including patient demographics, comorbidities, and COVID-19 health outcomes. Using these data and national correctional facility-level data from the COVID Prison Project, we will estimate COVID-19 baseline prevalence and cumulative incidence, rates of disease progression, and outcomes and use a stochastic dynamic transmission model of COVID-19 to model effectiveness of testing strategies in reducing incidence, given individual, correctional, and community level characteristics.</a:t>
            </a:r>
          </a:p>
          <a:p>
            <a:endParaRPr lang="en-US" dirty="0"/>
          </a:p>
        </p:txBody>
      </p:sp>
      <p:sp>
        <p:nvSpPr>
          <p:cNvPr id="4" name="Slide Number Placeholder 3"/>
          <p:cNvSpPr>
            <a:spLocks noGrp="1"/>
          </p:cNvSpPr>
          <p:nvPr>
            <p:ph type="sldNum" sz="quarter" idx="5"/>
          </p:nvPr>
        </p:nvSpPr>
        <p:spPr/>
        <p:txBody>
          <a:bodyPr/>
          <a:lstStyle/>
          <a:p>
            <a:fld id="{C4307F86-73C9-154D-BB97-7F12CEDAE571}" type="slidenum">
              <a:rPr lang="en-US" smtClean="0"/>
              <a:t>11</a:t>
            </a:fld>
            <a:endParaRPr lang="en-US"/>
          </a:p>
        </p:txBody>
      </p:sp>
    </p:spTree>
    <p:extLst>
      <p:ext uri="{BB962C8B-B14F-4D97-AF65-F5344CB8AC3E}">
        <p14:creationId xmlns:p14="http://schemas.microsoft.com/office/powerpoint/2010/main" val="228390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**MM here </a:t>
            </a:r>
          </a:p>
          <a:p>
            <a:endParaRPr lang="en-US" dirty="0"/>
          </a:p>
        </p:txBody>
      </p:sp>
      <p:sp>
        <p:nvSpPr>
          <p:cNvPr id="4" name="Slide Number Placeholder 3"/>
          <p:cNvSpPr>
            <a:spLocks noGrp="1"/>
          </p:cNvSpPr>
          <p:nvPr>
            <p:ph type="sldNum" sz="quarter" idx="5"/>
          </p:nvPr>
        </p:nvSpPr>
        <p:spPr/>
        <p:txBody>
          <a:bodyPr/>
          <a:lstStyle/>
          <a:p>
            <a:fld id="{C4307F86-73C9-154D-BB97-7F12CEDAE571}" type="slidenum">
              <a:rPr lang="en-US" smtClean="0"/>
              <a:t>13</a:t>
            </a:fld>
            <a:endParaRPr lang="en-US"/>
          </a:p>
        </p:txBody>
      </p:sp>
    </p:spTree>
    <p:extLst>
      <p:ext uri="{BB962C8B-B14F-4D97-AF65-F5344CB8AC3E}">
        <p14:creationId xmlns:p14="http://schemas.microsoft.com/office/powerpoint/2010/main" val="340965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**MM here </a:t>
            </a:r>
          </a:p>
          <a:p>
            <a:endParaRPr lang="en-US" dirty="0"/>
          </a:p>
          <a:p>
            <a:endParaRPr lang="en-US" dirty="0"/>
          </a:p>
          <a:p>
            <a:endParaRPr lang="en-US" dirty="0"/>
          </a:p>
          <a:p>
            <a:r>
              <a:rPr lang="en-US" dirty="0"/>
              <a:t>Info/comm: coming from CO’s, and CO’s themselves felt a lack of information from leadership</a:t>
            </a:r>
          </a:p>
          <a:p>
            <a:r>
              <a:rPr lang="en-US" dirty="0"/>
              <a:t>Isolation: 23 hours, having to move to a new area with new neighbors </a:t>
            </a:r>
          </a:p>
          <a:p>
            <a:r>
              <a:rPr lang="en-US" dirty="0"/>
              <a:t>Testing: mixed opinions on voluntary</a:t>
            </a:r>
          </a:p>
          <a:p>
            <a:r>
              <a:rPr lang="en-US" dirty="0" err="1"/>
              <a:t>Vacc</a:t>
            </a:r>
            <a:r>
              <a:rPr lang="en-US" dirty="0"/>
              <a:t>: getting leftover vaccines, having differing opinions on vaccines from CO officers that change with shift</a:t>
            </a:r>
          </a:p>
          <a:p>
            <a:r>
              <a:rPr lang="en-US" dirty="0"/>
              <a:t>Missed Opportunities: </a:t>
            </a:r>
          </a:p>
          <a:p>
            <a:r>
              <a:rPr lang="en-US" dirty="0"/>
              <a:t>Ecosystem: </a:t>
            </a:r>
          </a:p>
        </p:txBody>
      </p:sp>
      <p:sp>
        <p:nvSpPr>
          <p:cNvPr id="4" name="Slide Number Placeholder 3"/>
          <p:cNvSpPr>
            <a:spLocks noGrp="1"/>
          </p:cNvSpPr>
          <p:nvPr>
            <p:ph type="sldNum" sz="quarter" idx="5"/>
          </p:nvPr>
        </p:nvSpPr>
        <p:spPr/>
        <p:txBody>
          <a:bodyPr/>
          <a:lstStyle/>
          <a:p>
            <a:fld id="{C4307F86-73C9-154D-BB97-7F12CEDAE571}" type="slidenum">
              <a:rPr lang="en-US" smtClean="0"/>
              <a:t>14</a:t>
            </a:fld>
            <a:endParaRPr lang="en-US"/>
          </a:p>
        </p:txBody>
      </p:sp>
    </p:spTree>
    <p:extLst>
      <p:ext uri="{BB962C8B-B14F-4D97-AF65-F5344CB8AC3E}">
        <p14:creationId xmlns:p14="http://schemas.microsoft.com/office/powerpoint/2010/main" val="157296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**MM here </a:t>
            </a:r>
          </a:p>
          <a:p>
            <a:endParaRPr lang="en-US" dirty="0"/>
          </a:p>
        </p:txBody>
      </p:sp>
      <p:sp>
        <p:nvSpPr>
          <p:cNvPr id="4" name="Slide Number Placeholder 3"/>
          <p:cNvSpPr>
            <a:spLocks noGrp="1"/>
          </p:cNvSpPr>
          <p:nvPr>
            <p:ph type="sldNum" sz="quarter" idx="5"/>
          </p:nvPr>
        </p:nvSpPr>
        <p:spPr/>
        <p:txBody>
          <a:bodyPr/>
          <a:lstStyle/>
          <a:p>
            <a:fld id="{C4307F86-73C9-154D-BB97-7F12CEDAE571}" type="slidenum">
              <a:rPr lang="en-US" smtClean="0"/>
              <a:t>15</a:t>
            </a:fld>
            <a:endParaRPr lang="en-US"/>
          </a:p>
        </p:txBody>
      </p:sp>
    </p:spTree>
    <p:extLst>
      <p:ext uri="{BB962C8B-B14F-4D97-AF65-F5344CB8AC3E}">
        <p14:creationId xmlns:p14="http://schemas.microsoft.com/office/powerpoint/2010/main" val="427134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LBR</a:t>
            </a:r>
          </a:p>
          <a:p>
            <a:endParaRPr lang="en-US" dirty="0"/>
          </a:p>
        </p:txBody>
      </p:sp>
      <p:sp>
        <p:nvSpPr>
          <p:cNvPr id="4" name="Slide Number Placeholder 3"/>
          <p:cNvSpPr>
            <a:spLocks noGrp="1"/>
          </p:cNvSpPr>
          <p:nvPr>
            <p:ph type="sldNum" sz="quarter" idx="5"/>
          </p:nvPr>
        </p:nvSpPr>
        <p:spPr/>
        <p:txBody>
          <a:bodyPr/>
          <a:lstStyle/>
          <a:p>
            <a:fld id="{C4307F86-73C9-154D-BB97-7F12CEDAE571}" type="slidenum">
              <a:rPr lang="en-US" smtClean="0"/>
              <a:t>16</a:t>
            </a:fld>
            <a:endParaRPr lang="en-US"/>
          </a:p>
        </p:txBody>
      </p:sp>
    </p:spTree>
    <p:extLst>
      <p:ext uri="{BB962C8B-B14F-4D97-AF65-F5344CB8AC3E}">
        <p14:creationId xmlns:p14="http://schemas.microsoft.com/office/powerpoint/2010/main" val="75819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LBR</a:t>
            </a:r>
          </a:p>
          <a:p>
            <a:endParaRPr lang="en-US" dirty="0"/>
          </a:p>
        </p:txBody>
      </p:sp>
      <p:sp>
        <p:nvSpPr>
          <p:cNvPr id="4" name="Slide Number Placeholder 3"/>
          <p:cNvSpPr>
            <a:spLocks noGrp="1"/>
          </p:cNvSpPr>
          <p:nvPr>
            <p:ph type="sldNum" sz="quarter" idx="5"/>
          </p:nvPr>
        </p:nvSpPr>
        <p:spPr/>
        <p:txBody>
          <a:bodyPr/>
          <a:lstStyle/>
          <a:p>
            <a:fld id="{C4307F86-73C9-154D-BB97-7F12CEDAE571}" type="slidenum">
              <a:rPr lang="en-US" smtClean="0"/>
              <a:t>17</a:t>
            </a:fld>
            <a:endParaRPr lang="en-US"/>
          </a:p>
        </p:txBody>
      </p:sp>
    </p:spTree>
    <p:extLst>
      <p:ext uri="{BB962C8B-B14F-4D97-AF65-F5344CB8AC3E}">
        <p14:creationId xmlns:p14="http://schemas.microsoft.com/office/powerpoint/2010/main" val="336279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here</a:t>
            </a:r>
          </a:p>
        </p:txBody>
      </p:sp>
      <p:sp>
        <p:nvSpPr>
          <p:cNvPr id="4" name="Slide Number Placeholder 3"/>
          <p:cNvSpPr>
            <a:spLocks noGrp="1"/>
          </p:cNvSpPr>
          <p:nvPr>
            <p:ph type="sldNum" sz="quarter" idx="5"/>
          </p:nvPr>
        </p:nvSpPr>
        <p:spPr/>
        <p:txBody>
          <a:bodyPr/>
          <a:lstStyle/>
          <a:p>
            <a:fld id="{C4307F86-73C9-154D-BB97-7F12CEDAE571}" type="slidenum">
              <a:rPr lang="en-US" smtClean="0"/>
              <a:t>18</a:t>
            </a:fld>
            <a:endParaRPr lang="en-US"/>
          </a:p>
        </p:txBody>
      </p:sp>
    </p:spTree>
    <p:extLst>
      <p:ext uri="{BB962C8B-B14F-4D97-AF65-F5344CB8AC3E}">
        <p14:creationId xmlns:p14="http://schemas.microsoft.com/office/powerpoint/2010/main" val="319941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9666-5DA3-7F49-A854-E8FC32919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0FD863-D1E3-984B-AD22-9BF0C8439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32F1CC-CE78-7C4C-9E9F-E80AF520D4F5}"/>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5" name="Footer Placeholder 4">
            <a:extLst>
              <a:ext uri="{FF2B5EF4-FFF2-40B4-BE49-F238E27FC236}">
                <a16:creationId xmlns:a16="http://schemas.microsoft.com/office/drawing/2014/main" id="{C994997D-703B-C045-AAE5-08B7ED7F4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8CB34-C4C9-1E4F-856A-E259750A0E6D}"/>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385788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15C3-9104-3448-B1AA-81B6605705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BBCB02-D7D3-7043-94FC-C1CD53BBA6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2DE6F-177F-EE48-B4BB-816B352B70C2}"/>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5" name="Footer Placeholder 4">
            <a:extLst>
              <a:ext uri="{FF2B5EF4-FFF2-40B4-BE49-F238E27FC236}">
                <a16:creationId xmlns:a16="http://schemas.microsoft.com/office/drawing/2014/main" id="{37D33A1B-1E6A-3E4A-BF07-2A6A05585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C656B-FFB0-0943-89C0-F42F8BBD7A12}"/>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329838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8E6543-3B86-494A-9798-06E2AB4D38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984B9F-0AB9-A944-AEA6-99AC097334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822D1-E5C7-B743-A9B6-BC67ED56A323}"/>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5" name="Footer Placeholder 4">
            <a:extLst>
              <a:ext uri="{FF2B5EF4-FFF2-40B4-BE49-F238E27FC236}">
                <a16:creationId xmlns:a16="http://schemas.microsoft.com/office/drawing/2014/main" id="{AE3B397D-0863-CD4A-8EEB-31AC8C7D0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BEF1A-F156-C04D-8BB7-F6EB59904BE1}"/>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352943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7AC8-74F1-F743-A3E9-7B6657694B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5CFFB-9C6C-B14A-89C5-4056F44BB4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0C4DA-3684-3946-B4D5-3A909030514E}"/>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5" name="Footer Placeholder 4">
            <a:extLst>
              <a:ext uri="{FF2B5EF4-FFF2-40B4-BE49-F238E27FC236}">
                <a16:creationId xmlns:a16="http://schemas.microsoft.com/office/drawing/2014/main" id="{5ACF0990-0BC3-A64A-951F-67C009FCC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5A24F-9FCC-4E45-B09B-A90AAB08030F}"/>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246591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0972-DB16-FF48-8541-207C8C55D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724FD7-74AA-8248-9311-4604DB869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58F7D-0B1B-5A4B-B433-67FC8C8135A3}"/>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5" name="Footer Placeholder 4">
            <a:extLst>
              <a:ext uri="{FF2B5EF4-FFF2-40B4-BE49-F238E27FC236}">
                <a16:creationId xmlns:a16="http://schemas.microsoft.com/office/drawing/2014/main" id="{76A41E83-2482-2540-8519-A7AF1CED2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DB886-58D4-7A46-B0A6-55AFE87667A3}"/>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27028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E794-AD99-344D-86D3-163827662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53CDA-BD6B-BB42-A9BF-0198862D0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F6A4FD-92E0-4242-99BA-E71E5D1397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9A945-D107-6C45-A4C6-C480D53EE765}"/>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6" name="Footer Placeholder 5">
            <a:extLst>
              <a:ext uri="{FF2B5EF4-FFF2-40B4-BE49-F238E27FC236}">
                <a16:creationId xmlns:a16="http://schemas.microsoft.com/office/drawing/2014/main" id="{84B14391-1EB7-774D-B89C-FF39FD817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1DFC3B-89C4-B44A-B6A4-DFC9BBD52495}"/>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320399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0C08-28EE-EC4B-8533-94DFB93E89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0220D1-3F1A-3E40-A4D2-FCC2BB0A3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4A4919-5D35-4748-85BC-35E68ED7D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F7EF7A-C867-8A41-9F11-10D0F777B3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FECF0D-4B9F-E441-B94B-4C3C34C341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A5056-DD2D-A946-88BD-64A797985A56}"/>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8" name="Footer Placeholder 7">
            <a:extLst>
              <a:ext uri="{FF2B5EF4-FFF2-40B4-BE49-F238E27FC236}">
                <a16:creationId xmlns:a16="http://schemas.microsoft.com/office/drawing/2014/main" id="{52F422B9-750D-7745-A6B3-362EEA44AD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097DA9-20F5-4144-855A-D378C2739DF2}"/>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369429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CDB8-8173-1543-8198-F1AE985517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B5F5C0-99D3-F047-B35B-742864FC5536}"/>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4" name="Footer Placeholder 3">
            <a:extLst>
              <a:ext uri="{FF2B5EF4-FFF2-40B4-BE49-F238E27FC236}">
                <a16:creationId xmlns:a16="http://schemas.microsoft.com/office/drawing/2014/main" id="{14B2F52B-6A50-F24C-83ED-25382F4E4B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954256-E397-764C-A832-A1CE19FAD8B6}"/>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302365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F2873-92EE-7249-B5EB-2379BFBCBCB5}"/>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3" name="Footer Placeholder 2">
            <a:extLst>
              <a:ext uri="{FF2B5EF4-FFF2-40B4-BE49-F238E27FC236}">
                <a16:creationId xmlns:a16="http://schemas.microsoft.com/office/drawing/2014/main" id="{5E614DED-2BCF-724A-89D0-395B04D521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F46014-76CA-B148-A0F1-DAAF374BFC10}"/>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148573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D88E-2DD7-1A4B-8325-0964FF6FE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8BDAB2-52D1-2340-AD9D-B887F00826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7F8F4C-DC5C-7846-BE19-61B61F221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85BA56-270A-6F48-8500-F0AED448F980}"/>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6" name="Footer Placeholder 5">
            <a:extLst>
              <a:ext uri="{FF2B5EF4-FFF2-40B4-BE49-F238E27FC236}">
                <a16:creationId xmlns:a16="http://schemas.microsoft.com/office/drawing/2014/main" id="{672FE2F7-BB2C-D64D-B1DE-68C24F330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EDE5D-425F-8C47-A669-67568D44C977}"/>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39485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3930-7F66-A241-AE78-80E835784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58AE6C-419C-244C-B5DE-DCB38D8C2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9E4AC-AD28-4C4B-9EC2-755322345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05D61-6505-AF4C-87D3-2437D3241DBB}"/>
              </a:ext>
            </a:extLst>
          </p:cNvPr>
          <p:cNvSpPr>
            <a:spLocks noGrp="1"/>
          </p:cNvSpPr>
          <p:nvPr>
            <p:ph type="dt" sz="half" idx="10"/>
          </p:nvPr>
        </p:nvSpPr>
        <p:spPr/>
        <p:txBody>
          <a:bodyPr/>
          <a:lstStyle/>
          <a:p>
            <a:fld id="{AA2D0FA7-5B05-E548-9D73-C9282158AEE0}" type="datetimeFigureOut">
              <a:rPr lang="en-US" smtClean="0"/>
              <a:t>4/19/22</a:t>
            </a:fld>
            <a:endParaRPr lang="en-US"/>
          </a:p>
        </p:txBody>
      </p:sp>
      <p:sp>
        <p:nvSpPr>
          <p:cNvPr id="6" name="Footer Placeholder 5">
            <a:extLst>
              <a:ext uri="{FF2B5EF4-FFF2-40B4-BE49-F238E27FC236}">
                <a16:creationId xmlns:a16="http://schemas.microsoft.com/office/drawing/2014/main" id="{BB1F319F-FA83-604A-B9EB-B0AAD8BF7B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5705C-CA99-D34A-AA91-287D985418EE}"/>
              </a:ext>
            </a:extLst>
          </p:cNvPr>
          <p:cNvSpPr>
            <a:spLocks noGrp="1"/>
          </p:cNvSpPr>
          <p:nvPr>
            <p:ph type="sldNum" sz="quarter" idx="12"/>
          </p:nvPr>
        </p:nvSpPr>
        <p:spPr/>
        <p:txBody>
          <a:bodyPr/>
          <a:lstStyle/>
          <a:p>
            <a:fld id="{A2538219-BA70-F84E-8316-970992EB12FC}" type="slidenum">
              <a:rPr lang="en-US" smtClean="0"/>
              <a:t>‹#›</a:t>
            </a:fld>
            <a:endParaRPr lang="en-US"/>
          </a:p>
        </p:txBody>
      </p:sp>
    </p:spTree>
    <p:extLst>
      <p:ext uri="{BB962C8B-B14F-4D97-AF65-F5344CB8AC3E}">
        <p14:creationId xmlns:p14="http://schemas.microsoft.com/office/powerpoint/2010/main" val="24709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C5D7B0-3EA6-A145-99AE-60CB948BD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775CE7-BFDA-3441-BE39-6E4525BFD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85F13-DBF7-704D-9A6E-76240B0EE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D0FA7-5B05-E548-9D73-C9282158AEE0}" type="datetimeFigureOut">
              <a:rPr lang="en-US" smtClean="0"/>
              <a:t>4/19/22</a:t>
            </a:fld>
            <a:endParaRPr lang="en-US"/>
          </a:p>
        </p:txBody>
      </p:sp>
      <p:sp>
        <p:nvSpPr>
          <p:cNvPr id="5" name="Footer Placeholder 4">
            <a:extLst>
              <a:ext uri="{FF2B5EF4-FFF2-40B4-BE49-F238E27FC236}">
                <a16:creationId xmlns:a16="http://schemas.microsoft.com/office/drawing/2014/main" id="{8AF43F63-5F0B-B64A-8C2E-B96B24E80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2BB134-AA76-904C-B4AA-C4588D4239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38219-BA70-F84E-8316-970992EB12FC}" type="slidenum">
              <a:rPr lang="en-US" smtClean="0"/>
              <a:t>‹#›</a:t>
            </a:fld>
            <a:endParaRPr lang="en-US"/>
          </a:p>
        </p:txBody>
      </p:sp>
    </p:spTree>
    <p:extLst>
      <p:ext uri="{BB962C8B-B14F-4D97-AF65-F5344CB8AC3E}">
        <p14:creationId xmlns:p14="http://schemas.microsoft.com/office/powerpoint/2010/main" val="2770886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2C064F-AB1F-604D-A94C-3C0CAE2773B4}"/>
              </a:ext>
            </a:extLst>
          </p:cNvPr>
          <p:cNvSpPr>
            <a:spLocks noGrp="1"/>
          </p:cNvSpPr>
          <p:nvPr>
            <p:ph type="ctrTitle"/>
          </p:nvPr>
        </p:nvSpPr>
        <p:spPr>
          <a:xfrm>
            <a:off x="988858" y="1999615"/>
            <a:ext cx="9679145" cy="2764028"/>
          </a:xfrm>
        </p:spPr>
        <p:txBody>
          <a:bodyPr anchor="ctr">
            <a:normAutofit fontScale="90000"/>
          </a:bodyPr>
          <a:lstStyle/>
          <a:p>
            <a:r>
              <a:rPr lang="en-US" sz="4800" dirty="0">
                <a:ea typeface="+mj-lt"/>
                <a:cs typeface="+mj-lt"/>
              </a:rPr>
              <a:t>Lessons Learned from the COVID Prison Project </a:t>
            </a:r>
            <a:br>
              <a:rPr lang="en-US" sz="4400" dirty="0">
                <a:ea typeface="+mj-lt"/>
                <a:cs typeface="+mj-lt"/>
              </a:rPr>
            </a:br>
            <a:br>
              <a:rPr lang="en-US" sz="4000" dirty="0">
                <a:ea typeface="+mj-lt"/>
                <a:cs typeface="+mj-lt"/>
              </a:rPr>
            </a:br>
            <a:r>
              <a:rPr lang="en-US" sz="3200" dirty="0">
                <a:ea typeface="+mj-lt"/>
                <a:cs typeface="+mj-lt"/>
              </a:rPr>
              <a:t>Meghan Peterson, MPH</a:t>
            </a:r>
            <a:r>
              <a:rPr lang="en-US" sz="3200" baseline="30000" dirty="0">
                <a:ea typeface="+mj-lt"/>
                <a:cs typeface="+mj-lt"/>
              </a:rPr>
              <a:t>1</a:t>
            </a:r>
            <a:r>
              <a:rPr lang="en-US" sz="3200" dirty="0">
                <a:ea typeface="+mj-lt"/>
                <a:cs typeface="+mj-lt"/>
              </a:rPr>
              <a:t>; Kathryn </a:t>
            </a:r>
            <a:r>
              <a:rPr lang="en-US" sz="3200" dirty="0" err="1">
                <a:ea typeface="+mj-lt"/>
                <a:cs typeface="+mj-lt"/>
              </a:rPr>
              <a:t>Nowotny</a:t>
            </a:r>
            <a:r>
              <a:rPr lang="en-US" sz="3200" dirty="0">
                <a:ea typeface="+mj-lt"/>
                <a:cs typeface="+mj-lt"/>
              </a:rPr>
              <a:t>, PhD</a:t>
            </a:r>
            <a:r>
              <a:rPr lang="en-US" sz="3200" baseline="30000" dirty="0">
                <a:ea typeface="+mj-lt"/>
                <a:cs typeface="+mj-lt"/>
              </a:rPr>
              <a:t>2</a:t>
            </a:r>
            <a:br>
              <a:rPr lang="en-US" sz="3200" dirty="0">
                <a:ea typeface="+mj-lt"/>
                <a:cs typeface="+mj-lt"/>
              </a:rPr>
            </a:br>
            <a:r>
              <a:rPr lang="en-US" sz="1800" dirty="0">
                <a:ea typeface="+mj-lt"/>
                <a:cs typeface="Calibri Light"/>
              </a:rPr>
              <a:t>Center for Health Equity Research, U</a:t>
            </a:r>
            <a:r>
              <a:rPr lang="en-US" sz="1800" dirty="0">
                <a:cs typeface="Calibri Light"/>
              </a:rPr>
              <a:t>niversity of North Carolina – Chapel Hill School of Medicine</a:t>
            </a:r>
            <a:br>
              <a:rPr lang="en-US" sz="1800" dirty="0">
                <a:cs typeface="Calibri Light"/>
              </a:rPr>
            </a:br>
            <a:r>
              <a:rPr lang="en-US" sz="1800" dirty="0">
                <a:cs typeface="Calibri Light"/>
              </a:rPr>
              <a:t>Department of Sociology, University of Miami </a:t>
            </a:r>
            <a:br>
              <a:rPr lang="en-US" sz="1800" dirty="0">
                <a:cs typeface="Calibri Light"/>
              </a:rPr>
            </a:br>
            <a:endParaRPr lang="en-US" sz="1800" dirty="0">
              <a:cs typeface="Calibri Light"/>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52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0C55D-A6E9-4FAB-8F95-D0A0246051D6}"/>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What we wish we knew at outset </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63817C15-6471-4CF1-9652-66E087FBE8AE}"/>
              </a:ext>
            </a:extLst>
          </p:cNvPr>
          <p:cNvGraphicFramePr>
            <a:graphicFrameLocks noGrp="1"/>
          </p:cNvGraphicFramePr>
          <p:nvPr>
            <p:ph idx="1"/>
            <p:extLst>
              <p:ext uri="{D42A27DB-BD31-4B8C-83A1-F6EECF244321}">
                <p14:modId xmlns:p14="http://schemas.microsoft.com/office/powerpoint/2010/main" val="185635449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2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6397-DA0D-BF43-BF0E-96E429BD36FE}"/>
              </a:ext>
            </a:extLst>
          </p:cNvPr>
          <p:cNvSpPr>
            <a:spLocks noGrp="1"/>
          </p:cNvSpPr>
          <p:nvPr>
            <p:ph type="title"/>
          </p:nvPr>
        </p:nvSpPr>
        <p:spPr>
          <a:xfrm>
            <a:off x="1024128" y="585216"/>
            <a:ext cx="8018272" cy="1499616"/>
          </a:xfrm>
        </p:spPr>
        <p:txBody>
          <a:bodyPr>
            <a:normAutofit fontScale="90000"/>
          </a:bodyPr>
          <a:lstStyle/>
          <a:p>
            <a:r>
              <a:rPr lang="en-US" sz="4600" dirty="0" err="1"/>
              <a:t>Radx</a:t>
            </a:r>
            <a:r>
              <a:rPr lang="en-US" sz="4600" dirty="0"/>
              <a:t>-UP: </a:t>
            </a:r>
            <a:r>
              <a:rPr lang="en-US" sz="4600" dirty="0">
                <a:solidFill>
                  <a:schemeClr val="accent6"/>
                </a:solidFill>
              </a:rPr>
              <a:t>COVID-19</a:t>
            </a:r>
            <a:r>
              <a:rPr lang="en-US" sz="4600" dirty="0"/>
              <a:t> testing and prevention in correctional settings </a:t>
            </a:r>
          </a:p>
        </p:txBody>
      </p:sp>
      <p:sp>
        <p:nvSpPr>
          <p:cNvPr id="3" name="Content Placeholder 2">
            <a:extLst>
              <a:ext uri="{FF2B5EF4-FFF2-40B4-BE49-F238E27FC236}">
                <a16:creationId xmlns:a16="http://schemas.microsoft.com/office/drawing/2014/main" id="{EDF2758E-7587-6F4E-8880-5C30378318DA}"/>
              </a:ext>
            </a:extLst>
          </p:cNvPr>
          <p:cNvSpPr>
            <a:spLocks noGrp="1"/>
          </p:cNvSpPr>
          <p:nvPr>
            <p:ph idx="1"/>
          </p:nvPr>
        </p:nvSpPr>
        <p:spPr>
          <a:xfrm>
            <a:off x="1024128" y="1888925"/>
            <a:ext cx="8018271" cy="4023360"/>
          </a:xfrm>
        </p:spPr>
        <p:txBody>
          <a:bodyPr>
            <a:normAutofit/>
          </a:bodyPr>
          <a:lstStyle/>
          <a:p>
            <a:pPr marL="0" indent="0">
              <a:buNone/>
            </a:pPr>
            <a:r>
              <a:rPr lang="en-US" sz="2400" dirty="0">
                <a:latin typeface="+mj-lt"/>
              </a:rPr>
              <a:t>In response to NOSI-20-121, we propose to increase the reach, access, uptake, and impact of COVID-19 testing among incarcerated people and staff in prison and jails</a:t>
            </a:r>
            <a:r>
              <a:rPr lang="en-US" sz="2400" dirty="0"/>
              <a:t>. </a:t>
            </a:r>
          </a:p>
          <a:p>
            <a:pPr marL="0" indent="0">
              <a:buNone/>
            </a:pPr>
            <a:endParaRPr lang="en-US" dirty="0">
              <a:latin typeface="+mj-lt"/>
            </a:endParaRPr>
          </a:p>
          <a:p>
            <a:pPr marL="173736" lvl="1" indent="0">
              <a:buNone/>
            </a:pPr>
            <a:r>
              <a:rPr lang="en-US" sz="2000" dirty="0">
                <a:solidFill>
                  <a:schemeClr val="accent1"/>
                </a:solidFill>
                <a:latin typeface="+mj-lt"/>
              </a:rPr>
              <a:t>Aim 1: </a:t>
            </a:r>
            <a:r>
              <a:rPr lang="en-US" sz="2000" dirty="0">
                <a:latin typeface="+mj-lt"/>
              </a:rPr>
              <a:t>Identify ethical concerns and potential solutions for COVID-19 testing and vaccine strategies in correctional facilities using a community-engaged strategy. </a:t>
            </a:r>
          </a:p>
          <a:p>
            <a:pPr marL="173736" lvl="1" indent="0">
              <a:buNone/>
            </a:pPr>
            <a:endParaRPr lang="en-US" sz="2000" dirty="0">
              <a:latin typeface="+mj-lt"/>
            </a:endParaRPr>
          </a:p>
          <a:p>
            <a:pPr marL="173736" lvl="1" indent="0">
              <a:buNone/>
            </a:pPr>
            <a:r>
              <a:rPr lang="en-US" sz="2000" dirty="0">
                <a:solidFill>
                  <a:schemeClr val="accent1"/>
                </a:solidFill>
                <a:latin typeface="+mj-lt"/>
              </a:rPr>
              <a:t>Aim 2</a:t>
            </a:r>
            <a:r>
              <a:rPr lang="en-US" sz="2000" dirty="0">
                <a:latin typeface="+mj-lt"/>
              </a:rPr>
              <a:t>: Characterize incidence of COVID-19, disease progression, and related-outcomes and effectiveness of testing and contact tracing (among staff and people who are incarcerated) in correctional facilities. </a:t>
            </a:r>
          </a:p>
        </p:txBody>
      </p:sp>
      <p:sp>
        <p:nvSpPr>
          <p:cNvPr id="4" name="TextBox 3">
            <a:extLst>
              <a:ext uri="{FF2B5EF4-FFF2-40B4-BE49-F238E27FC236}">
                <a16:creationId xmlns:a16="http://schemas.microsoft.com/office/drawing/2014/main" id="{05061018-9524-DD45-B8CB-B8D6AE0AA89E}"/>
              </a:ext>
            </a:extLst>
          </p:cNvPr>
          <p:cNvSpPr txBox="1"/>
          <p:nvPr/>
        </p:nvSpPr>
        <p:spPr>
          <a:xfrm>
            <a:off x="1024128" y="5716377"/>
            <a:ext cx="8018272" cy="707886"/>
          </a:xfrm>
          <a:prstGeom prst="rect">
            <a:avLst/>
          </a:prstGeom>
          <a:solidFill>
            <a:schemeClr val="accent6"/>
          </a:solidFill>
          <a:ln>
            <a:noFill/>
          </a:ln>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dirty="0">
                <a:latin typeface="+mj-lt"/>
              </a:rPr>
              <a:t>Our long-term goal is to mitigate the impact of COVID-19 in correctional facilities while considering the ethical issues that must be addressed to optimize implementation and effectiveness. </a:t>
            </a:r>
          </a:p>
        </p:txBody>
      </p:sp>
    </p:spTree>
    <p:extLst>
      <p:ext uri="{BB962C8B-B14F-4D97-AF65-F5344CB8AC3E}">
        <p14:creationId xmlns:p14="http://schemas.microsoft.com/office/powerpoint/2010/main" val="236981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897A-EED6-60E7-330D-E6596B32E9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4DA210-46E1-D3EE-6BF1-45B1923236C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E0E5026-3B59-987D-8388-61CB839EC2AE}"/>
              </a:ext>
            </a:extLst>
          </p:cNvPr>
          <p:cNvPicPr>
            <a:picLocks noChangeAspect="1"/>
          </p:cNvPicPr>
          <p:nvPr/>
        </p:nvPicPr>
        <p:blipFill>
          <a:blip r:embed="rId2"/>
          <a:stretch>
            <a:fillRect/>
          </a:stretch>
        </p:blipFill>
        <p:spPr>
          <a:xfrm>
            <a:off x="594334" y="0"/>
            <a:ext cx="11003332" cy="6858000"/>
          </a:xfrm>
          <a:prstGeom prst="rect">
            <a:avLst/>
          </a:prstGeom>
        </p:spPr>
      </p:pic>
    </p:spTree>
    <p:extLst>
      <p:ext uri="{BB962C8B-B14F-4D97-AF65-F5344CB8AC3E}">
        <p14:creationId xmlns:p14="http://schemas.microsoft.com/office/powerpoint/2010/main" val="146130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F7D0-466A-E34C-A421-937252128897}"/>
              </a:ext>
            </a:extLst>
          </p:cNvPr>
          <p:cNvSpPr>
            <a:spLocks noGrp="1"/>
          </p:cNvSpPr>
          <p:nvPr>
            <p:ph type="title"/>
          </p:nvPr>
        </p:nvSpPr>
        <p:spPr>
          <a:xfrm>
            <a:off x="1024129" y="585216"/>
            <a:ext cx="3779085" cy="1499616"/>
          </a:xfrm>
        </p:spPr>
        <p:txBody>
          <a:bodyPr>
            <a:normAutofit/>
          </a:bodyPr>
          <a:lstStyle/>
          <a:p>
            <a:r>
              <a:rPr lang="en-US" dirty="0">
                <a:solidFill>
                  <a:schemeClr val="accent1"/>
                </a:solidFill>
              </a:rPr>
              <a:t>AIM 1</a:t>
            </a:r>
          </a:p>
        </p:txBody>
      </p:sp>
      <p:sp>
        <p:nvSpPr>
          <p:cNvPr id="3" name="Content Placeholder 2">
            <a:extLst>
              <a:ext uri="{FF2B5EF4-FFF2-40B4-BE49-F238E27FC236}">
                <a16:creationId xmlns:a16="http://schemas.microsoft.com/office/drawing/2014/main" id="{4DCF2448-750C-1B44-A121-8BAA2A69EFCE}"/>
              </a:ext>
            </a:extLst>
          </p:cNvPr>
          <p:cNvSpPr>
            <a:spLocks noGrp="1"/>
          </p:cNvSpPr>
          <p:nvPr>
            <p:ph idx="1"/>
          </p:nvPr>
        </p:nvSpPr>
        <p:spPr>
          <a:xfrm>
            <a:off x="1024129" y="2286000"/>
            <a:ext cx="3791711" cy="3931920"/>
          </a:xfrm>
        </p:spPr>
        <p:txBody>
          <a:bodyPr>
            <a:normAutofit/>
          </a:bodyPr>
          <a:lstStyle/>
          <a:p>
            <a:r>
              <a:rPr lang="en-US" dirty="0">
                <a:solidFill>
                  <a:schemeClr val="accent1"/>
                </a:solidFill>
              </a:rPr>
              <a:t>Identify ethical concerns and potential solutions for COVID-19 testing and vaccine strategies in correctional facilities using a community- engaged </a:t>
            </a:r>
          </a:p>
        </p:txBody>
      </p:sp>
      <p:graphicFrame>
        <p:nvGraphicFramePr>
          <p:cNvPr id="17" name="TextBox 10">
            <a:extLst>
              <a:ext uri="{FF2B5EF4-FFF2-40B4-BE49-F238E27FC236}">
                <a16:creationId xmlns:a16="http://schemas.microsoft.com/office/drawing/2014/main" id="{38CE5BFF-344D-407D-9B33-81BC3E3AA753}"/>
              </a:ext>
            </a:extLst>
          </p:cNvPr>
          <p:cNvGraphicFramePr/>
          <p:nvPr/>
        </p:nvGraphicFramePr>
        <p:xfrm>
          <a:off x="5839970" y="980898"/>
          <a:ext cx="6061518" cy="440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117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B470E6-A906-2347-B679-A0976F775BD6}"/>
              </a:ext>
            </a:extLst>
          </p:cNvPr>
          <p:cNvSpPr>
            <a:spLocks noGrp="1"/>
          </p:cNvSpPr>
          <p:nvPr>
            <p:ph type="title"/>
          </p:nvPr>
        </p:nvSpPr>
        <p:spPr>
          <a:xfrm>
            <a:off x="1024128" y="585216"/>
            <a:ext cx="9720072" cy="1499616"/>
          </a:xfrm>
        </p:spPr>
        <p:txBody>
          <a:bodyPr>
            <a:normAutofit/>
          </a:bodyPr>
          <a:lstStyle/>
          <a:p>
            <a:pPr algn="ctr"/>
            <a:r>
              <a:rPr lang="en-US" dirty="0">
                <a:latin typeface="Tw Cen MT" panose="020B0602020104020603" pitchFamily="34" charset="77"/>
              </a:rPr>
              <a:t>Preliminary findings</a:t>
            </a:r>
          </a:p>
        </p:txBody>
      </p:sp>
      <p:graphicFrame>
        <p:nvGraphicFramePr>
          <p:cNvPr id="10" name="Content Placeholder 2">
            <a:extLst>
              <a:ext uri="{FF2B5EF4-FFF2-40B4-BE49-F238E27FC236}">
                <a16:creationId xmlns:a16="http://schemas.microsoft.com/office/drawing/2014/main" id="{0C89D21E-7D55-4296-8389-A766D00F3D99}"/>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96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21B2-1B10-4FD6-BBB9-8194340F1EB5}"/>
              </a:ext>
            </a:extLst>
          </p:cNvPr>
          <p:cNvSpPr>
            <a:spLocks noGrp="1"/>
          </p:cNvSpPr>
          <p:nvPr>
            <p:ph type="title"/>
          </p:nvPr>
        </p:nvSpPr>
        <p:spPr>
          <a:xfrm>
            <a:off x="1024128" y="585216"/>
            <a:ext cx="9720072" cy="1499616"/>
          </a:xfrm>
        </p:spPr>
        <p:txBody>
          <a:bodyPr>
            <a:normAutofit/>
          </a:bodyPr>
          <a:lstStyle/>
          <a:p>
            <a:r>
              <a:rPr lang="en-US" dirty="0">
                <a:latin typeface="Tw Cen MT" panose="020B0602020104020603" pitchFamily="34" charset="77"/>
              </a:rPr>
              <a:t>Preliminary Recommendation Examples</a:t>
            </a:r>
          </a:p>
        </p:txBody>
      </p:sp>
      <p:graphicFrame>
        <p:nvGraphicFramePr>
          <p:cNvPr id="5" name="Content Placeholder 2">
            <a:extLst>
              <a:ext uri="{FF2B5EF4-FFF2-40B4-BE49-F238E27FC236}">
                <a16:creationId xmlns:a16="http://schemas.microsoft.com/office/drawing/2014/main" id="{861CAD3E-2D42-449E-B3CE-5102386FBF3A}"/>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9530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75A9-7660-2B4D-9555-076E414E538D}"/>
              </a:ext>
            </a:extLst>
          </p:cNvPr>
          <p:cNvSpPr>
            <a:spLocks noGrp="1"/>
          </p:cNvSpPr>
          <p:nvPr>
            <p:ph type="title"/>
          </p:nvPr>
        </p:nvSpPr>
        <p:spPr>
          <a:xfrm>
            <a:off x="643468" y="643467"/>
            <a:ext cx="3415612" cy="5571066"/>
          </a:xfrm>
        </p:spPr>
        <p:txBody>
          <a:bodyPr>
            <a:normAutofit/>
          </a:bodyPr>
          <a:lstStyle/>
          <a:p>
            <a:r>
              <a:rPr lang="en-US" sz="2800" dirty="0">
                <a:solidFill>
                  <a:schemeClr val="accent1"/>
                </a:solidFill>
              </a:rPr>
              <a:t>Aim 2: Characterize incidence of COVID-19, disease progression, and related-outcomes and effectiveness of testing and contact tracing in correctional facilities.</a:t>
            </a:r>
          </a:p>
        </p:txBody>
      </p:sp>
      <p:graphicFrame>
        <p:nvGraphicFramePr>
          <p:cNvPr id="5" name="Table 4">
            <a:extLst>
              <a:ext uri="{FF2B5EF4-FFF2-40B4-BE49-F238E27FC236}">
                <a16:creationId xmlns:a16="http://schemas.microsoft.com/office/drawing/2014/main" id="{C9FB4FE3-D74F-9A4F-8A39-AF00170D9A0D}"/>
              </a:ext>
            </a:extLst>
          </p:cNvPr>
          <p:cNvGraphicFramePr>
            <a:graphicFrameLocks noGrp="1"/>
          </p:cNvGraphicFramePr>
          <p:nvPr/>
        </p:nvGraphicFramePr>
        <p:xfrm>
          <a:off x="5489500" y="491913"/>
          <a:ext cx="5735712" cy="5881164"/>
        </p:xfrm>
        <a:graphic>
          <a:graphicData uri="http://schemas.openxmlformats.org/drawingml/2006/table">
            <a:tbl>
              <a:tblPr firstRow="1" bandRow="1">
                <a:tableStyleId>{69012ECD-51FC-41F1-AA8D-1B2483CD663E}</a:tableStyleId>
              </a:tblPr>
              <a:tblGrid>
                <a:gridCol w="4354234">
                  <a:extLst>
                    <a:ext uri="{9D8B030D-6E8A-4147-A177-3AD203B41FA5}">
                      <a16:colId xmlns:a16="http://schemas.microsoft.com/office/drawing/2014/main" val="3473667245"/>
                    </a:ext>
                  </a:extLst>
                </a:gridCol>
                <a:gridCol w="1381478">
                  <a:extLst>
                    <a:ext uri="{9D8B030D-6E8A-4147-A177-3AD203B41FA5}">
                      <a16:colId xmlns:a16="http://schemas.microsoft.com/office/drawing/2014/main" val="1901727694"/>
                    </a:ext>
                  </a:extLst>
                </a:gridCol>
              </a:tblGrid>
              <a:tr h="225037">
                <a:tc>
                  <a:txBody>
                    <a:bodyPr/>
                    <a:lstStyle/>
                    <a:p>
                      <a:pPr marL="0" marR="0" algn="l">
                        <a:lnSpc>
                          <a:spcPct val="107000"/>
                        </a:lnSpc>
                        <a:spcBef>
                          <a:spcPts val="0"/>
                        </a:spcBef>
                        <a:spcAft>
                          <a:spcPts val="0"/>
                        </a:spcAft>
                      </a:pPr>
                      <a:r>
                        <a:rPr lang="en-US" sz="1000">
                          <a:effectLst/>
                        </a:rPr>
                        <a:t>Incarceration Data</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81098406"/>
                  </a:ext>
                </a:extLst>
              </a:tr>
              <a:tr h="225037">
                <a:tc>
                  <a:txBody>
                    <a:bodyPr/>
                    <a:lstStyle/>
                    <a:p>
                      <a:pPr marL="0" marR="0" algn="l">
                        <a:lnSpc>
                          <a:spcPct val="107000"/>
                        </a:lnSpc>
                        <a:spcBef>
                          <a:spcPts val="0"/>
                        </a:spcBef>
                        <a:spcAft>
                          <a:spcPts val="0"/>
                        </a:spcAft>
                      </a:pPr>
                      <a:r>
                        <a:rPr lang="en-US" sz="1000" dirty="0">
                          <a:effectLst/>
                        </a:rPr>
                        <a:t>Demographics (race, age, sex, gender)</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64311887"/>
                  </a:ext>
                </a:extLst>
              </a:tr>
              <a:tr h="225037">
                <a:tc>
                  <a:txBody>
                    <a:bodyPr/>
                    <a:lstStyle/>
                    <a:p>
                      <a:pPr marL="0" marR="0" algn="l">
                        <a:lnSpc>
                          <a:spcPct val="107000"/>
                        </a:lnSpc>
                        <a:spcBef>
                          <a:spcPts val="0"/>
                        </a:spcBef>
                        <a:spcAft>
                          <a:spcPts val="0"/>
                        </a:spcAft>
                      </a:pPr>
                      <a:r>
                        <a:rPr lang="en-US" sz="1000">
                          <a:effectLst/>
                        </a:rPr>
                        <a:t>Type of Facility (jail, prison) and blueprint/layout</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9545645"/>
                  </a:ext>
                </a:extLst>
              </a:tr>
              <a:tr h="225037">
                <a:tc>
                  <a:txBody>
                    <a:bodyPr/>
                    <a:lstStyle/>
                    <a:p>
                      <a:pPr marL="0" marR="0" algn="l">
                        <a:lnSpc>
                          <a:spcPct val="107000"/>
                        </a:lnSpc>
                        <a:spcBef>
                          <a:spcPts val="0"/>
                        </a:spcBef>
                        <a:spcAft>
                          <a:spcPts val="0"/>
                        </a:spcAft>
                      </a:pPr>
                      <a:r>
                        <a:rPr lang="en-US" sz="1000">
                          <a:effectLst/>
                        </a:rPr>
                        <a:t>Type of Housing Unit (dormitory, single cell, double cell) person lives in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DOC Administrative Data </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74220231"/>
                  </a:ext>
                </a:extLst>
              </a:tr>
              <a:tr h="225037">
                <a:tc>
                  <a:txBody>
                    <a:bodyPr/>
                    <a:lstStyle/>
                    <a:p>
                      <a:pPr marL="0" marR="0" algn="l">
                        <a:lnSpc>
                          <a:spcPct val="107000"/>
                        </a:lnSpc>
                        <a:spcBef>
                          <a:spcPts val="0"/>
                        </a:spcBef>
                        <a:spcAft>
                          <a:spcPts val="800"/>
                        </a:spcAft>
                      </a:pPr>
                      <a:r>
                        <a:rPr lang="en-US" sz="1000" dirty="0">
                          <a:effectLst/>
                        </a:rPr>
                        <a:t>Ventilation in facility (HVAC – yes or no?)</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96136624"/>
                  </a:ext>
                </a:extLst>
              </a:tr>
              <a:tr h="225037">
                <a:tc>
                  <a:txBody>
                    <a:bodyPr/>
                    <a:lstStyle/>
                    <a:p>
                      <a:pPr marL="0" marR="0" algn="l">
                        <a:lnSpc>
                          <a:spcPct val="107000"/>
                        </a:lnSpc>
                        <a:spcBef>
                          <a:spcPts val="0"/>
                        </a:spcBef>
                        <a:spcAft>
                          <a:spcPts val="800"/>
                        </a:spcAft>
                      </a:pPr>
                      <a:r>
                        <a:rPr lang="en-US" sz="1000">
                          <a:effectLst/>
                        </a:rPr>
                        <a:t>Capacity of Facility</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0823620"/>
                  </a:ext>
                </a:extLst>
              </a:tr>
              <a:tr h="225037">
                <a:tc>
                  <a:txBody>
                    <a:bodyPr/>
                    <a:lstStyle/>
                    <a:p>
                      <a:pPr marL="0" marR="0" algn="l">
                        <a:lnSpc>
                          <a:spcPct val="107000"/>
                        </a:lnSpc>
                        <a:spcBef>
                          <a:spcPts val="0"/>
                        </a:spcBef>
                        <a:spcAft>
                          <a:spcPts val="0"/>
                        </a:spcAft>
                      </a:pPr>
                      <a:r>
                        <a:rPr lang="en-US" sz="1000">
                          <a:effectLst/>
                        </a:rPr>
                        <a:t>Custody Level of Facility Person is in (minimum, maximum, medium)</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88103396"/>
                  </a:ext>
                </a:extLst>
              </a:tr>
              <a:tr h="225037">
                <a:tc>
                  <a:txBody>
                    <a:bodyPr/>
                    <a:lstStyle/>
                    <a:p>
                      <a:pPr marL="0" marR="0" algn="l">
                        <a:lnSpc>
                          <a:spcPct val="107000"/>
                        </a:lnSpc>
                        <a:spcBef>
                          <a:spcPts val="0"/>
                        </a:spcBef>
                        <a:spcAft>
                          <a:spcPts val="800"/>
                        </a:spcAft>
                      </a:pPr>
                      <a:r>
                        <a:rPr lang="en-US" sz="1000">
                          <a:effectLst/>
                        </a:rPr>
                        <a:t># of people released from March 2020 to current time by month (COVID-related)</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4411208"/>
                  </a:ext>
                </a:extLst>
              </a:tr>
              <a:tr h="225037">
                <a:tc>
                  <a:txBody>
                    <a:bodyPr/>
                    <a:lstStyle/>
                    <a:p>
                      <a:pPr marL="0" marR="0" algn="l">
                        <a:lnSpc>
                          <a:spcPct val="107000"/>
                        </a:lnSpc>
                        <a:spcBef>
                          <a:spcPts val="0"/>
                        </a:spcBef>
                        <a:spcAft>
                          <a:spcPts val="800"/>
                        </a:spcAft>
                      </a:pPr>
                      <a:r>
                        <a:rPr lang="en-US" sz="1000">
                          <a:effectLst/>
                        </a:rPr>
                        <a:t># of people released from March 2020 to current time by month (non-COVID-related)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5595439"/>
                  </a:ext>
                </a:extLst>
              </a:tr>
              <a:tr h="225037">
                <a:tc>
                  <a:txBody>
                    <a:bodyPr/>
                    <a:lstStyle/>
                    <a:p>
                      <a:pPr marL="0" marR="0" algn="l">
                        <a:lnSpc>
                          <a:spcPct val="107000"/>
                        </a:lnSpc>
                        <a:spcBef>
                          <a:spcPts val="0"/>
                        </a:spcBef>
                        <a:spcAft>
                          <a:spcPts val="800"/>
                        </a:spcAft>
                      </a:pPr>
                      <a:r>
                        <a:rPr lang="en-US" sz="1000">
                          <a:effectLst/>
                        </a:rPr>
                        <a:t># of people admitted from March 2020 to current time by month</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52971721"/>
                  </a:ext>
                </a:extLst>
              </a:tr>
              <a:tr h="225037">
                <a:tc gridSpan="2">
                  <a:txBody>
                    <a:bodyPr/>
                    <a:lstStyle/>
                    <a:p>
                      <a:pPr marL="0" marR="0" algn="l">
                        <a:lnSpc>
                          <a:spcPct val="107000"/>
                        </a:lnSpc>
                        <a:spcBef>
                          <a:spcPts val="0"/>
                        </a:spcBef>
                        <a:spcAft>
                          <a:spcPts val="0"/>
                        </a:spcAft>
                      </a:pPr>
                      <a:r>
                        <a:rPr lang="en-US" sz="1000" b="1">
                          <a:solidFill>
                            <a:schemeClr val="bg1"/>
                          </a:solidFill>
                          <a:effectLst/>
                        </a:rPr>
                        <a:t>COVID-19 Testing Information</a:t>
                      </a:r>
                      <a:endParaRPr lang="en-US" sz="1400" b="1">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hMerge="1">
                  <a:txBody>
                    <a:bodyPr/>
                    <a:lstStyle/>
                    <a:p>
                      <a:endParaRPr lang="en-US"/>
                    </a:p>
                  </a:txBody>
                  <a:tcPr/>
                </a:tc>
                <a:extLst>
                  <a:ext uri="{0D108BD9-81ED-4DB2-BD59-A6C34878D82A}">
                    <a16:rowId xmlns:a16="http://schemas.microsoft.com/office/drawing/2014/main" val="1641139964"/>
                  </a:ext>
                </a:extLst>
              </a:tr>
              <a:tr h="225037">
                <a:tc>
                  <a:txBody>
                    <a:bodyPr/>
                    <a:lstStyle/>
                    <a:p>
                      <a:pPr marL="0" marR="0" algn="l">
                        <a:lnSpc>
                          <a:spcPct val="107000"/>
                        </a:lnSpc>
                        <a:spcBef>
                          <a:spcPts val="0"/>
                        </a:spcBef>
                        <a:spcAft>
                          <a:spcPts val="0"/>
                        </a:spcAft>
                      </a:pPr>
                      <a:r>
                        <a:rPr lang="en-US" sz="1000">
                          <a:effectLst/>
                        </a:rPr>
                        <a:t>Previous Non-RADx COVID-19 Test Received (Yes/No; Date)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Medical Record </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2842885"/>
                  </a:ext>
                </a:extLst>
              </a:tr>
              <a:tr h="299121">
                <a:tc>
                  <a:txBody>
                    <a:bodyPr/>
                    <a:lstStyle/>
                    <a:p>
                      <a:pPr marL="0" marR="0" algn="l">
                        <a:lnSpc>
                          <a:spcPct val="107000"/>
                        </a:lnSpc>
                        <a:spcBef>
                          <a:spcPts val="0"/>
                        </a:spcBef>
                        <a:spcAft>
                          <a:spcPts val="0"/>
                        </a:spcAft>
                      </a:pPr>
                      <a:r>
                        <a:rPr lang="en-US" sz="1000" dirty="0">
                          <a:effectLst/>
                        </a:rPr>
                        <a:t>Medical Comorbidities (e.g., diabetes, respiratory disease, cardiovascular disease, hypertension, cancer, chronic kidney disease, and smoking history)</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dirty="0">
                          <a:effectLst/>
                        </a:rPr>
                        <a:t>Medical Record</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0628142"/>
                  </a:ext>
                </a:extLst>
              </a:tr>
              <a:tr h="225037">
                <a:tc>
                  <a:txBody>
                    <a:bodyPr/>
                    <a:lstStyle/>
                    <a:p>
                      <a:pPr marL="0" marR="0" algn="l">
                        <a:lnSpc>
                          <a:spcPct val="107000"/>
                        </a:lnSpc>
                        <a:spcBef>
                          <a:spcPts val="0"/>
                        </a:spcBef>
                        <a:spcAft>
                          <a:spcPts val="800"/>
                        </a:spcAft>
                      </a:pPr>
                      <a:r>
                        <a:rPr lang="en-US" sz="1000" dirty="0">
                          <a:effectLst/>
                        </a:rPr>
                        <a:t>Seasonal Influenza Vaccination History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a:effectLst/>
                        </a:rPr>
                        <a:t>Medical Record </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5979670"/>
                  </a:ext>
                </a:extLst>
              </a:tr>
              <a:tr h="225037">
                <a:tc>
                  <a:txBody>
                    <a:bodyPr/>
                    <a:lstStyle/>
                    <a:p>
                      <a:pPr marL="0" marR="0" algn="l">
                        <a:lnSpc>
                          <a:spcPct val="107000"/>
                        </a:lnSpc>
                        <a:spcBef>
                          <a:spcPts val="0"/>
                        </a:spcBef>
                        <a:spcAft>
                          <a:spcPts val="0"/>
                        </a:spcAft>
                      </a:pPr>
                      <a:r>
                        <a:rPr lang="en-US" sz="1000">
                          <a:effectLst/>
                        </a:rPr>
                        <a:t>COVID-19 Test Used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50140611"/>
                  </a:ext>
                </a:extLst>
              </a:tr>
              <a:tr h="225037">
                <a:tc>
                  <a:txBody>
                    <a:bodyPr/>
                    <a:lstStyle/>
                    <a:p>
                      <a:pPr marL="0" marR="0" algn="l">
                        <a:lnSpc>
                          <a:spcPct val="107000"/>
                        </a:lnSpc>
                        <a:spcBef>
                          <a:spcPts val="0"/>
                        </a:spcBef>
                        <a:spcAft>
                          <a:spcPts val="0"/>
                        </a:spcAft>
                      </a:pPr>
                      <a:r>
                        <a:rPr lang="en-US" sz="1000">
                          <a:effectLst/>
                        </a:rPr>
                        <a:t>COVID-19 Test Result (+, -, inconclusive)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05404462"/>
                  </a:ext>
                </a:extLst>
              </a:tr>
              <a:tr h="225037">
                <a:tc>
                  <a:txBody>
                    <a:bodyPr/>
                    <a:lstStyle/>
                    <a:p>
                      <a:pPr marL="0" marR="0" algn="l">
                        <a:lnSpc>
                          <a:spcPct val="107000"/>
                        </a:lnSpc>
                        <a:spcBef>
                          <a:spcPts val="0"/>
                        </a:spcBef>
                        <a:spcAft>
                          <a:spcPts val="0"/>
                        </a:spcAft>
                      </a:pPr>
                      <a:r>
                        <a:rPr lang="en-US" sz="1000">
                          <a:effectLst/>
                        </a:rPr>
                        <a:t>Exposed to Positive Case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69540960"/>
                  </a:ext>
                </a:extLst>
              </a:tr>
              <a:tr h="225037">
                <a:tc>
                  <a:txBody>
                    <a:bodyPr/>
                    <a:lstStyle/>
                    <a:p>
                      <a:pPr marL="0" marR="0" algn="l">
                        <a:lnSpc>
                          <a:spcPct val="107000"/>
                        </a:lnSpc>
                        <a:spcBef>
                          <a:spcPts val="0"/>
                        </a:spcBef>
                        <a:spcAft>
                          <a:spcPts val="0"/>
                        </a:spcAft>
                      </a:pPr>
                      <a:r>
                        <a:rPr lang="en-US" sz="1000">
                          <a:effectLst/>
                        </a:rPr>
                        <a:t>Put in Quarantine from March 2020 to current time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dirty="0">
                          <a:effectLst/>
                        </a:rPr>
                        <a:t>Medical Record</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72387170"/>
                  </a:ext>
                </a:extLst>
              </a:tr>
              <a:tr h="225037">
                <a:tc>
                  <a:txBody>
                    <a:bodyPr/>
                    <a:lstStyle/>
                    <a:p>
                      <a:pPr marL="0" marR="0" algn="l">
                        <a:lnSpc>
                          <a:spcPct val="107000"/>
                        </a:lnSpc>
                        <a:spcBef>
                          <a:spcPts val="0"/>
                        </a:spcBef>
                        <a:spcAft>
                          <a:spcPts val="0"/>
                        </a:spcAft>
                      </a:pPr>
                      <a:r>
                        <a:rPr lang="en-US" sz="1000">
                          <a:effectLst/>
                        </a:rPr>
                        <a:t>Put in Medical Isolation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31124999"/>
                  </a:ext>
                </a:extLst>
              </a:tr>
              <a:tr h="225037">
                <a:tc>
                  <a:txBody>
                    <a:bodyPr/>
                    <a:lstStyle/>
                    <a:p>
                      <a:pPr marL="0" marR="0" algn="l">
                        <a:lnSpc>
                          <a:spcPct val="107000"/>
                        </a:lnSpc>
                        <a:spcBef>
                          <a:spcPts val="0"/>
                        </a:spcBef>
                        <a:spcAft>
                          <a:spcPts val="800"/>
                        </a:spcAft>
                      </a:pPr>
                      <a:r>
                        <a:rPr lang="en-US" sz="1000">
                          <a:effectLst/>
                        </a:rPr>
                        <a:t>COVID-19 Vaccine Received (Yes/No; Date)</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97331116"/>
                  </a:ext>
                </a:extLst>
              </a:tr>
              <a:tr h="225037">
                <a:tc>
                  <a:txBody>
                    <a:bodyPr/>
                    <a:lstStyle/>
                    <a:p>
                      <a:pPr marL="0" marR="0" algn="l">
                        <a:lnSpc>
                          <a:spcPct val="107000"/>
                        </a:lnSpc>
                        <a:spcBef>
                          <a:spcPts val="0"/>
                        </a:spcBef>
                        <a:spcAft>
                          <a:spcPts val="800"/>
                        </a:spcAft>
                      </a:pPr>
                      <a:r>
                        <a:rPr lang="en-US" sz="1000">
                          <a:effectLst/>
                        </a:rPr>
                        <a:t># of COVID-19 Vaccine Doses given</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94101600"/>
                  </a:ext>
                </a:extLst>
              </a:tr>
              <a:tr h="225037">
                <a:tc>
                  <a:txBody>
                    <a:bodyPr/>
                    <a:lstStyle/>
                    <a:p>
                      <a:pPr marL="0" marR="0" algn="l">
                        <a:lnSpc>
                          <a:spcPct val="107000"/>
                        </a:lnSpc>
                        <a:spcBef>
                          <a:spcPts val="0"/>
                        </a:spcBef>
                        <a:spcAft>
                          <a:spcPts val="800"/>
                        </a:spcAft>
                      </a:pPr>
                      <a:r>
                        <a:rPr lang="en-US" sz="1000">
                          <a:effectLst/>
                        </a:rPr>
                        <a:t>Type of COVID Vaccine Received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dirty="0">
                          <a:effectLst/>
                        </a:rPr>
                        <a:t>Medical Record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64888988"/>
                  </a:ext>
                </a:extLst>
              </a:tr>
            </a:tbl>
          </a:graphicData>
        </a:graphic>
      </p:graphicFrame>
    </p:spTree>
    <p:extLst>
      <p:ext uri="{BB962C8B-B14F-4D97-AF65-F5344CB8AC3E}">
        <p14:creationId xmlns:p14="http://schemas.microsoft.com/office/powerpoint/2010/main" val="425220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75A9-7660-2B4D-9555-076E414E538D}"/>
              </a:ext>
            </a:extLst>
          </p:cNvPr>
          <p:cNvSpPr>
            <a:spLocks noGrp="1"/>
          </p:cNvSpPr>
          <p:nvPr>
            <p:ph type="title"/>
          </p:nvPr>
        </p:nvSpPr>
        <p:spPr>
          <a:xfrm>
            <a:off x="643468" y="643467"/>
            <a:ext cx="3415612" cy="5571066"/>
          </a:xfrm>
        </p:spPr>
        <p:txBody>
          <a:bodyPr>
            <a:normAutofit/>
          </a:bodyPr>
          <a:lstStyle/>
          <a:p>
            <a:r>
              <a:rPr lang="en-US" sz="2800" dirty="0">
                <a:solidFill>
                  <a:schemeClr val="accent1"/>
                </a:solidFill>
              </a:rPr>
              <a:t>Aim 2: Characterize incidence of COVID-19, disease progression, and related-outcomes and effectiveness of testing and contact tracing in correctional facilities.</a:t>
            </a:r>
          </a:p>
        </p:txBody>
      </p:sp>
      <p:graphicFrame>
        <p:nvGraphicFramePr>
          <p:cNvPr id="6" name="Table 5">
            <a:extLst>
              <a:ext uri="{FF2B5EF4-FFF2-40B4-BE49-F238E27FC236}">
                <a16:creationId xmlns:a16="http://schemas.microsoft.com/office/drawing/2014/main" id="{0D2D4A7D-852C-C149-9905-3554CB31F0FF}"/>
              </a:ext>
            </a:extLst>
          </p:cNvPr>
          <p:cNvGraphicFramePr>
            <a:graphicFrameLocks noGrp="1"/>
          </p:cNvGraphicFramePr>
          <p:nvPr/>
        </p:nvGraphicFramePr>
        <p:xfrm>
          <a:off x="5291667" y="873101"/>
          <a:ext cx="6338889" cy="5341432"/>
        </p:xfrm>
        <a:graphic>
          <a:graphicData uri="http://schemas.openxmlformats.org/drawingml/2006/table">
            <a:tbl>
              <a:tblPr firstRow="1" bandRow="1">
                <a:tableStyleId>{69012ECD-51FC-41F1-AA8D-1B2483CD663E}</a:tableStyleId>
              </a:tblPr>
              <a:tblGrid>
                <a:gridCol w="4812132">
                  <a:extLst>
                    <a:ext uri="{9D8B030D-6E8A-4147-A177-3AD203B41FA5}">
                      <a16:colId xmlns:a16="http://schemas.microsoft.com/office/drawing/2014/main" val="3561701755"/>
                    </a:ext>
                  </a:extLst>
                </a:gridCol>
                <a:gridCol w="1526757">
                  <a:extLst>
                    <a:ext uri="{9D8B030D-6E8A-4147-A177-3AD203B41FA5}">
                      <a16:colId xmlns:a16="http://schemas.microsoft.com/office/drawing/2014/main" val="710482016"/>
                    </a:ext>
                  </a:extLst>
                </a:gridCol>
              </a:tblGrid>
              <a:tr h="269704">
                <a:tc gridSpan="2">
                  <a:txBody>
                    <a:bodyPr/>
                    <a:lstStyle/>
                    <a:p>
                      <a:pPr marL="0" marR="0" algn="l">
                        <a:lnSpc>
                          <a:spcPct val="107000"/>
                        </a:lnSpc>
                        <a:spcBef>
                          <a:spcPts val="0"/>
                        </a:spcBef>
                        <a:spcAft>
                          <a:spcPts val="0"/>
                        </a:spcAft>
                      </a:pPr>
                      <a:r>
                        <a:rPr lang="en-US" sz="1000" dirty="0">
                          <a:effectLst/>
                        </a:rPr>
                        <a:t>COVID-19 Clinical Outcomes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812120885"/>
                  </a:ext>
                </a:extLst>
              </a:tr>
              <a:tr h="268804">
                <a:tc>
                  <a:txBody>
                    <a:bodyPr/>
                    <a:lstStyle/>
                    <a:p>
                      <a:pPr marL="0" marR="0" algn="l">
                        <a:lnSpc>
                          <a:spcPct val="107000"/>
                        </a:lnSpc>
                        <a:spcBef>
                          <a:spcPts val="0"/>
                        </a:spcBef>
                        <a:spcAft>
                          <a:spcPts val="0"/>
                        </a:spcAft>
                      </a:pPr>
                      <a:r>
                        <a:rPr lang="en-US" sz="1000" dirty="0">
                          <a:effectLst/>
                        </a:rPr>
                        <a:t>Asymptomatic/Symptomatic/Pre-symptomatic</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66371902"/>
                  </a:ext>
                </a:extLst>
              </a:tr>
              <a:tr h="268804">
                <a:tc>
                  <a:txBody>
                    <a:bodyPr/>
                    <a:lstStyle/>
                    <a:p>
                      <a:pPr marL="0" marR="0" algn="l">
                        <a:lnSpc>
                          <a:spcPct val="107000"/>
                        </a:lnSpc>
                        <a:spcBef>
                          <a:spcPts val="0"/>
                        </a:spcBef>
                        <a:spcAft>
                          <a:spcPts val="0"/>
                        </a:spcAft>
                      </a:pPr>
                      <a:r>
                        <a:rPr lang="en-US" sz="1000">
                          <a:effectLst/>
                        </a:rPr>
                        <a:t>Date of Onset of Symptoms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62433702"/>
                  </a:ext>
                </a:extLst>
              </a:tr>
              <a:tr h="552719">
                <a:tc>
                  <a:txBody>
                    <a:bodyPr/>
                    <a:lstStyle/>
                    <a:p>
                      <a:pPr marL="0" marR="0" algn="l">
                        <a:lnSpc>
                          <a:spcPct val="107000"/>
                        </a:lnSpc>
                        <a:spcBef>
                          <a:spcPts val="0"/>
                        </a:spcBef>
                        <a:spcAft>
                          <a:spcPts val="0"/>
                        </a:spcAft>
                      </a:pPr>
                      <a:r>
                        <a:rPr lang="en-US" sz="1000">
                          <a:effectLst/>
                        </a:rPr>
                        <a:t>Symptoms (Cough, Shortness of Breath, Subjective Fever, Chills, Muscle aches, Headaches, Sore Throat, Loss of Taste, Loss of Smell, Unknown)</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3803192"/>
                  </a:ext>
                </a:extLst>
              </a:tr>
              <a:tr h="268804">
                <a:tc>
                  <a:txBody>
                    <a:bodyPr/>
                    <a:lstStyle/>
                    <a:p>
                      <a:pPr marL="0" marR="0" algn="l">
                        <a:lnSpc>
                          <a:spcPct val="107000"/>
                        </a:lnSpc>
                        <a:spcBef>
                          <a:spcPts val="0"/>
                        </a:spcBef>
                        <a:spcAft>
                          <a:spcPts val="0"/>
                        </a:spcAft>
                      </a:pPr>
                      <a:r>
                        <a:rPr lang="en-US" sz="1000">
                          <a:effectLst/>
                        </a:rPr>
                        <a:t>Required Hospitalization</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80221885"/>
                  </a:ext>
                </a:extLst>
              </a:tr>
              <a:tr h="268804">
                <a:tc>
                  <a:txBody>
                    <a:bodyPr/>
                    <a:lstStyle/>
                    <a:p>
                      <a:pPr marL="0" marR="0" algn="l">
                        <a:lnSpc>
                          <a:spcPct val="107000"/>
                        </a:lnSpc>
                        <a:spcBef>
                          <a:spcPts val="0"/>
                        </a:spcBef>
                        <a:spcAft>
                          <a:spcPts val="0"/>
                        </a:spcAft>
                      </a:pPr>
                      <a:r>
                        <a:rPr lang="en-US" sz="1000">
                          <a:effectLst/>
                        </a:rPr>
                        <a:t>Death</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Medical Record</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6493818"/>
                  </a:ext>
                </a:extLst>
              </a:tr>
              <a:tr h="319193">
                <a:tc gridSpan="2">
                  <a:txBody>
                    <a:bodyPr/>
                    <a:lstStyle/>
                    <a:p>
                      <a:pPr marL="0" marR="0" algn="l">
                        <a:lnSpc>
                          <a:spcPct val="107000"/>
                        </a:lnSpc>
                        <a:spcBef>
                          <a:spcPts val="0"/>
                        </a:spcBef>
                        <a:spcAft>
                          <a:spcPts val="0"/>
                        </a:spcAft>
                      </a:pPr>
                      <a:r>
                        <a:rPr lang="en-US" sz="1000" b="1" dirty="0">
                          <a:solidFill>
                            <a:schemeClr val="bg1"/>
                          </a:solidFill>
                          <a:effectLst/>
                        </a:rPr>
                        <a:t>Policy Information  </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hMerge="1">
                  <a:txBody>
                    <a:bodyPr/>
                    <a:lstStyle/>
                    <a:p>
                      <a:endParaRPr lang="en-US"/>
                    </a:p>
                  </a:txBody>
                  <a:tcPr/>
                </a:tc>
                <a:extLst>
                  <a:ext uri="{0D108BD9-81ED-4DB2-BD59-A6C34878D82A}">
                    <a16:rowId xmlns:a16="http://schemas.microsoft.com/office/drawing/2014/main" val="4050404348"/>
                  </a:ext>
                </a:extLst>
              </a:tr>
              <a:tr h="382275">
                <a:tc>
                  <a:txBody>
                    <a:bodyPr/>
                    <a:lstStyle/>
                    <a:p>
                      <a:pPr marL="0" marR="0" algn="l">
                        <a:lnSpc>
                          <a:spcPct val="107000"/>
                        </a:lnSpc>
                        <a:spcBef>
                          <a:spcPts val="0"/>
                        </a:spcBef>
                        <a:spcAft>
                          <a:spcPts val="0"/>
                        </a:spcAft>
                      </a:pPr>
                      <a:r>
                        <a:rPr lang="en-US" sz="1000" dirty="0">
                          <a:effectLst/>
                        </a:rPr>
                        <a:t>Visitation, Sanitation, Symptom screening, Masking, Isolation, Transfers  </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DOC Policy Documents </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5072107"/>
                  </a:ext>
                </a:extLst>
              </a:tr>
              <a:tr h="268804">
                <a:tc gridSpan="2">
                  <a:txBody>
                    <a:bodyPr/>
                    <a:lstStyle/>
                    <a:p>
                      <a:pPr marL="0" marR="0" algn="l">
                        <a:lnSpc>
                          <a:spcPct val="107000"/>
                        </a:lnSpc>
                        <a:spcBef>
                          <a:spcPts val="0"/>
                        </a:spcBef>
                        <a:spcAft>
                          <a:spcPts val="0"/>
                        </a:spcAft>
                      </a:pPr>
                      <a:r>
                        <a:rPr lang="en-US" sz="1000" b="1" dirty="0">
                          <a:solidFill>
                            <a:schemeClr val="bg1"/>
                          </a:solidFill>
                          <a:effectLst/>
                        </a:rPr>
                        <a:t>Facility and Community Level Information   </a:t>
                      </a:r>
                      <a:endParaRPr lang="en-US" sz="14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hMerge="1">
                  <a:txBody>
                    <a:bodyPr/>
                    <a:lstStyle/>
                    <a:p>
                      <a:endParaRPr lang="en-US"/>
                    </a:p>
                  </a:txBody>
                  <a:tcPr/>
                </a:tc>
                <a:extLst>
                  <a:ext uri="{0D108BD9-81ED-4DB2-BD59-A6C34878D82A}">
                    <a16:rowId xmlns:a16="http://schemas.microsoft.com/office/drawing/2014/main" val="980680324"/>
                  </a:ext>
                </a:extLst>
              </a:tr>
              <a:tr h="262645">
                <a:tc>
                  <a:txBody>
                    <a:bodyPr/>
                    <a:lstStyle/>
                    <a:p>
                      <a:pPr marL="0" marR="0" algn="l">
                        <a:lnSpc>
                          <a:spcPct val="107000"/>
                        </a:lnSpc>
                        <a:spcBef>
                          <a:spcPts val="0"/>
                        </a:spcBef>
                        <a:spcAft>
                          <a:spcPts val="800"/>
                        </a:spcAft>
                      </a:pPr>
                      <a:r>
                        <a:rPr lang="en-US" sz="1000">
                          <a:effectLst/>
                        </a:rPr>
                        <a:t>Healthcare expenditures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93935250"/>
                  </a:ext>
                </a:extLst>
              </a:tr>
              <a:tr h="552719">
                <a:tc>
                  <a:txBody>
                    <a:bodyPr/>
                    <a:lstStyle/>
                    <a:p>
                      <a:pPr marL="0" marR="0" algn="l">
                        <a:lnSpc>
                          <a:spcPct val="107000"/>
                        </a:lnSpc>
                        <a:spcBef>
                          <a:spcPts val="0"/>
                        </a:spcBef>
                        <a:spcAft>
                          <a:spcPts val="0"/>
                        </a:spcAft>
                      </a:pPr>
                      <a:r>
                        <a:rPr lang="en-US" sz="1000">
                          <a:effectLst/>
                        </a:rPr>
                        <a:t>Built Environment of the Facility (e.g. do people recreate and eat in congregate, have shared bathrooms, etc.)</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95427856"/>
                  </a:ext>
                </a:extLst>
              </a:tr>
              <a:tr h="552719">
                <a:tc>
                  <a:txBody>
                    <a:bodyPr/>
                    <a:lstStyle/>
                    <a:p>
                      <a:pPr marL="0" marR="0" algn="l">
                        <a:lnSpc>
                          <a:spcPct val="107000"/>
                        </a:lnSpc>
                        <a:spcBef>
                          <a:spcPts val="0"/>
                        </a:spcBef>
                        <a:spcAft>
                          <a:spcPts val="800"/>
                        </a:spcAft>
                      </a:pPr>
                      <a:r>
                        <a:rPr lang="en-US" sz="1000" dirty="0">
                          <a:effectLst/>
                        </a:rPr>
                        <a:t>Number of people incarcerated participating in activities and their purpose (working, recreating)</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09137025"/>
                  </a:ext>
                </a:extLst>
              </a:tr>
              <a:tr h="552719">
                <a:tc>
                  <a:txBody>
                    <a:bodyPr/>
                    <a:lstStyle/>
                    <a:p>
                      <a:pPr marL="0" marR="0" algn="l">
                        <a:lnSpc>
                          <a:spcPct val="107000"/>
                        </a:lnSpc>
                        <a:spcBef>
                          <a:spcPts val="0"/>
                        </a:spcBef>
                        <a:spcAft>
                          <a:spcPts val="0"/>
                        </a:spcAft>
                      </a:pPr>
                      <a:r>
                        <a:rPr lang="en-US" sz="1000">
                          <a:effectLst/>
                        </a:rPr>
                        <a:t>Daily Census of People Incarcerated and staff assigned to facility, in specific housing units.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000">
                          <a:effectLst/>
                        </a:rPr>
                        <a:t>DOC Administrative Data</a:t>
                      </a:r>
                      <a:endParaRPr lang="en-US" sz="1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72765985"/>
                  </a:ext>
                </a:extLst>
              </a:tr>
              <a:tr h="552719">
                <a:tc>
                  <a:txBody>
                    <a:bodyPr/>
                    <a:lstStyle/>
                    <a:p>
                      <a:pPr marL="0" marR="0" algn="l">
                        <a:lnSpc>
                          <a:spcPct val="107000"/>
                        </a:lnSpc>
                        <a:spcBef>
                          <a:spcPts val="0"/>
                        </a:spcBef>
                        <a:spcAft>
                          <a:spcPts val="800"/>
                        </a:spcAft>
                      </a:pPr>
                      <a:r>
                        <a:rPr lang="en-US" sz="1000">
                          <a:effectLst/>
                        </a:rPr>
                        <a:t>Staff shift schedule and number of people working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lnSpc>
                          <a:spcPct val="107000"/>
                        </a:lnSpc>
                        <a:spcBef>
                          <a:spcPts val="0"/>
                        </a:spcBef>
                        <a:spcAft>
                          <a:spcPts val="800"/>
                        </a:spcAft>
                      </a:pPr>
                      <a:r>
                        <a:rPr lang="en-US" sz="1000" dirty="0">
                          <a:effectLst/>
                        </a:rPr>
                        <a:t>DOC Administrative Data</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77049448"/>
                  </a:ext>
                </a:extLst>
              </a:tr>
            </a:tbl>
          </a:graphicData>
        </a:graphic>
      </p:graphicFrame>
    </p:spTree>
    <p:extLst>
      <p:ext uri="{BB962C8B-B14F-4D97-AF65-F5344CB8AC3E}">
        <p14:creationId xmlns:p14="http://schemas.microsoft.com/office/powerpoint/2010/main" val="2670592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F439-BBA1-C547-BED7-A5A5D832AA33}"/>
              </a:ext>
            </a:extLst>
          </p:cNvPr>
          <p:cNvSpPr>
            <a:spLocks noGrp="1"/>
          </p:cNvSpPr>
          <p:nvPr>
            <p:ph type="title"/>
          </p:nvPr>
        </p:nvSpPr>
        <p:spPr>
          <a:xfrm>
            <a:off x="643467" y="804333"/>
            <a:ext cx="4958290" cy="5249334"/>
          </a:xfrm>
        </p:spPr>
        <p:txBody>
          <a:bodyPr>
            <a:normAutofit/>
          </a:bodyPr>
          <a:lstStyle/>
          <a:p>
            <a:pPr algn="r"/>
            <a:r>
              <a:rPr lang="en-US" dirty="0">
                <a:solidFill>
                  <a:srgbClr val="000000"/>
                </a:solidFill>
              </a:rPr>
              <a:t>Lessons learned and takeaways</a:t>
            </a:r>
          </a:p>
        </p:txBody>
      </p:sp>
      <p:sp>
        <p:nvSpPr>
          <p:cNvPr id="3" name="Content Placeholder 2">
            <a:extLst>
              <a:ext uri="{FF2B5EF4-FFF2-40B4-BE49-F238E27FC236}">
                <a16:creationId xmlns:a16="http://schemas.microsoft.com/office/drawing/2014/main" id="{7536DFC6-5DA0-2F45-9473-B6C4BA23EE91}"/>
              </a:ext>
            </a:extLst>
          </p:cNvPr>
          <p:cNvSpPr>
            <a:spLocks noGrp="1"/>
          </p:cNvSpPr>
          <p:nvPr>
            <p:ph idx="1"/>
          </p:nvPr>
        </p:nvSpPr>
        <p:spPr>
          <a:xfrm>
            <a:off x="6578600" y="804333"/>
            <a:ext cx="5130800" cy="5249334"/>
          </a:xfrm>
        </p:spPr>
        <p:txBody>
          <a:bodyPr anchor="ctr">
            <a:normAutofit/>
          </a:bodyPr>
          <a:lstStyle/>
          <a:p>
            <a:pPr>
              <a:buClr>
                <a:schemeClr val="tx1"/>
              </a:buClr>
              <a:buFont typeface="Arial" panose="020B0604020202020204" pitchFamily="34" charset="0"/>
              <a:buChar char="•"/>
            </a:pPr>
            <a:r>
              <a:rPr lang="en-US" dirty="0">
                <a:solidFill>
                  <a:schemeClr val="accent1"/>
                </a:solidFill>
              </a:rPr>
              <a:t>Complex legal barriers to data sharing</a:t>
            </a:r>
          </a:p>
          <a:p>
            <a:pPr>
              <a:buClr>
                <a:schemeClr val="tx1"/>
              </a:buClr>
              <a:buFont typeface="Arial" panose="020B0604020202020204" pitchFamily="34" charset="0"/>
              <a:buChar char="•"/>
            </a:pPr>
            <a:r>
              <a:rPr lang="en-US" dirty="0">
                <a:solidFill>
                  <a:schemeClr val="accent1"/>
                </a:solidFill>
              </a:rPr>
              <a:t>Ongoing public health crisis in correctional settings</a:t>
            </a:r>
          </a:p>
          <a:p>
            <a:pPr>
              <a:buClr>
                <a:schemeClr val="tx1"/>
              </a:buClr>
              <a:buFont typeface="Arial" panose="020B0604020202020204" pitchFamily="34" charset="0"/>
              <a:buChar char="•"/>
            </a:pPr>
            <a:r>
              <a:rPr lang="en-US" dirty="0">
                <a:solidFill>
                  <a:schemeClr val="accent1"/>
                </a:solidFill>
              </a:rPr>
              <a:t>Need for adaptable testing strategies </a:t>
            </a:r>
          </a:p>
          <a:p>
            <a:pPr>
              <a:buClr>
                <a:schemeClr val="tx1"/>
              </a:buClr>
              <a:buFont typeface="Arial" panose="020B0604020202020204" pitchFamily="34" charset="0"/>
              <a:buChar char="•"/>
            </a:pPr>
            <a:r>
              <a:rPr lang="en-US" dirty="0">
                <a:solidFill>
                  <a:schemeClr val="accent1"/>
                </a:solidFill>
              </a:rPr>
              <a:t>Need for public health oversight of carceral responses </a:t>
            </a:r>
          </a:p>
        </p:txBody>
      </p:sp>
    </p:spTree>
    <p:extLst>
      <p:ext uri="{BB962C8B-B14F-4D97-AF65-F5344CB8AC3E}">
        <p14:creationId xmlns:p14="http://schemas.microsoft.com/office/powerpoint/2010/main" val="287290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E6A14F-F4AB-C24A-9D56-F5AC92BEEFCB}"/>
              </a:ext>
            </a:extLst>
          </p:cNvPr>
          <p:cNvSpPr txBox="1">
            <a:spLocks/>
          </p:cNvSpPr>
          <p:nvPr/>
        </p:nvSpPr>
        <p:spPr>
          <a:xfrm>
            <a:off x="1066800" y="642594"/>
            <a:ext cx="10058400" cy="1371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dirty="0">
                <a:latin typeface="Tw Cen MT" panose="020B0602020104020603" pitchFamily="34" charset="77"/>
              </a:rPr>
              <a:t>Long-term goals </a:t>
            </a:r>
          </a:p>
        </p:txBody>
      </p:sp>
      <p:sp>
        <p:nvSpPr>
          <p:cNvPr id="7" name="Text Placeholder 4">
            <a:extLst>
              <a:ext uri="{FF2B5EF4-FFF2-40B4-BE49-F238E27FC236}">
                <a16:creationId xmlns:a16="http://schemas.microsoft.com/office/drawing/2014/main" id="{C5D10E95-5404-B74B-A1C3-2C2890B1A7D1}"/>
              </a:ext>
            </a:extLst>
          </p:cNvPr>
          <p:cNvSpPr txBox="1">
            <a:spLocks/>
          </p:cNvSpPr>
          <p:nvPr/>
        </p:nvSpPr>
        <p:spPr>
          <a:xfrm>
            <a:off x="6458712" y="2074334"/>
            <a:ext cx="5113178" cy="64008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a:endParaRPr lang="en-US" sz="2000" dirty="0">
              <a:latin typeface="Abadi" panose="020B0604020104020204" pitchFamily="34" charset="0"/>
            </a:endParaRPr>
          </a:p>
        </p:txBody>
      </p:sp>
      <p:sp>
        <p:nvSpPr>
          <p:cNvPr id="3" name="Content Placeholder 2">
            <a:extLst>
              <a:ext uri="{FF2B5EF4-FFF2-40B4-BE49-F238E27FC236}">
                <a16:creationId xmlns:a16="http://schemas.microsoft.com/office/drawing/2014/main" id="{F7DC74CF-A86B-0D41-9455-2E69A408F6F6}"/>
              </a:ext>
            </a:extLst>
          </p:cNvPr>
          <p:cNvSpPr>
            <a:spLocks noGrp="1"/>
          </p:cNvSpPr>
          <p:nvPr>
            <p:ph sz="half" idx="2"/>
          </p:nvPr>
        </p:nvSpPr>
        <p:spPr>
          <a:xfrm>
            <a:off x="1212539" y="2192046"/>
            <a:ext cx="4754880" cy="4023360"/>
          </a:xfrm>
        </p:spPr>
        <p:txBody>
          <a:bodyPr/>
          <a:lstStyle/>
          <a:p>
            <a:pPr>
              <a:buFont typeface="Arial" panose="020B0604020202020204" pitchFamily="34" charset="0"/>
              <a:buChar char="•"/>
            </a:pPr>
            <a:r>
              <a:rPr lang="en-US" dirty="0"/>
              <a:t>Agent-based modelling of different correctional systems </a:t>
            </a:r>
          </a:p>
          <a:p>
            <a:pPr>
              <a:buFont typeface="Arial" panose="020B0604020202020204" pitchFamily="34" charset="0"/>
              <a:buChar char="•"/>
            </a:pPr>
            <a:r>
              <a:rPr lang="en-US" dirty="0"/>
              <a:t>Ethical guidance for COVID-19 mitigation in correctional settings </a:t>
            </a:r>
          </a:p>
          <a:p>
            <a:pPr>
              <a:buFont typeface="Arial" panose="020B0604020202020204" pitchFamily="34" charset="0"/>
              <a:buChar char="•"/>
            </a:pPr>
            <a:r>
              <a:rPr lang="en-US" dirty="0"/>
              <a:t>Integration of RADx data into a larger database of prison data </a:t>
            </a:r>
          </a:p>
          <a:p>
            <a:endParaRPr lang="en-US" dirty="0"/>
          </a:p>
        </p:txBody>
      </p:sp>
      <p:pic>
        <p:nvPicPr>
          <p:cNvPr id="10" name="Picture 2" descr="Covid Prison Project">
            <a:extLst>
              <a:ext uri="{FF2B5EF4-FFF2-40B4-BE49-F238E27FC236}">
                <a16:creationId xmlns:a16="http://schemas.microsoft.com/office/drawing/2014/main" id="{4071B8F1-691E-9A4F-870D-170BEFD05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621" y="1801523"/>
            <a:ext cx="3115360" cy="1185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6BFF9341-7426-722F-FB69-EAC009C0FA49}"/>
              </a:ext>
            </a:extLst>
          </p:cNvPr>
          <p:cNvPicPr>
            <a:picLocks noChangeAspect="1"/>
          </p:cNvPicPr>
          <p:nvPr/>
        </p:nvPicPr>
        <p:blipFill>
          <a:blip r:embed="rId4"/>
          <a:stretch>
            <a:fillRect/>
          </a:stretch>
        </p:blipFill>
        <p:spPr>
          <a:xfrm>
            <a:off x="7457621" y="3603853"/>
            <a:ext cx="3115360" cy="2547265"/>
          </a:xfrm>
          <a:prstGeom prst="rect">
            <a:avLst/>
          </a:prstGeom>
        </p:spPr>
      </p:pic>
    </p:spTree>
    <p:extLst>
      <p:ext uri="{BB962C8B-B14F-4D97-AF65-F5344CB8AC3E}">
        <p14:creationId xmlns:p14="http://schemas.microsoft.com/office/powerpoint/2010/main" val="152437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82B62-ADFD-F707-3DFA-FEBDBFEE7699}"/>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097347F4-F69F-3773-8309-5BD94497E9DD}"/>
              </a:ext>
            </a:extLst>
          </p:cNvPr>
          <p:cNvSpPr>
            <a:spLocks noGrp="1"/>
          </p:cNvSpPr>
          <p:nvPr>
            <p:ph idx="1"/>
          </p:nvPr>
        </p:nvSpPr>
        <p:spPr/>
        <p:txBody>
          <a:bodyPr/>
          <a:lstStyle/>
          <a:p>
            <a:r>
              <a:rPr lang="en-US" dirty="0"/>
              <a:t>COVID Prison Project Background</a:t>
            </a:r>
          </a:p>
          <a:p>
            <a:r>
              <a:rPr lang="en-US" dirty="0"/>
              <a:t>COVID Prison Methods</a:t>
            </a:r>
          </a:p>
          <a:p>
            <a:r>
              <a:rPr lang="en-US" dirty="0"/>
              <a:t>COVID Prison Findings </a:t>
            </a:r>
          </a:p>
          <a:p>
            <a:r>
              <a:rPr lang="en-US" dirty="0" err="1"/>
              <a:t>RADx</a:t>
            </a:r>
            <a:r>
              <a:rPr lang="en-US" dirty="0"/>
              <a:t> Project</a:t>
            </a:r>
          </a:p>
          <a:p>
            <a:r>
              <a:rPr lang="en-US" dirty="0"/>
              <a:t>Next Steps </a:t>
            </a:r>
          </a:p>
        </p:txBody>
      </p:sp>
    </p:spTree>
    <p:extLst>
      <p:ext uri="{BB962C8B-B14F-4D97-AF65-F5344CB8AC3E}">
        <p14:creationId xmlns:p14="http://schemas.microsoft.com/office/powerpoint/2010/main" val="3919805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D20A-5824-96AD-C960-2021EFF0F91A}"/>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570CB5B7-8617-EF5F-551F-0F81507CE4C9}"/>
              </a:ext>
            </a:extLst>
          </p:cNvPr>
          <p:cNvSpPr>
            <a:spLocks noGrp="1"/>
          </p:cNvSpPr>
          <p:nvPr>
            <p:ph sz="half" idx="1"/>
          </p:nvPr>
        </p:nvSpPr>
        <p:spPr>
          <a:xfrm>
            <a:off x="838199" y="1825625"/>
            <a:ext cx="12630665" cy="4351338"/>
          </a:xfrm>
        </p:spPr>
        <p:txBody>
          <a:bodyPr/>
          <a:lstStyle/>
          <a:p>
            <a:pPr marL="0" indent="0">
              <a:buNone/>
            </a:pPr>
            <a:r>
              <a:rPr lang="en-US" dirty="0" err="1"/>
              <a:t>Meghan_Peterson@med.unc.edu</a:t>
            </a:r>
            <a:endParaRPr lang="en-US" dirty="0"/>
          </a:p>
        </p:txBody>
      </p:sp>
    </p:spTree>
    <p:extLst>
      <p:ext uri="{BB962C8B-B14F-4D97-AF65-F5344CB8AC3E}">
        <p14:creationId xmlns:p14="http://schemas.microsoft.com/office/powerpoint/2010/main" val="116023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4CA0-FEAE-6847-9EB5-464EB57C3EB5}"/>
              </a:ext>
            </a:extLst>
          </p:cNvPr>
          <p:cNvSpPr>
            <a:spLocks noGrp="1"/>
          </p:cNvSpPr>
          <p:nvPr>
            <p:ph type="title"/>
          </p:nvPr>
        </p:nvSpPr>
        <p:spPr/>
        <p:txBody>
          <a:bodyPr/>
          <a:lstStyle/>
          <a:p>
            <a:r>
              <a:rPr lang="en-US" sz="5400" dirty="0">
                <a:solidFill>
                  <a:schemeClr val="accent2"/>
                </a:solidFill>
              </a:rPr>
              <a:t>COVID-19 in Carceral systems</a:t>
            </a:r>
            <a:endParaRPr lang="en-US" dirty="0">
              <a:solidFill>
                <a:schemeClr val="accent2"/>
              </a:solidFill>
            </a:endParaRPr>
          </a:p>
        </p:txBody>
      </p:sp>
      <p:sp>
        <p:nvSpPr>
          <p:cNvPr id="3" name="Content Placeholder 2">
            <a:extLst>
              <a:ext uri="{FF2B5EF4-FFF2-40B4-BE49-F238E27FC236}">
                <a16:creationId xmlns:a16="http://schemas.microsoft.com/office/drawing/2014/main" id="{88ACDB98-60EC-C04F-B857-1F409D6EFCA4}"/>
              </a:ext>
            </a:extLst>
          </p:cNvPr>
          <p:cNvSpPr>
            <a:spLocks noGrp="1"/>
          </p:cNvSpPr>
          <p:nvPr>
            <p:ph idx="1"/>
          </p:nvPr>
        </p:nvSpPr>
        <p:spPr>
          <a:xfrm>
            <a:off x="1024128" y="1913308"/>
            <a:ext cx="4857383" cy="4023360"/>
          </a:xfrm>
        </p:spPr>
        <p:txBody>
          <a:bodyPr/>
          <a:lstStyle/>
          <a:p>
            <a:pPr marL="285750" indent="-285750">
              <a:buFont typeface="Arial" panose="020B0604020202020204" pitchFamily="34" charset="0"/>
              <a:buChar char="•"/>
            </a:pPr>
            <a:r>
              <a:rPr lang="en-US" sz="2400" dirty="0"/>
              <a:t>The U.S. leads the world in COVID-19 infection and mass incarceration</a:t>
            </a:r>
          </a:p>
          <a:p>
            <a:pPr marL="285750" indent="-285750">
              <a:buFont typeface="Arial" panose="020B0604020202020204" pitchFamily="34" charset="0"/>
              <a:buChar char="•"/>
            </a:pPr>
            <a:r>
              <a:rPr lang="en-US" sz="2400" dirty="0"/>
              <a:t>As of April 2022,, 2,874 people in prisons have died from COVID-19</a:t>
            </a:r>
          </a:p>
          <a:p>
            <a:pPr marL="285750" indent="-285750">
              <a:buFont typeface="Arial" panose="020B0604020202020204" pitchFamily="34" charset="0"/>
              <a:buChar char="•"/>
            </a:pPr>
            <a:r>
              <a:rPr lang="en-US" sz="2400" dirty="0"/>
              <a:t>We don’t know enough about how COVID-19 spreads in correctional facilities </a:t>
            </a:r>
          </a:p>
          <a:p>
            <a:pPr marL="285750" indent="-285750">
              <a:buFont typeface="Arial" panose="020B0604020202020204" pitchFamily="34" charset="0"/>
              <a:buChar char="•"/>
            </a:pPr>
            <a:r>
              <a:rPr lang="en-US" sz="2400" dirty="0"/>
              <a:t>Data reporting and mitigation strategies are inconsistent  </a:t>
            </a:r>
          </a:p>
          <a:p>
            <a:endParaRPr lang="en-US" dirty="0"/>
          </a:p>
        </p:txBody>
      </p:sp>
      <p:graphicFrame>
        <p:nvGraphicFramePr>
          <p:cNvPr id="4" name="Chart 3">
            <a:extLst>
              <a:ext uri="{FF2B5EF4-FFF2-40B4-BE49-F238E27FC236}">
                <a16:creationId xmlns:a16="http://schemas.microsoft.com/office/drawing/2014/main" id="{15A4A913-C381-454D-8416-D694E80FBAB2}"/>
              </a:ext>
            </a:extLst>
          </p:cNvPr>
          <p:cNvGraphicFramePr/>
          <p:nvPr/>
        </p:nvGraphicFramePr>
        <p:xfrm>
          <a:off x="5881511" y="2551776"/>
          <a:ext cx="6055816" cy="2221393"/>
        </p:xfrm>
        <a:graphic>
          <a:graphicData uri="http://schemas.openxmlformats.org/drawingml/2006/chart">
            <c:chart xmlns:c="http://schemas.openxmlformats.org/drawingml/2006/chart" xmlns:r="http://schemas.openxmlformats.org/officeDocument/2006/relationships" r:id="rId3"/>
          </a:graphicData>
        </a:graphic>
      </p:graphicFrame>
      <p:pic>
        <p:nvPicPr>
          <p:cNvPr id="8194" name="Picture 2" descr="Covid Prison Project">
            <a:extLst>
              <a:ext uri="{FF2B5EF4-FFF2-40B4-BE49-F238E27FC236}">
                <a16:creationId xmlns:a16="http://schemas.microsoft.com/office/drawing/2014/main" id="{037E359F-6B14-0240-9E71-3239C0E34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6939" y="5936668"/>
            <a:ext cx="1640388" cy="62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84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4CA0-FEAE-6847-9EB5-464EB57C3EB5}"/>
              </a:ext>
            </a:extLst>
          </p:cNvPr>
          <p:cNvSpPr>
            <a:spLocks noGrp="1"/>
          </p:cNvSpPr>
          <p:nvPr>
            <p:ph type="title"/>
          </p:nvPr>
        </p:nvSpPr>
        <p:spPr>
          <a:xfrm>
            <a:off x="1024129" y="585216"/>
            <a:ext cx="3779085" cy="1499616"/>
          </a:xfrm>
        </p:spPr>
        <p:txBody>
          <a:bodyPr>
            <a:normAutofit fontScale="90000"/>
          </a:bodyPr>
          <a:lstStyle/>
          <a:p>
            <a:r>
              <a:rPr lang="en-US" dirty="0">
                <a:solidFill>
                  <a:schemeClr val="accent2"/>
                </a:solidFill>
              </a:rPr>
              <a:t>Carceral Settings as Spaces of Risk</a:t>
            </a:r>
          </a:p>
        </p:txBody>
      </p:sp>
      <p:sp>
        <p:nvSpPr>
          <p:cNvPr id="3" name="Content Placeholder 2">
            <a:extLst>
              <a:ext uri="{FF2B5EF4-FFF2-40B4-BE49-F238E27FC236}">
                <a16:creationId xmlns:a16="http://schemas.microsoft.com/office/drawing/2014/main" id="{88ACDB98-60EC-C04F-B857-1F409D6EFCA4}"/>
              </a:ext>
            </a:extLst>
          </p:cNvPr>
          <p:cNvSpPr>
            <a:spLocks noGrp="1"/>
          </p:cNvSpPr>
          <p:nvPr>
            <p:ph idx="1"/>
          </p:nvPr>
        </p:nvSpPr>
        <p:spPr>
          <a:xfrm>
            <a:off x="1024129" y="2286000"/>
            <a:ext cx="3791711" cy="3931920"/>
          </a:xfrm>
        </p:spPr>
        <p:txBody>
          <a:bodyPr>
            <a:normAutofit/>
          </a:bodyPr>
          <a:lstStyle/>
          <a:p>
            <a:pPr marL="285750" indent="-285750">
              <a:buFont typeface="Arial" panose="020B0604020202020204" pitchFamily="34" charset="0"/>
              <a:buChar char="•"/>
            </a:pPr>
            <a:r>
              <a:rPr lang="en-US" dirty="0"/>
              <a:t>¼ of the incarcerated population has a chronic condition </a:t>
            </a:r>
          </a:p>
          <a:p>
            <a:pPr marL="285750" indent="-285750">
              <a:buFont typeface="Arial" panose="020B0604020202020204" pitchFamily="34" charset="0"/>
              <a:buChar char="•"/>
            </a:pPr>
            <a:r>
              <a:rPr lang="en-US" dirty="0"/>
              <a:t>Overcrowding and inability to engage in social distancing</a:t>
            </a:r>
          </a:p>
          <a:p>
            <a:pPr marL="285750" indent="-285750">
              <a:buFont typeface="Arial" panose="020B0604020202020204" pitchFamily="34" charset="0"/>
              <a:buChar char="•"/>
            </a:pPr>
            <a:r>
              <a:rPr lang="en-US" dirty="0"/>
              <a:t>Mistrust of healthcare systems and personnel </a:t>
            </a:r>
          </a:p>
          <a:p>
            <a:endParaRPr lang="en-US" dirty="0">
              <a:solidFill>
                <a:srgbClr val="FFFFFF"/>
              </a:solidFill>
            </a:endParaRPr>
          </a:p>
        </p:txBody>
      </p:sp>
      <p:pic>
        <p:nvPicPr>
          <p:cNvPr id="7172" name="Picture 4" descr="Graph showing Black men made up 40% of all incarcerated men and 42% of all new HIV diagnoses of men in 2010, despite making up only 12% of the total male U.S. population">
            <a:extLst>
              <a:ext uri="{FF2B5EF4-FFF2-40B4-BE49-F238E27FC236}">
                <a16:creationId xmlns:a16="http://schemas.microsoft.com/office/drawing/2014/main" id="{BAD76EF4-6581-1942-A292-BC44A6997B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383030"/>
            <a:ext cx="5455921" cy="40919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E7C8FE-CF29-9247-A8CE-63FD1B98E3E2}"/>
              </a:ext>
            </a:extLst>
          </p:cNvPr>
          <p:cNvSpPr txBox="1"/>
          <p:nvPr/>
        </p:nvSpPr>
        <p:spPr>
          <a:xfrm>
            <a:off x="9534940" y="5474970"/>
            <a:ext cx="3265861" cy="307777"/>
          </a:xfrm>
          <a:prstGeom prst="rect">
            <a:avLst/>
          </a:prstGeom>
          <a:noFill/>
        </p:spPr>
        <p:txBody>
          <a:bodyPr wrap="square" rtlCol="0">
            <a:spAutoFit/>
          </a:bodyPr>
          <a:lstStyle/>
          <a:p>
            <a:r>
              <a:rPr lang="en-US" sz="1400" i="1" dirty="0"/>
              <a:t>Credit: Prison Policy Initiative</a:t>
            </a:r>
          </a:p>
        </p:txBody>
      </p:sp>
    </p:spTree>
    <p:extLst>
      <p:ext uri="{BB962C8B-B14F-4D97-AF65-F5344CB8AC3E}">
        <p14:creationId xmlns:p14="http://schemas.microsoft.com/office/powerpoint/2010/main" val="19596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3FB6A-140D-4AF7-953B-BF313FF8DD4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COVID-19 in Prisons </a:t>
            </a:r>
          </a:p>
        </p:txBody>
      </p:sp>
      <p:graphicFrame>
        <p:nvGraphicFramePr>
          <p:cNvPr id="8" name="Content Placeholder 2">
            <a:extLst>
              <a:ext uri="{FF2B5EF4-FFF2-40B4-BE49-F238E27FC236}">
                <a16:creationId xmlns:a16="http://schemas.microsoft.com/office/drawing/2014/main" id="{14D4C998-7029-4B21-962B-96EC5B4FB204}"/>
              </a:ext>
            </a:extLst>
          </p:cNvPr>
          <p:cNvGraphicFramePr>
            <a:graphicFrameLocks noGrp="1"/>
          </p:cNvGraphicFramePr>
          <p:nvPr>
            <p:ph idx="1"/>
            <p:extLst>
              <p:ext uri="{D42A27DB-BD31-4B8C-83A1-F6EECF244321}">
                <p14:modId xmlns:p14="http://schemas.microsoft.com/office/powerpoint/2010/main" val="391473057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07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 email&#10;&#10;Description automatically generated">
            <a:extLst>
              <a:ext uri="{FF2B5EF4-FFF2-40B4-BE49-F238E27FC236}">
                <a16:creationId xmlns:a16="http://schemas.microsoft.com/office/drawing/2014/main" id="{4088EBA2-20A7-4183-AD30-74E5CEB3EA19}"/>
              </a:ext>
            </a:extLst>
          </p:cNvPr>
          <p:cNvPicPr>
            <a:picLocks noChangeAspect="1"/>
          </p:cNvPicPr>
          <p:nvPr/>
        </p:nvPicPr>
        <p:blipFill>
          <a:blip r:embed="rId2"/>
          <a:stretch>
            <a:fillRect/>
          </a:stretch>
        </p:blipFill>
        <p:spPr>
          <a:xfrm>
            <a:off x="1585015" y="643466"/>
            <a:ext cx="9021970" cy="5571067"/>
          </a:xfrm>
          <a:prstGeom prst="rect">
            <a:avLst/>
          </a:prstGeom>
        </p:spPr>
      </p:pic>
    </p:spTree>
    <p:extLst>
      <p:ext uri="{BB962C8B-B14F-4D97-AF65-F5344CB8AC3E}">
        <p14:creationId xmlns:p14="http://schemas.microsoft.com/office/powerpoint/2010/main" val="313751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 text&#10;&#10;Description automatically generated with medium confidence">
            <a:extLst>
              <a:ext uri="{FF2B5EF4-FFF2-40B4-BE49-F238E27FC236}">
                <a16:creationId xmlns:a16="http://schemas.microsoft.com/office/drawing/2014/main" id="{B140EF2B-ABBF-F276-36A1-C610ACEF1879}"/>
              </a:ext>
            </a:extLst>
          </p:cNvPr>
          <p:cNvPicPr>
            <a:picLocks noChangeAspect="1"/>
          </p:cNvPicPr>
          <p:nvPr/>
        </p:nvPicPr>
        <p:blipFill>
          <a:blip r:embed="rId2"/>
          <a:stretch>
            <a:fillRect/>
          </a:stretch>
        </p:blipFill>
        <p:spPr>
          <a:xfrm>
            <a:off x="707762" y="1354409"/>
            <a:ext cx="10776475" cy="4149181"/>
          </a:xfrm>
          <a:prstGeom prst="rect">
            <a:avLst/>
          </a:prstGeom>
        </p:spPr>
      </p:pic>
    </p:spTree>
    <p:extLst>
      <p:ext uri="{BB962C8B-B14F-4D97-AF65-F5344CB8AC3E}">
        <p14:creationId xmlns:p14="http://schemas.microsoft.com/office/powerpoint/2010/main" val="358144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BFFF7-730E-4797-A9A2-9612EC6FE406}"/>
              </a:ext>
            </a:extLst>
          </p:cNvPr>
          <p:cNvSpPr>
            <a:spLocks noGrp="1"/>
          </p:cNvSpPr>
          <p:nvPr>
            <p:ph type="title"/>
          </p:nvPr>
        </p:nvSpPr>
        <p:spPr>
          <a:xfrm>
            <a:off x="398518" y="640823"/>
            <a:ext cx="3812796" cy="5583148"/>
          </a:xfrm>
        </p:spPr>
        <p:txBody>
          <a:bodyPr anchor="ctr">
            <a:normAutofit/>
          </a:bodyPr>
          <a:lstStyle/>
          <a:p>
            <a:r>
              <a:rPr lang="en-US" sz="5400" dirty="0">
                <a:cs typeface="Calibri Light"/>
              </a:rPr>
              <a:t>Utility of data  project</a:t>
            </a:r>
            <a:endParaRPr lang="en-US" sz="5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4787541-F617-4546-B60A-7C1D1C6C2ADF}"/>
              </a:ext>
            </a:extLst>
          </p:cNvPr>
          <p:cNvGraphicFramePr>
            <a:graphicFrameLocks noGrp="1"/>
          </p:cNvGraphicFramePr>
          <p:nvPr>
            <p:ph idx="1"/>
            <p:extLst>
              <p:ext uri="{D42A27DB-BD31-4B8C-83A1-F6EECF244321}">
                <p14:modId xmlns:p14="http://schemas.microsoft.com/office/powerpoint/2010/main" val="20031599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522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EA927-70A8-4E9F-9586-524E54420413}"/>
              </a:ext>
            </a:extLst>
          </p:cNvPr>
          <p:cNvSpPr>
            <a:spLocks noGrp="1"/>
          </p:cNvSpPr>
          <p:nvPr>
            <p:ph type="title"/>
          </p:nvPr>
        </p:nvSpPr>
        <p:spPr>
          <a:xfrm>
            <a:off x="635000" y="640823"/>
            <a:ext cx="3418659" cy="5583148"/>
          </a:xfrm>
        </p:spPr>
        <p:txBody>
          <a:bodyPr anchor="ctr">
            <a:normAutofit/>
          </a:bodyPr>
          <a:lstStyle/>
          <a:p>
            <a:r>
              <a:rPr lang="en-US" sz="5400">
                <a:cs typeface="Calibri Light"/>
              </a:rPr>
              <a:t>COVID-19 in prisons</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B7EA86F-7C0A-4E42-AF49-81703B023BEC}"/>
              </a:ext>
            </a:extLst>
          </p:cNvPr>
          <p:cNvGraphicFramePr>
            <a:graphicFrameLocks noGrp="1"/>
          </p:cNvGraphicFramePr>
          <p:nvPr>
            <p:ph idx="1"/>
            <p:extLst>
              <p:ext uri="{D42A27DB-BD31-4B8C-83A1-F6EECF244321}">
                <p14:modId xmlns:p14="http://schemas.microsoft.com/office/powerpoint/2010/main" val="184844026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845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8176A19F0C8E94B9F0C59D443462E33" ma:contentTypeVersion="12" ma:contentTypeDescription="Create a new document." ma:contentTypeScope="" ma:versionID="4d94ed3aa79dc6f7af02138b5868148c">
  <xsd:schema xmlns:xsd="http://www.w3.org/2001/XMLSchema" xmlns:xs="http://www.w3.org/2001/XMLSchema" xmlns:p="http://schemas.microsoft.com/office/2006/metadata/properties" xmlns:ns2="8a85ce7f-8f0b-4e00-8972-c86953f1607c" xmlns:ns3="68331219-3da3-4017-9e6f-bae5fe85020b" targetNamespace="http://schemas.microsoft.com/office/2006/metadata/properties" ma:root="true" ma:fieldsID="68c2ce0b1112ad66fdf38c741b74fbd1" ns2:_="" ns3:_="">
    <xsd:import namespace="8a85ce7f-8f0b-4e00-8972-c86953f1607c"/>
    <xsd:import namespace="68331219-3da3-4017-9e6f-bae5fe8502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_dlc_DocId" minOccurs="0"/>
                <xsd:element ref="ns3:_dlc_DocIdUrl" minOccurs="0"/>
                <xsd:element ref="ns3:_dlc_DocIdPersistId"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85ce7f-8f0b-4e00-8972-c86953f160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331219-3da3-4017-9e6f-bae5fe85020b"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68331219-3da3-4017-9e6f-bae5fe85020b">Q4UQS3DJNZX7-1104184888-1371</_dlc_DocId>
    <_dlc_DocIdUrl xmlns="68331219-3da3-4017-9e6f-bae5fe85020b">
      <Url>https://adminliveunc.sharepoint.com/sites/TheCovidPrisonProject/_layouts/15/DocIdRedir.aspx?ID=Q4UQS3DJNZX7-1104184888-1371</Url>
      <Description>Q4UQS3DJNZX7-1104184888-1371</Description>
    </_dlc_DocIdUrl>
    <SharedWithUsers xmlns="68331219-3da3-4017-9e6f-bae5fe85020b">
      <UserInfo>
        <DisplayName>Waleed, Craig Akil Aswad</DisplayName>
        <AccountId>63</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73771D-EEF4-4F18-BF70-B377E0A0D025}">
  <ds:schemaRefs>
    <ds:schemaRef ds:uri="http://schemas.microsoft.com/sharepoint/events"/>
  </ds:schemaRefs>
</ds:datastoreItem>
</file>

<file path=customXml/itemProps2.xml><?xml version="1.0" encoding="utf-8"?>
<ds:datastoreItem xmlns:ds="http://schemas.openxmlformats.org/officeDocument/2006/customXml" ds:itemID="{FA79DC72-C623-4C7E-B56E-4E05F10CA3A3}">
  <ds:schemaRefs>
    <ds:schemaRef ds:uri="68331219-3da3-4017-9e6f-bae5fe85020b"/>
    <ds:schemaRef ds:uri="8a85ce7f-8f0b-4e00-8972-c86953f160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7FD2C3-65F3-42EB-AACB-31F70C6FE163}">
  <ds:schemaRefs>
    <ds:schemaRef ds:uri="68331219-3da3-4017-9e6f-bae5fe85020b"/>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7B6890CB-A763-42B7-BD73-6BA0D76CB7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1590</Words>
  <Application>Microsoft Macintosh PowerPoint</Application>
  <PresentationFormat>Widescreen</PresentationFormat>
  <Paragraphs>200</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Abadi</vt:lpstr>
      <vt:lpstr>Arial</vt:lpstr>
      <vt:lpstr>Calibri</vt:lpstr>
      <vt:lpstr>Calibri Light</vt:lpstr>
      <vt:lpstr>Times New Roman</vt:lpstr>
      <vt:lpstr>Tw Cen MT</vt:lpstr>
      <vt:lpstr>Office Theme</vt:lpstr>
      <vt:lpstr>Lessons Learned from the COVID Prison Project   Meghan Peterson, MPH1; Kathryn Nowotny, PhD2 Center for Health Equity Research, University of North Carolina – Chapel Hill School of Medicine Department of Sociology, University of Miami  </vt:lpstr>
      <vt:lpstr>Roadmap</vt:lpstr>
      <vt:lpstr>COVID-19 in Carceral systems</vt:lpstr>
      <vt:lpstr>Carceral Settings as Spaces of Risk</vt:lpstr>
      <vt:lpstr>COVID-19 in Prisons </vt:lpstr>
      <vt:lpstr>PowerPoint Presentation</vt:lpstr>
      <vt:lpstr>PowerPoint Presentation</vt:lpstr>
      <vt:lpstr>Utility of data  project</vt:lpstr>
      <vt:lpstr>COVID-19 in prisons</vt:lpstr>
      <vt:lpstr>What we wish we knew at outset </vt:lpstr>
      <vt:lpstr>Radx-UP: COVID-19 testing and prevention in correctional settings </vt:lpstr>
      <vt:lpstr>PowerPoint Presentation</vt:lpstr>
      <vt:lpstr>AIM 1</vt:lpstr>
      <vt:lpstr>Preliminary findings</vt:lpstr>
      <vt:lpstr>Preliminary Recommendation Examples</vt:lpstr>
      <vt:lpstr>Aim 2: Characterize incidence of COVID-19, disease progression, and related-outcomes and effectiveness of testing and contact tracing in correctional facilities.</vt:lpstr>
      <vt:lpstr>Aim 2: Characterize incidence of COVID-19, disease progression, and related-outcomes and effectiveness of testing and contact tracing in correctional facilities.</vt:lpstr>
      <vt:lpstr>Lessons learned and takeaways</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APHA Presentation</dc:title>
  <dc:creator>Peterson, Meghan Marie</dc:creator>
  <cp:lastModifiedBy>Peterson, Meghan Marie</cp:lastModifiedBy>
  <cp:revision>19</cp:revision>
  <dcterms:created xsi:type="dcterms:W3CDTF">2021-10-14T13:07:28Z</dcterms:created>
  <dcterms:modified xsi:type="dcterms:W3CDTF">2022-04-19T14:38:27Z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0x01010068176A19F0C8E94B9F0C59D443462E33</vt:lpwstr>
  </property>
  <property fmtid="{D5CDD505-2E9C-101B-9397-08002B2CF9AE}" pid="3" name="_dlc_DocIdItemGuid">
    <vt:lpwstr>df1f2522-0abd-4ce1-8987-af366f8705b5</vt:lpwstr>
  </property>
</Properties>
</file>