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M Serif Display" charset="1" panose="00000000000000000000"/>
      <p:regular r:id="rId10"/>
    </p:embeddedFont>
    <p:embeddedFont>
      <p:font typeface="DM Serif Display Italics" charset="1" panose="00000000000000000000"/>
      <p:regular r:id="rId11"/>
    </p:embeddedFont>
    <p:embeddedFont>
      <p:font typeface="Roboto Mono Regular" charset="1" panose="00000000000000000000"/>
      <p:regular r:id="rId12"/>
    </p:embeddedFont>
    <p:embeddedFont>
      <p:font typeface="Roboto Mono Regular Bold" charset="1" panose="00000000000000000000"/>
      <p:regular r:id="rId13"/>
    </p:embeddedFont>
    <p:embeddedFont>
      <p:font typeface="Roboto Mono Regular Italics" charset="1" panose="00000000000000000000"/>
      <p:regular r:id="rId14"/>
    </p:embeddedFont>
    <p:embeddedFont>
      <p:font typeface="Roboto Mono Regular Bold Italics" charset="1" panose="00000000000000000000"/>
      <p:regular r:id="rId15"/>
    </p:embeddedFont>
    <p:embeddedFont>
      <p:font typeface="Times New Roman" charset="1" panose="02030502070405020303"/>
      <p:regular r:id="rId16"/>
    </p:embeddedFont>
    <p:embeddedFont>
      <p:font typeface="Times New Roman Bold" charset="1" panose="02030802070405020303"/>
      <p:regular r:id="rId17"/>
    </p:embeddedFont>
    <p:embeddedFont>
      <p:font typeface="Times New Roman Italics" charset="1" panose="02030502070405090303"/>
      <p:regular r:id="rId18"/>
    </p:embeddedFont>
    <p:embeddedFont>
      <p:font typeface="Times New Roman Bold Italics" charset="1" panose="02030802070405090303"/>
      <p:regular r:id="rId19"/>
    </p:embeddedFont>
    <p:embeddedFont>
      <p:font typeface="Times New Roman Medium" charset="1" panose="02030502070405020303"/>
      <p:regular r:id="rId20"/>
    </p:embeddedFont>
    <p:embeddedFont>
      <p:font typeface="Times New Roman Medium Italics" charset="1" panose="02030502070405090303"/>
      <p:regular r:id="rId21"/>
    </p:embeddedFont>
    <p:embeddedFont>
      <p:font typeface="Times New Roman Semi-Bold" charset="1" panose="02030702070405020303"/>
      <p:regular r:id="rId22"/>
    </p:embeddedFont>
    <p:embeddedFont>
      <p:font typeface="Times New Roman Semi-Bold Italics" charset="1" panose="02030702070405090303"/>
      <p:regular r:id="rId23"/>
    </p:embeddedFont>
    <p:embeddedFont>
      <p:font typeface="Times New Roman Ultra-Bold" charset="1" panose="02030902070405020303"/>
      <p:regular r:id="rId24"/>
    </p:embeddedFont>
    <p:embeddedFont>
      <p:font typeface="Eczar SemiBold" charset="1" panose="02000603040300000004"/>
      <p:regular r:id="rId25"/>
    </p:embeddedFont>
    <p:embeddedFont>
      <p:font typeface="Eczar SemiBold Bold" charset="1" panose="02000603040300000004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slides/slide1.xml" Type="http://schemas.openxmlformats.org/officeDocument/2006/relationships/slide"/><Relationship Id="rId28" Target="slides/slide2.xml" Type="http://schemas.openxmlformats.org/officeDocument/2006/relationships/slide"/><Relationship Id="rId29" Target="slides/slide3.xml" Type="http://schemas.openxmlformats.org/officeDocument/2006/relationships/slide"/><Relationship Id="rId3" Target="viewProps.xml" Type="http://schemas.openxmlformats.org/officeDocument/2006/relationships/viewProps"/><Relationship Id="rId30" Target="slides/slide4.xml" Type="http://schemas.openxmlformats.org/officeDocument/2006/relationships/slide"/><Relationship Id="rId31" Target="slides/slide5.xml" Type="http://schemas.openxmlformats.org/officeDocument/2006/relationships/slide"/><Relationship Id="rId32" Target="slides/slide6.xml" Type="http://schemas.openxmlformats.org/officeDocument/2006/relationships/slide"/><Relationship Id="rId33" Target="slides/slide7.xml" Type="http://schemas.openxmlformats.org/officeDocument/2006/relationships/slide"/><Relationship Id="rId34" Target="slides/slide8.xml" Type="http://schemas.openxmlformats.org/officeDocument/2006/relationships/slide"/><Relationship Id="rId35" Target="slides/slide9.xml" Type="http://schemas.openxmlformats.org/officeDocument/2006/relationships/slide"/><Relationship Id="rId36" Target="slides/slide10.xml" Type="http://schemas.openxmlformats.org/officeDocument/2006/relationships/slide"/><Relationship Id="rId37" Target="slides/slide11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jpeg" Type="http://schemas.openxmlformats.org/officeDocument/2006/relationships/image"/><Relationship Id="rId4" Target="../media/image5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20.jpeg" Type="http://schemas.openxmlformats.org/officeDocument/2006/relationships/image"/><Relationship Id="rId6" Target="../media/image21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2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BA8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500" r="0" b="12500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65" t="26633" r="3110" b="26626"/>
          <a:stretch>
            <a:fillRect/>
          </a:stretch>
        </p:blipFill>
        <p:spPr>
          <a:xfrm flipH="false" flipV="false" rot="0">
            <a:off x="10193040" y="8324735"/>
            <a:ext cx="7613744" cy="1995858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73846" y="8575315"/>
            <a:ext cx="7452133" cy="139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2"/>
              </a:lnSpc>
            </a:pPr>
            <a:r>
              <a:rPr lang="en-US" sz="2335" spc="527">
                <a:solidFill>
                  <a:srgbClr val="FFFFFF"/>
                </a:solidFill>
                <a:latin typeface="Eczar SemiBold"/>
              </a:rPr>
              <a:t>Emma Torres,MSW</a:t>
            </a:r>
          </a:p>
          <a:p>
            <a:pPr algn="ctr">
              <a:lnSpc>
                <a:spcPts val="3782"/>
              </a:lnSpc>
            </a:pPr>
            <a:r>
              <a:rPr lang="en-US" sz="2335" spc="527">
                <a:solidFill>
                  <a:srgbClr val="FFFFFF"/>
                </a:solidFill>
                <a:latin typeface="Eczar SemiBold"/>
              </a:rPr>
              <a:t>Executive Director and founder of</a:t>
            </a:r>
          </a:p>
          <a:p>
            <a:pPr algn="ctr">
              <a:lnSpc>
                <a:spcPts val="3782"/>
              </a:lnSpc>
            </a:pPr>
            <a:r>
              <a:rPr lang="en-US" sz="2335" spc="527">
                <a:solidFill>
                  <a:srgbClr val="FFFFFF"/>
                </a:solidFill>
                <a:latin typeface="Eczar SemiBold"/>
              </a:rPr>
              <a:t>Campesinos Sin Fronteras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3628822" y="284511"/>
            <a:ext cx="4520420" cy="86453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38150" y="284511"/>
            <a:ext cx="3633241" cy="139740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4345407" y="260210"/>
            <a:ext cx="9354783" cy="1421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75"/>
              </a:lnSpc>
            </a:pPr>
            <a:r>
              <a:rPr lang="en-US" sz="5162" spc="211">
                <a:solidFill>
                  <a:srgbClr val="10264F"/>
                </a:solidFill>
                <a:latin typeface="DM Serif Display"/>
              </a:rPr>
              <a:t>Promotores de Salud / Community Health Workers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149695" y="2173054"/>
            <a:ext cx="7988611" cy="1928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5"/>
              </a:lnSpc>
            </a:pPr>
            <a:r>
              <a:rPr lang="en-US" sz="4662" spc="191">
                <a:solidFill>
                  <a:srgbClr val="971C1E"/>
                </a:solidFill>
                <a:latin typeface="DM Serif Display"/>
              </a:rPr>
              <a:t>The Health Equity Model of Yesterday, Today and Tomorrow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B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246981" cy="10287000"/>
            <a:chOff x="0" y="0"/>
            <a:chExt cx="421818" cy="347980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421818" cy="3479800"/>
            </a:xfrm>
            <a:custGeom>
              <a:avLst/>
              <a:gdLst/>
              <a:ahLst/>
              <a:cxnLst/>
              <a:rect r="r" b="b" t="t" l="l"/>
              <a:pathLst>
                <a:path h="3479800" w="421818">
                  <a:moveTo>
                    <a:pt x="0" y="0"/>
                  </a:moveTo>
                  <a:lnTo>
                    <a:pt x="421818" y="0"/>
                  </a:lnTo>
                  <a:lnTo>
                    <a:pt x="42181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837683" y="645225"/>
            <a:ext cx="5087284" cy="6486255"/>
            <a:chOff x="0" y="0"/>
            <a:chExt cx="6783045" cy="864834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20588" t="0" r="20588" b="0"/>
            <a:stretch>
              <a:fillRect/>
            </a:stretch>
          </p:blipFill>
          <p:spPr>
            <a:xfrm flipH="false" flipV="false">
              <a:off x="0" y="0"/>
              <a:ext cx="6783045" cy="864834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7079641" y="645225"/>
            <a:ext cx="4953901" cy="6486255"/>
            <a:chOff x="0" y="0"/>
            <a:chExt cx="6605202" cy="864834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19580" t="0" r="42231" b="0"/>
            <a:stretch>
              <a:fillRect/>
            </a:stretch>
          </p:blipFill>
          <p:spPr>
            <a:xfrm flipH="false" flipV="false">
              <a:off x="0" y="0"/>
              <a:ext cx="6605202" cy="8648340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2307308" y="761935"/>
            <a:ext cx="5704178" cy="6369546"/>
            <a:chOff x="0" y="0"/>
            <a:chExt cx="7605571" cy="8492727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/>
            <a:srcRect l="18760" t="0" r="14074" b="0"/>
            <a:stretch>
              <a:fillRect/>
            </a:stretch>
          </p:blipFill>
          <p:spPr>
            <a:xfrm flipH="false" flipV="false">
              <a:off x="0" y="0"/>
              <a:ext cx="7605571" cy="8492727"/>
            </a:xfrm>
            <a:prstGeom prst="rect">
              <a:avLst/>
            </a:prstGeom>
          </p:spPr>
        </p:pic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31783" y="1515276"/>
            <a:ext cx="859556" cy="758558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537572" y="7579438"/>
            <a:ext cx="16395764" cy="1941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7999">
                <a:solidFill>
                  <a:srgbClr val="AB8167"/>
                </a:solidFill>
                <a:latin typeface="DM Serif Display"/>
              </a:rPr>
              <a:t>CSF Promotor@s embracing the call to service!</a:t>
            </a:r>
          </a:p>
        </p:txBody>
      </p:sp>
      <p:sp>
        <p:nvSpPr>
          <p:cNvPr name="TextBox 12" id="12"/>
          <p:cNvSpPr txBox="true"/>
          <p:nvPr/>
        </p:nvSpPr>
        <p:spPr>
          <a:xfrm rot="5400000">
            <a:off x="-2834278" y="4362643"/>
            <a:ext cx="6958082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9"/>
              </a:lnSpc>
            </a:pPr>
            <a:r>
              <a:rPr lang="en-US" sz="1700" spc="788">
                <a:solidFill>
                  <a:srgbClr val="971C1E"/>
                </a:solidFill>
                <a:latin typeface="Roboto Mono Regular Bold"/>
              </a:rPr>
              <a:t>CAMPESINOS SIN FRONTERAS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B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246981" cy="10287000"/>
            <a:chOff x="0" y="0"/>
            <a:chExt cx="421818" cy="347980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421818" cy="3479800"/>
            </a:xfrm>
            <a:custGeom>
              <a:avLst/>
              <a:gdLst/>
              <a:ahLst/>
              <a:cxnLst/>
              <a:rect r="r" b="b" t="t" l="l"/>
              <a:pathLst>
                <a:path h="3479800" w="421818">
                  <a:moveTo>
                    <a:pt x="0" y="0"/>
                  </a:moveTo>
                  <a:lnTo>
                    <a:pt x="421818" y="0"/>
                  </a:lnTo>
                  <a:lnTo>
                    <a:pt x="42181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66431" y="1114390"/>
            <a:ext cx="15492869" cy="9731486"/>
            <a:chOff x="0" y="0"/>
            <a:chExt cx="4335427" cy="2723198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0" y="0"/>
              <a:ext cx="4335427" cy="2723198"/>
            </a:xfrm>
            <a:custGeom>
              <a:avLst/>
              <a:gdLst/>
              <a:ahLst/>
              <a:cxnLst/>
              <a:rect r="r" b="b" t="t" l="l"/>
              <a:pathLst>
                <a:path h="2723198" w="4335427">
                  <a:moveTo>
                    <a:pt x="0" y="0"/>
                  </a:moveTo>
                  <a:lnTo>
                    <a:pt x="4335427" y="0"/>
                  </a:lnTo>
                  <a:lnTo>
                    <a:pt x="4335427" y="2723198"/>
                  </a:lnTo>
                  <a:lnTo>
                    <a:pt x="0" y="272319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975361" y="1209089"/>
            <a:ext cx="15075869" cy="7686128"/>
            <a:chOff x="0" y="0"/>
            <a:chExt cx="20101158" cy="10248171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/>
            <a:srcRect l="0" t="16011" r="0" b="16011"/>
            <a:stretch>
              <a:fillRect/>
            </a:stretch>
          </p:blipFill>
          <p:spPr>
            <a:xfrm flipH="false" flipV="false">
              <a:off x="0" y="0"/>
              <a:ext cx="20101158" cy="10248171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1975361" y="487045"/>
            <a:ext cx="15283939" cy="722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3"/>
              </a:lnSpc>
            </a:pPr>
            <a:r>
              <a:rPr lang="en-US" sz="5840">
                <a:solidFill>
                  <a:srgbClr val="AB8167"/>
                </a:solidFill>
                <a:latin typeface="DM Serif Display"/>
              </a:rPr>
              <a:t>Good things </a:t>
            </a:r>
            <a:r>
              <a:rPr lang="en-US" sz="5840">
                <a:solidFill>
                  <a:srgbClr val="AB8167"/>
                </a:solidFill>
                <a:latin typeface="DM Serif Display"/>
              </a:rPr>
              <a:t>take time.</a:t>
            </a:r>
          </a:p>
        </p:txBody>
      </p:sp>
      <p:sp>
        <p:nvSpPr>
          <p:cNvPr name="TextBox 9" id="9"/>
          <p:cNvSpPr txBox="true"/>
          <p:nvPr/>
        </p:nvSpPr>
        <p:spPr>
          <a:xfrm rot="5400000">
            <a:off x="-2834278" y="4362643"/>
            <a:ext cx="6958082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9"/>
              </a:lnSpc>
            </a:pPr>
            <a:r>
              <a:rPr lang="en-US" sz="1700" spc="788">
                <a:solidFill>
                  <a:srgbClr val="971C1E"/>
                </a:solidFill>
                <a:latin typeface="Roboto Mono Regular Bold"/>
              </a:rPr>
              <a:t>CAMPESINOS SIN FRONTERAS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660236" y="8819017"/>
            <a:ext cx="12338320" cy="1361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25"/>
              </a:lnSpc>
            </a:pPr>
          </a:p>
          <a:p>
            <a:pPr algn="ctr">
              <a:lnSpc>
                <a:spcPts val="2713"/>
              </a:lnSpc>
              <a:spcBef>
                <a:spcPct val="0"/>
              </a:spcBef>
            </a:pPr>
            <a:r>
              <a:rPr lang="en-US" sz="1938" spc="496">
                <a:solidFill>
                  <a:srgbClr val="971C1E"/>
                </a:solidFill>
                <a:latin typeface="Times New Roman Italics"/>
              </a:rPr>
              <a:t>EMMA TORRES</a:t>
            </a:r>
          </a:p>
          <a:p>
            <a:pPr algn="ctr">
              <a:lnSpc>
                <a:spcPts val="2713"/>
              </a:lnSpc>
              <a:spcBef>
                <a:spcPct val="0"/>
              </a:spcBef>
            </a:pPr>
            <a:r>
              <a:rPr lang="en-US" sz="1938" spc="298">
                <a:solidFill>
                  <a:srgbClr val="971C1E"/>
                </a:solidFill>
                <a:latin typeface="Times New Roman"/>
              </a:rPr>
              <a:t>ETORRES@CAMPESINOSSINFRONTERAS.ORG</a:t>
            </a:r>
          </a:p>
          <a:p>
            <a:pPr algn="ctr">
              <a:lnSpc>
                <a:spcPts val="2713"/>
              </a:lnSpc>
              <a:spcBef>
                <a:spcPct val="0"/>
              </a:spcBef>
            </a:pPr>
            <a:r>
              <a:rPr lang="en-US" sz="1938" spc="455">
                <a:solidFill>
                  <a:srgbClr val="971C1E"/>
                </a:solidFill>
                <a:latin typeface="Times New Roman"/>
              </a:rPr>
              <a:t>TEL: 928-627-5995</a:t>
            </a:r>
          </a:p>
        </p:txBody>
      </p:sp>
      <p:sp>
        <p:nvSpPr>
          <p:cNvPr name="TextBox 11" id="11"/>
          <p:cNvSpPr txBox="true"/>
          <p:nvPr/>
        </p:nvSpPr>
        <p:spPr>
          <a:xfrm rot="-1635778">
            <a:off x="965889" y="9345804"/>
            <a:ext cx="3972839" cy="42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spc="563">
                <a:solidFill>
                  <a:srgbClr val="971C1E"/>
                </a:solidFill>
                <a:latin typeface="Times New Roman Bold"/>
              </a:rPr>
              <a:t>THANK YOU!</a:t>
            </a:r>
          </a:p>
        </p:txBody>
      </p:sp>
      <p:sp>
        <p:nvSpPr>
          <p:cNvPr name="TextBox 12" id="12"/>
          <p:cNvSpPr txBox="true"/>
          <p:nvPr/>
        </p:nvSpPr>
        <p:spPr>
          <a:xfrm rot="-1635778">
            <a:off x="1602954" y="9457407"/>
            <a:ext cx="3972839" cy="42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spc="563">
                <a:solidFill>
                  <a:srgbClr val="971C1E"/>
                </a:solidFill>
                <a:latin typeface="Times New Roman Bold"/>
              </a:rPr>
              <a:t>GRACIAS!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B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6981" y="0"/>
            <a:ext cx="15317641" cy="10287000"/>
            <a:chOff x="0" y="0"/>
            <a:chExt cx="5181523" cy="347980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5181523" cy="3479800"/>
            </a:xfrm>
            <a:custGeom>
              <a:avLst/>
              <a:gdLst/>
              <a:ahLst/>
              <a:cxnLst/>
              <a:rect r="r" b="b" t="t" l="l"/>
              <a:pathLst>
                <a:path h="3479800" w="5181523">
                  <a:moveTo>
                    <a:pt x="0" y="0"/>
                  </a:moveTo>
                  <a:lnTo>
                    <a:pt x="5181523" y="0"/>
                  </a:lnTo>
                  <a:lnTo>
                    <a:pt x="518152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CBA89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592380" y="5143500"/>
            <a:ext cx="5755126" cy="4114800"/>
            <a:chOff x="0" y="0"/>
            <a:chExt cx="7673501" cy="54864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223" t="0" r="223" b="0"/>
            <a:stretch>
              <a:fillRect/>
            </a:stretch>
          </p:blipFill>
          <p:spPr>
            <a:xfrm flipH="false" flipV="false">
              <a:off x="0" y="0"/>
              <a:ext cx="7673501" cy="548640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8188356" y="589079"/>
            <a:ext cx="4503564" cy="4052044"/>
            <a:chOff x="0" y="0"/>
            <a:chExt cx="6004751" cy="540272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0" t="16259" r="0" b="16259"/>
            <a:stretch>
              <a:fillRect/>
            </a:stretch>
          </p:blipFill>
          <p:spPr>
            <a:xfrm flipH="false" flipV="false">
              <a:off x="0" y="0"/>
              <a:ext cx="6004751" cy="540272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0" y="0"/>
            <a:ext cx="1246981" cy="10287000"/>
            <a:chOff x="0" y="0"/>
            <a:chExt cx="421818" cy="3479800"/>
          </a:xfrm>
        </p:grpSpPr>
        <p:sp>
          <p:nvSpPr>
            <p:cNvPr name="Freeform 9" id="9"/>
            <p:cNvSpPr/>
            <p:nvPr/>
          </p:nvSpPr>
          <p:spPr>
            <a:xfrm flipH="false" flipV="false">
              <a:off x="0" y="0"/>
              <a:ext cx="421818" cy="3479800"/>
            </a:xfrm>
            <a:custGeom>
              <a:avLst/>
              <a:gdLst/>
              <a:ahLst/>
              <a:cxnLst/>
              <a:rect r="r" b="b" t="t" l="l"/>
              <a:pathLst>
                <a:path h="3479800" w="421818">
                  <a:moveTo>
                    <a:pt x="0" y="0"/>
                  </a:moveTo>
                  <a:lnTo>
                    <a:pt x="421818" y="0"/>
                  </a:lnTo>
                  <a:lnTo>
                    <a:pt x="42181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946428" y="981277"/>
            <a:ext cx="2523544" cy="970594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586199" y="2620135"/>
            <a:ext cx="6090612" cy="992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52"/>
              </a:lnSpc>
            </a:pPr>
            <a:r>
              <a:rPr lang="en-US" sz="8200">
                <a:solidFill>
                  <a:srgbClr val="FFFFFF"/>
                </a:solidFill>
                <a:latin typeface="DM Serif Display"/>
              </a:rPr>
              <a:t>History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86199" y="5168268"/>
            <a:ext cx="7319603" cy="3543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03"/>
              </a:lnSpc>
            </a:pPr>
            <a:r>
              <a:rPr lang="en-US" sz="2612" spc="133">
                <a:solidFill>
                  <a:srgbClr val="FFFFFF"/>
                </a:solidFill>
                <a:latin typeface="Times New Roman"/>
              </a:rPr>
              <a:t>1980s - </a:t>
            </a:r>
          </a:p>
          <a:p>
            <a:pPr marL="564124" indent="-282062" lvl="1">
              <a:lnSpc>
                <a:spcPts val="4703"/>
              </a:lnSpc>
              <a:buFont typeface="Arial"/>
              <a:buChar char="•"/>
            </a:pPr>
            <a:r>
              <a:rPr lang="en-US" sz="2612" spc="133">
                <a:solidFill>
                  <a:srgbClr val="FFFFFF"/>
                </a:solidFill>
                <a:latin typeface="Times New Roman"/>
              </a:rPr>
              <a:t>Social &amp; Economic Disparities</a:t>
            </a:r>
          </a:p>
          <a:p>
            <a:pPr marL="564124" indent="-282062" lvl="1">
              <a:lnSpc>
                <a:spcPts val="4703"/>
              </a:lnSpc>
              <a:buFont typeface="Arial"/>
              <a:buChar char="•"/>
            </a:pPr>
            <a:r>
              <a:rPr lang="en-US" sz="2612" spc="133">
                <a:solidFill>
                  <a:srgbClr val="FFFFFF"/>
                </a:solidFill>
                <a:latin typeface="Times New Roman"/>
              </a:rPr>
              <a:t>Poor wages for farmworkers</a:t>
            </a:r>
          </a:p>
          <a:p>
            <a:pPr marL="564124" indent="-282062" lvl="1">
              <a:lnSpc>
                <a:spcPts val="4703"/>
              </a:lnSpc>
              <a:buFont typeface="Arial"/>
              <a:buChar char="•"/>
            </a:pPr>
            <a:r>
              <a:rPr lang="en-US" sz="2612" spc="133">
                <a:solidFill>
                  <a:srgbClr val="FFFFFF"/>
                </a:solidFill>
                <a:latin typeface="Times New Roman"/>
              </a:rPr>
              <a:t>Working conditions</a:t>
            </a:r>
          </a:p>
          <a:p>
            <a:pPr marL="564124" indent="-282062" lvl="1">
              <a:lnSpc>
                <a:spcPts val="4703"/>
              </a:lnSpc>
              <a:buFont typeface="Arial"/>
              <a:buChar char="•"/>
            </a:pPr>
            <a:r>
              <a:rPr lang="en-US" sz="2612" spc="133">
                <a:solidFill>
                  <a:srgbClr val="FFFFFF"/>
                </a:solidFill>
                <a:latin typeface="Times New Roman"/>
              </a:rPr>
              <a:t>Limited access to healthcare</a:t>
            </a:r>
          </a:p>
          <a:p>
            <a:pPr marL="564126" indent="-282063" lvl="1">
              <a:lnSpc>
                <a:spcPts val="4703"/>
              </a:lnSpc>
              <a:buFont typeface="Arial"/>
              <a:buChar char="•"/>
            </a:pPr>
            <a:r>
              <a:rPr lang="en-US" sz="2612" spc="133">
                <a:solidFill>
                  <a:srgbClr val="FFFFFF"/>
                </a:solidFill>
                <a:latin typeface="Times New Roman"/>
              </a:rPr>
              <a:t>Limited state and federal programs</a:t>
            </a:r>
          </a:p>
        </p:txBody>
      </p:sp>
      <p:sp>
        <p:nvSpPr>
          <p:cNvPr name="TextBox 13" id="13"/>
          <p:cNvSpPr txBox="true"/>
          <p:nvPr/>
        </p:nvSpPr>
        <p:spPr>
          <a:xfrm rot="5400000">
            <a:off x="-2834278" y="4362643"/>
            <a:ext cx="6958082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9"/>
              </a:lnSpc>
            </a:pPr>
            <a:r>
              <a:rPr lang="en-US" sz="1700" spc="788">
                <a:solidFill>
                  <a:srgbClr val="971C1E"/>
                </a:solidFill>
                <a:latin typeface="Roboto Mono Regular Bold"/>
              </a:rPr>
              <a:t>CAMPESINOS SIN FRONTERAS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B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08314" y="4313154"/>
            <a:ext cx="7874113" cy="5705269"/>
            <a:chOff x="0" y="0"/>
            <a:chExt cx="10498817" cy="760702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75" t="7767" r="41630" b="36012"/>
            <a:stretch>
              <a:fillRect/>
            </a:stretch>
          </p:blipFill>
          <p:spPr>
            <a:xfrm flipH="false" flipV="false">
              <a:off x="0" y="0"/>
              <a:ext cx="10498817" cy="7607025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0"/>
            <a:ext cx="1246981" cy="10287000"/>
            <a:chOff x="0" y="0"/>
            <a:chExt cx="421818" cy="3479800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0" y="0"/>
              <a:ext cx="421818" cy="3479800"/>
            </a:xfrm>
            <a:custGeom>
              <a:avLst/>
              <a:gdLst/>
              <a:ahLst/>
              <a:cxnLst/>
              <a:rect r="r" b="b" t="t" l="l"/>
              <a:pathLst>
                <a:path h="3479800" w="421818">
                  <a:moveTo>
                    <a:pt x="0" y="0"/>
                  </a:moveTo>
                  <a:lnTo>
                    <a:pt x="421818" y="0"/>
                  </a:lnTo>
                  <a:lnTo>
                    <a:pt x="42181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2557327" y="895350"/>
            <a:ext cx="14701973" cy="2841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43"/>
              </a:lnSpc>
            </a:pPr>
            <a:r>
              <a:rPr lang="en-US" sz="5199" spc="77">
                <a:solidFill>
                  <a:srgbClr val="AB8167"/>
                </a:solidFill>
                <a:latin typeface="DM Serif Display"/>
              </a:rPr>
              <a:t>"Community Knows Best"</a:t>
            </a:r>
          </a:p>
          <a:p>
            <a:pPr algn="ctr">
              <a:lnSpc>
                <a:spcPts val="7644"/>
              </a:lnSpc>
            </a:pPr>
            <a:r>
              <a:rPr lang="en-US" sz="5200" spc="78">
                <a:solidFill>
                  <a:srgbClr val="AB8167"/>
                </a:solidFill>
                <a:latin typeface="DM Serif Display"/>
              </a:rPr>
              <a:t>The Start of the Promotora/Community Health Worker Model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25832" y="4229133"/>
            <a:ext cx="7903851" cy="5789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7"/>
              </a:lnSpc>
            </a:pPr>
            <a:r>
              <a:rPr lang="en-US" sz="2548" spc="208">
                <a:solidFill>
                  <a:srgbClr val="000000"/>
                </a:solidFill>
                <a:latin typeface="Times New Roman Bold"/>
              </a:rPr>
              <a:t>Promotoras were women from the communities they served: </a:t>
            </a:r>
          </a:p>
          <a:p>
            <a:pPr marL="550264" indent="-275132" lvl="1">
              <a:lnSpc>
                <a:spcPts val="4587"/>
              </a:lnSpc>
              <a:buFont typeface="Arial"/>
              <a:buChar char="•"/>
            </a:pPr>
            <a:r>
              <a:rPr lang="en-US" sz="2548" spc="208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sz="2548" spc="208">
                <a:solidFill>
                  <a:srgbClr val="000000"/>
                </a:solidFill>
                <a:latin typeface="Times New Roman"/>
              </a:rPr>
              <a:t>atural helpers and leaders</a:t>
            </a:r>
          </a:p>
          <a:p>
            <a:pPr marL="550264" indent="-275132" lvl="1">
              <a:lnSpc>
                <a:spcPts val="4587"/>
              </a:lnSpc>
              <a:buFont typeface="Arial"/>
              <a:buChar char="•"/>
            </a:pPr>
            <a:r>
              <a:rPr lang="en-US" sz="2548" spc="208">
                <a:solidFill>
                  <a:srgbClr val="000000"/>
                </a:solidFill>
                <a:latin typeface="Times New Roman"/>
              </a:rPr>
              <a:t>Trusted members of their community</a:t>
            </a:r>
          </a:p>
          <a:p>
            <a:pPr marL="550264" indent="-275132" lvl="1">
              <a:lnSpc>
                <a:spcPts val="4587"/>
              </a:lnSpc>
              <a:buFont typeface="Arial"/>
              <a:buChar char="•"/>
            </a:pPr>
            <a:r>
              <a:rPr lang="en-US" sz="2548" spc="208">
                <a:solidFill>
                  <a:srgbClr val="000000"/>
                </a:solidFill>
                <a:latin typeface="Times New Roman"/>
              </a:rPr>
              <a:t>Turn to elders for advice</a:t>
            </a:r>
          </a:p>
          <a:p>
            <a:pPr marL="550264" indent="-275132" lvl="1">
              <a:lnSpc>
                <a:spcPts val="4587"/>
              </a:lnSpc>
              <a:buFont typeface="Arial"/>
              <a:buChar char="•"/>
            </a:pPr>
            <a:r>
              <a:rPr lang="en-US" sz="2548" spc="208">
                <a:solidFill>
                  <a:srgbClr val="000000"/>
                </a:solidFill>
                <a:latin typeface="Times New Roman"/>
              </a:rPr>
              <a:t>Build strong relationships among each other</a:t>
            </a:r>
          </a:p>
          <a:p>
            <a:pPr marL="550264" indent="-275132" lvl="1">
              <a:lnSpc>
                <a:spcPts val="4587"/>
              </a:lnSpc>
              <a:buFont typeface="Arial"/>
              <a:buChar char="•"/>
            </a:pPr>
            <a:r>
              <a:rPr lang="en-US" sz="2548" spc="208">
                <a:solidFill>
                  <a:srgbClr val="000000"/>
                </a:solidFill>
                <a:latin typeface="Times New Roman"/>
              </a:rPr>
              <a:t>Support and advocate for each other</a:t>
            </a:r>
          </a:p>
          <a:p>
            <a:pPr algn="l" marL="550264" indent="-275132" lvl="1">
              <a:lnSpc>
                <a:spcPts val="4587"/>
              </a:lnSpc>
              <a:buFont typeface="Arial"/>
              <a:buChar char="•"/>
            </a:pPr>
            <a:r>
              <a:rPr lang="en-US" sz="2548" spc="208">
                <a:solidFill>
                  <a:srgbClr val="000000"/>
                </a:solidFill>
                <a:latin typeface="Times New Roman"/>
              </a:rPr>
              <a:t>Are resourceful and natural fundraisers experts on vaquitas, cundinas, rifas, etc.</a:t>
            </a:r>
          </a:p>
          <a:p>
            <a:pPr>
              <a:lnSpc>
                <a:spcPts val="4587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5400000">
            <a:off x="-2828936" y="4501658"/>
            <a:ext cx="6958082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9"/>
              </a:lnSpc>
            </a:pPr>
            <a:r>
              <a:rPr lang="en-US" sz="1700" spc="788">
                <a:solidFill>
                  <a:srgbClr val="971C1E"/>
                </a:solidFill>
                <a:latin typeface="Roboto Mono Regular Bold"/>
              </a:rPr>
              <a:t>CAMPESINOS SIN FRONTERAS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B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44932" y="4129898"/>
            <a:ext cx="4702110" cy="4521586"/>
            <a:chOff x="0" y="0"/>
            <a:chExt cx="6269480" cy="602878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4790" t="0" r="14790" b="0"/>
            <a:stretch>
              <a:fillRect/>
            </a:stretch>
          </p:blipFill>
          <p:spPr>
            <a:xfrm flipH="false" flipV="false">
              <a:off x="0" y="0"/>
              <a:ext cx="6269480" cy="6028781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0"/>
            <a:ext cx="1246981" cy="10287000"/>
            <a:chOff x="0" y="0"/>
            <a:chExt cx="421818" cy="3479800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0" y="0"/>
              <a:ext cx="421818" cy="3479800"/>
            </a:xfrm>
            <a:custGeom>
              <a:avLst/>
              <a:gdLst/>
              <a:ahLst/>
              <a:cxnLst/>
              <a:rect r="r" b="b" t="t" l="l"/>
              <a:pathLst>
                <a:path h="3479800" w="421818">
                  <a:moveTo>
                    <a:pt x="0" y="0"/>
                  </a:moveTo>
                  <a:lnTo>
                    <a:pt x="421818" y="0"/>
                  </a:lnTo>
                  <a:lnTo>
                    <a:pt x="42181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401866" y="3737578"/>
            <a:ext cx="5488181" cy="4388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6"/>
              </a:lnSpc>
            </a:pPr>
          </a:p>
          <a:p>
            <a:pPr algn="ctr">
              <a:lnSpc>
                <a:spcPts val="3738"/>
              </a:lnSpc>
            </a:pPr>
            <a:r>
              <a:rPr lang="en-US" sz="2076" spc="170">
                <a:solidFill>
                  <a:srgbClr val="000000"/>
                </a:solidFill>
                <a:latin typeface="Roboto Mono Regular Bold"/>
              </a:rPr>
              <a:t>Today Promotora's natural abilities are Known as:</a:t>
            </a:r>
          </a:p>
          <a:p>
            <a:pPr algn="ctr">
              <a:lnSpc>
                <a:spcPts val="3738"/>
              </a:lnSpc>
            </a:pPr>
            <a:r>
              <a:rPr lang="en-US" sz="2076" spc="170">
                <a:solidFill>
                  <a:srgbClr val="000000"/>
                </a:solidFill>
                <a:latin typeface="Roboto Mono Regular Bold"/>
              </a:rPr>
              <a:t> </a:t>
            </a:r>
          </a:p>
          <a:p>
            <a:pPr marL="490070" indent="-245035" lvl="1">
              <a:lnSpc>
                <a:spcPts val="4085"/>
              </a:lnSpc>
              <a:buFont typeface="Arial"/>
              <a:buChar char="•"/>
            </a:pPr>
            <a:r>
              <a:rPr lang="en-US" sz="2269" spc="186">
                <a:solidFill>
                  <a:srgbClr val="000000"/>
                </a:solidFill>
                <a:latin typeface="Times New Roman"/>
              </a:rPr>
              <a:t>Required</a:t>
            </a:r>
            <a:r>
              <a:rPr lang="en-US" sz="2269" spc="186">
                <a:solidFill>
                  <a:srgbClr val="000000"/>
                </a:solidFill>
                <a:latin typeface="Times New Roman Bold"/>
              </a:rPr>
              <a:t> </a:t>
            </a:r>
            <a:r>
              <a:rPr lang="en-US" sz="2269" spc="186">
                <a:solidFill>
                  <a:srgbClr val="000000"/>
                </a:solidFill>
                <a:latin typeface="Times New Roman"/>
              </a:rPr>
              <a:t>Skills and Competencies   or</a:t>
            </a:r>
          </a:p>
          <a:p>
            <a:pPr marL="490070" indent="-245035" lvl="1">
              <a:lnSpc>
                <a:spcPts val="4085"/>
              </a:lnSpc>
              <a:buFont typeface="Arial"/>
              <a:buChar char="•"/>
            </a:pPr>
            <a:r>
              <a:rPr lang="en-US" sz="2269" spc="186">
                <a:solidFill>
                  <a:srgbClr val="000000"/>
                </a:solidFill>
                <a:latin typeface="Times New Roman"/>
              </a:rPr>
              <a:t>Core competencies </a:t>
            </a:r>
          </a:p>
          <a:p>
            <a:pPr>
              <a:lnSpc>
                <a:spcPts val="4085"/>
              </a:lnSpc>
            </a:pPr>
          </a:p>
          <a:p>
            <a:pPr>
              <a:lnSpc>
                <a:spcPts val="4085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5400000">
            <a:off x="-2828936" y="4501658"/>
            <a:ext cx="6958082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9"/>
              </a:lnSpc>
            </a:pPr>
            <a:r>
              <a:rPr lang="en-US" sz="1700" spc="788">
                <a:solidFill>
                  <a:srgbClr val="971C1E"/>
                </a:solidFill>
                <a:latin typeface="Roboto Mono Regular Bold"/>
              </a:rPr>
              <a:t>CAMPESINOS SIN FRONTERAS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2404538" y="4277585"/>
            <a:ext cx="4854762" cy="3848211"/>
            <a:chOff x="0" y="0"/>
            <a:chExt cx="6473016" cy="5130948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3"/>
            <a:srcRect l="0" t="369" r="0" b="369"/>
            <a:stretch>
              <a:fillRect/>
            </a:stretch>
          </p:blipFill>
          <p:spPr>
            <a:xfrm flipH="false" flipV="false">
              <a:off x="0" y="0"/>
              <a:ext cx="6473016" cy="5130948"/>
            </a:xfrm>
            <a:prstGeom prst="rect">
              <a:avLst/>
            </a:prstGeom>
          </p:spPr>
        </p:pic>
      </p:grpSp>
      <p:sp>
        <p:nvSpPr>
          <p:cNvPr name="TextBox 10" id="10"/>
          <p:cNvSpPr txBox="true"/>
          <p:nvPr/>
        </p:nvSpPr>
        <p:spPr>
          <a:xfrm rot="0">
            <a:off x="2759088" y="133656"/>
            <a:ext cx="14701973" cy="2841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43"/>
              </a:lnSpc>
            </a:pPr>
            <a:r>
              <a:rPr lang="en-US" sz="5199" spc="77">
                <a:solidFill>
                  <a:srgbClr val="AB8167"/>
                </a:solidFill>
                <a:latin typeface="DM Serif Display"/>
              </a:rPr>
              <a:t>"Community Knows Best"</a:t>
            </a:r>
          </a:p>
          <a:p>
            <a:pPr algn="ctr">
              <a:lnSpc>
                <a:spcPts val="7644"/>
              </a:lnSpc>
            </a:pPr>
            <a:r>
              <a:rPr lang="en-US" sz="5200" spc="78">
                <a:solidFill>
                  <a:srgbClr val="AB8167"/>
                </a:solidFill>
                <a:latin typeface="DM Serif Display"/>
              </a:rPr>
              <a:t>The Start of the Promotora/Community Health Worker Model (1985)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B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246981" cy="10287000"/>
            <a:chOff x="0" y="0"/>
            <a:chExt cx="421818" cy="347980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421818" cy="3479800"/>
            </a:xfrm>
            <a:custGeom>
              <a:avLst/>
              <a:gdLst/>
              <a:ahLst/>
              <a:cxnLst/>
              <a:rect r="r" b="b" t="t" l="l"/>
              <a:pathLst>
                <a:path h="3479800" w="421818">
                  <a:moveTo>
                    <a:pt x="0" y="0"/>
                  </a:moveTo>
                  <a:lnTo>
                    <a:pt x="421818" y="0"/>
                  </a:lnTo>
                  <a:lnTo>
                    <a:pt x="42181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530481" y="0"/>
            <a:ext cx="8757519" cy="10287000"/>
            <a:chOff x="0" y="0"/>
            <a:chExt cx="2962420" cy="3479800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0" y="0"/>
              <a:ext cx="2962420" cy="3479800"/>
            </a:xfrm>
            <a:custGeom>
              <a:avLst/>
              <a:gdLst/>
              <a:ahLst/>
              <a:cxnLst/>
              <a:rect r="r" b="b" t="t" l="l"/>
              <a:pathLst>
                <a:path h="3479800" w="2962420">
                  <a:moveTo>
                    <a:pt x="0" y="0"/>
                  </a:moveTo>
                  <a:lnTo>
                    <a:pt x="2962420" y="0"/>
                  </a:lnTo>
                  <a:lnTo>
                    <a:pt x="296242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619137" y="88774"/>
            <a:ext cx="8580207" cy="11648534"/>
            <a:chOff x="0" y="0"/>
            <a:chExt cx="11440275" cy="15531379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/>
            <a:srcRect l="22377" t="0" r="22377" b="0"/>
            <a:stretch>
              <a:fillRect/>
            </a:stretch>
          </p:blipFill>
          <p:spPr>
            <a:xfrm flipH="false" flipV="false">
              <a:off x="0" y="0"/>
              <a:ext cx="11440275" cy="15531379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246981" y="7236505"/>
            <a:ext cx="8283500" cy="2300218"/>
            <a:chOff x="0" y="0"/>
            <a:chExt cx="2802073" cy="778098"/>
          </a:xfrm>
        </p:grpSpPr>
        <p:sp>
          <p:nvSpPr>
            <p:cNvPr name="Freeform 9" id="9"/>
            <p:cNvSpPr/>
            <p:nvPr/>
          </p:nvSpPr>
          <p:spPr>
            <a:xfrm flipH="false" flipV="false">
              <a:off x="0" y="0"/>
              <a:ext cx="2802073" cy="778098"/>
            </a:xfrm>
            <a:custGeom>
              <a:avLst/>
              <a:gdLst/>
              <a:ahLst/>
              <a:cxnLst/>
              <a:rect r="r" b="b" t="t" l="l"/>
              <a:pathLst>
                <a:path h="778098" w="2802073">
                  <a:moveTo>
                    <a:pt x="0" y="0"/>
                  </a:moveTo>
                  <a:lnTo>
                    <a:pt x="2802073" y="0"/>
                  </a:lnTo>
                  <a:lnTo>
                    <a:pt x="2802073" y="778098"/>
                  </a:lnTo>
                  <a:lnTo>
                    <a:pt x="0" y="778098"/>
                  </a:lnTo>
                  <a:close/>
                </a:path>
              </a:pathLst>
            </a:custGeom>
            <a:solidFill>
              <a:srgbClr val="CBA892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37487" y="1028700"/>
            <a:ext cx="7347183" cy="5597631"/>
            <a:chOff x="0" y="0"/>
            <a:chExt cx="9796244" cy="7463508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152400"/>
              <a:ext cx="9796244" cy="10380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32"/>
                </a:lnSpc>
              </a:pPr>
              <a:r>
                <a:rPr lang="en-US" sz="5905">
                  <a:solidFill>
                    <a:srgbClr val="AB8167"/>
                  </a:solidFill>
                  <a:latin typeface="DM Serif Display"/>
                </a:rPr>
                <a:t>Promotoras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821149"/>
              <a:ext cx="9796244" cy="5642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05201" indent="-252601" lvl="1">
                <a:lnSpc>
                  <a:spcPts val="4211"/>
                </a:lnSpc>
                <a:buFont typeface="Arial"/>
                <a:buChar char="•"/>
              </a:pPr>
              <a:r>
                <a:rPr lang="en-US" sz="2339" spc="119">
                  <a:solidFill>
                    <a:srgbClr val="000000"/>
                  </a:solidFill>
                  <a:latin typeface="Times New Roman"/>
                </a:rPr>
                <a:t>Know their community firsthand</a:t>
              </a:r>
            </a:p>
            <a:p>
              <a:pPr marL="505201" indent="-252601" lvl="1">
                <a:lnSpc>
                  <a:spcPts val="4211"/>
                </a:lnSpc>
                <a:buFont typeface="Arial"/>
                <a:buChar char="•"/>
              </a:pPr>
              <a:r>
                <a:rPr lang="en-US" sz="2339" spc="119">
                  <a:solidFill>
                    <a:srgbClr val="000000"/>
                  </a:solidFill>
                  <a:latin typeface="Times New Roman"/>
                </a:rPr>
                <a:t>Identify barriers and challenges</a:t>
              </a:r>
            </a:p>
            <a:p>
              <a:pPr marL="505201" indent="-252601" lvl="1">
                <a:lnSpc>
                  <a:spcPts val="4211"/>
                </a:lnSpc>
                <a:buFont typeface="Arial"/>
                <a:buChar char="•"/>
              </a:pPr>
              <a:r>
                <a:rPr lang="en-US" sz="2339" spc="119">
                  <a:solidFill>
                    <a:srgbClr val="000000"/>
                  </a:solidFill>
                  <a:latin typeface="Times New Roman"/>
                </a:rPr>
                <a:t>Impact on the healthcare system</a:t>
              </a:r>
            </a:p>
            <a:p>
              <a:pPr marL="505201" indent="-252601" lvl="1">
                <a:lnSpc>
                  <a:spcPts val="4211"/>
                </a:lnSpc>
                <a:buFont typeface="Arial"/>
                <a:buChar char="•"/>
              </a:pPr>
              <a:r>
                <a:rPr lang="en-US" sz="2339" spc="119">
                  <a:solidFill>
                    <a:srgbClr val="000000"/>
                  </a:solidFill>
                  <a:latin typeface="Times New Roman"/>
                </a:rPr>
                <a:t>Are strong advocates for ensuring access to care for those they serve</a:t>
              </a:r>
            </a:p>
            <a:p>
              <a:pPr marL="505201" indent="-252601" lvl="1">
                <a:lnSpc>
                  <a:spcPts val="4211"/>
                </a:lnSpc>
                <a:buFont typeface="Arial"/>
                <a:buChar char="•"/>
              </a:pPr>
              <a:r>
                <a:rPr lang="en-US" sz="2339" spc="119">
                  <a:solidFill>
                    <a:srgbClr val="000000"/>
                  </a:solidFill>
                  <a:latin typeface="Times New Roman"/>
                </a:rPr>
                <a:t>Become involved in solving people's needs: food, housing, employment</a:t>
              </a:r>
            </a:p>
            <a:p>
              <a:pPr algn="ctr">
                <a:lnSpc>
                  <a:spcPts val="4211"/>
                </a:lnSpc>
              </a:pPr>
              <a:r>
                <a:rPr lang="en-US" sz="2339" spc="119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2339" spc="119">
                  <a:solidFill>
                    <a:srgbClr val="000000"/>
                  </a:solidFill>
                  <a:latin typeface="Times New Roman Bold"/>
                </a:rPr>
                <a:t>(Addressing social determinants of health)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5400000">
            <a:off x="-2834357" y="4362643"/>
            <a:ext cx="6958082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9"/>
              </a:lnSpc>
            </a:pPr>
            <a:r>
              <a:rPr lang="en-US" sz="1700" spc="788">
                <a:solidFill>
                  <a:srgbClr val="971C1E"/>
                </a:solidFill>
                <a:latin typeface="Roboto Mono Regular Bold"/>
              </a:rPr>
              <a:t>CAMPESINOS SIN FRONTERAS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37487" y="7763666"/>
            <a:ext cx="7759258" cy="1086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2985">
                <a:solidFill>
                  <a:srgbClr val="000000"/>
                </a:solidFill>
                <a:latin typeface="Times New Roman Bold"/>
              </a:rPr>
              <a:t>Promotoras are Transformational Leaders</a:t>
            </a:r>
          </a:p>
          <a:p>
            <a:pPr algn="ctr">
              <a:lnSpc>
                <a:spcPts val="4179"/>
              </a:lnSpc>
            </a:pPr>
            <a:r>
              <a:rPr lang="en-US" sz="2985">
                <a:solidFill>
                  <a:srgbClr val="000000"/>
                </a:solidFill>
                <a:latin typeface="Times New Roman Bold"/>
              </a:rPr>
              <a:t> not "transactional leaders"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B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246981" cy="10287000"/>
            <a:chOff x="0" y="0"/>
            <a:chExt cx="421818" cy="347980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421818" cy="3479800"/>
            </a:xfrm>
            <a:custGeom>
              <a:avLst/>
              <a:gdLst/>
              <a:ahLst/>
              <a:cxnLst/>
              <a:rect r="r" b="b" t="t" l="l"/>
              <a:pathLst>
                <a:path h="3479800" w="421818">
                  <a:moveTo>
                    <a:pt x="0" y="0"/>
                  </a:moveTo>
                  <a:lnTo>
                    <a:pt x="421818" y="0"/>
                  </a:lnTo>
                  <a:lnTo>
                    <a:pt x="42181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117186" y="2675098"/>
            <a:ext cx="5402295" cy="5502559"/>
            <a:chOff x="0" y="0"/>
            <a:chExt cx="7203060" cy="7336745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17274" t="0" r="17274" b="0"/>
            <a:stretch>
              <a:fillRect/>
            </a:stretch>
          </p:blipFill>
          <p:spPr>
            <a:xfrm flipH="false" flipV="false">
              <a:off x="0" y="0"/>
              <a:ext cx="7203060" cy="7336745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7826847" y="2738713"/>
            <a:ext cx="4737154" cy="5502559"/>
            <a:chOff x="0" y="0"/>
            <a:chExt cx="6316206" cy="7336745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0" t="6440" r="0" b="6440"/>
            <a:stretch>
              <a:fillRect/>
            </a:stretch>
          </p:blipFill>
          <p:spPr>
            <a:xfrm flipH="false" flipV="false">
              <a:off x="0" y="0"/>
              <a:ext cx="6316206" cy="7336745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3023354" y="2738713"/>
            <a:ext cx="5025863" cy="5614707"/>
            <a:chOff x="0" y="0"/>
            <a:chExt cx="6701151" cy="748627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/>
            <a:srcRect l="16432" t="0" r="16432" b="0"/>
            <a:stretch>
              <a:fillRect/>
            </a:stretch>
          </p:blipFill>
          <p:spPr>
            <a:xfrm flipH="false" flipV="false">
              <a:off x="0" y="0"/>
              <a:ext cx="6701151" cy="7486276"/>
            </a:xfrm>
            <a:prstGeom prst="rect">
              <a:avLst/>
            </a:prstGeom>
          </p:spPr>
        </p:pic>
      </p:grpSp>
      <p:sp>
        <p:nvSpPr>
          <p:cNvPr name="TextBox 10" id="10"/>
          <p:cNvSpPr txBox="true"/>
          <p:nvPr/>
        </p:nvSpPr>
        <p:spPr>
          <a:xfrm rot="0">
            <a:off x="2920144" y="1059546"/>
            <a:ext cx="14530762" cy="779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36"/>
              </a:lnSpc>
            </a:pPr>
            <a:r>
              <a:rPr lang="en-US" sz="6235">
                <a:solidFill>
                  <a:srgbClr val="AB8167"/>
                </a:solidFill>
                <a:latin typeface="DM Serif Display"/>
              </a:rPr>
              <a:t>"</a:t>
            </a:r>
            <a:r>
              <a:rPr lang="en-US" sz="6235">
                <a:solidFill>
                  <a:srgbClr val="AB8167"/>
                </a:solidFill>
                <a:latin typeface="DM Serif Display"/>
              </a:rPr>
              <a:t>Meet and Serve people where they are"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20144" y="8610414"/>
            <a:ext cx="4599337" cy="1052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81"/>
              </a:lnSpc>
            </a:pPr>
            <a:r>
              <a:rPr lang="en-US" sz="3700" spc="55">
                <a:solidFill>
                  <a:srgbClr val="AB8167"/>
                </a:solidFill>
                <a:latin typeface="DM Serif Display Bold"/>
              </a:rPr>
              <a:t>Early morning outreach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193649" y="8512497"/>
            <a:ext cx="4370352" cy="1149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0"/>
              </a:lnSpc>
            </a:pPr>
            <a:r>
              <a:rPr lang="en-US" sz="4000" spc="60">
                <a:solidFill>
                  <a:srgbClr val="AB8167"/>
                </a:solidFill>
                <a:latin typeface="DM Serif Display Bold"/>
              </a:rPr>
              <a:t>No matter the weather</a:t>
            </a:r>
          </a:p>
        </p:txBody>
      </p:sp>
      <p:sp>
        <p:nvSpPr>
          <p:cNvPr name="TextBox 13" id="13"/>
          <p:cNvSpPr txBox="true"/>
          <p:nvPr/>
        </p:nvSpPr>
        <p:spPr>
          <a:xfrm rot="5400000">
            <a:off x="-2836500" y="4432313"/>
            <a:ext cx="6958082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9"/>
              </a:lnSpc>
            </a:pPr>
            <a:r>
              <a:rPr lang="en-US" sz="1700" spc="788">
                <a:solidFill>
                  <a:srgbClr val="971C1E"/>
                </a:solidFill>
                <a:latin typeface="Roboto Mono Regular Bold"/>
              </a:rPr>
              <a:t>CAMPESINOS SIN FRONTERAS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556884" y="8610414"/>
            <a:ext cx="4492333" cy="1721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0"/>
              </a:lnSpc>
            </a:pPr>
            <a:r>
              <a:rPr lang="en-US" sz="4000" spc="60">
                <a:solidFill>
                  <a:srgbClr val="AB8167"/>
                </a:solidFill>
                <a:latin typeface="DM Serif Display Bold"/>
              </a:rPr>
              <a:t>Are culturally and linguistically appropriate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246981" cy="10287000"/>
            <a:chOff x="0" y="0"/>
            <a:chExt cx="421818" cy="347980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421818" cy="3479800"/>
            </a:xfrm>
            <a:custGeom>
              <a:avLst/>
              <a:gdLst/>
              <a:ahLst/>
              <a:cxnLst/>
              <a:rect r="r" b="b" t="t" l="l"/>
              <a:pathLst>
                <a:path h="3479800" w="421818">
                  <a:moveTo>
                    <a:pt x="0" y="0"/>
                  </a:moveTo>
                  <a:lnTo>
                    <a:pt x="421818" y="0"/>
                  </a:lnTo>
                  <a:lnTo>
                    <a:pt x="42181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027995" y="5130002"/>
            <a:ext cx="5130002" cy="5130002"/>
            <a:chOff x="0" y="0"/>
            <a:chExt cx="1913890" cy="1913890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302681" y="249242"/>
            <a:ext cx="5985319" cy="4350257"/>
            <a:chOff x="0" y="0"/>
            <a:chExt cx="2633234" cy="1913890"/>
          </a:xfrm>
        </p:grpSpPr>
        <p:sp>
          <p:nvSpPr>
            <p:cNvPr name="Freeform 7" id="7"/>
            <p:cNvSpPr/>
            <p:nvPr/>
          </p:nvSpPr>
          <p:spPr>
            <a:xfrm flipH="false" flipV="false">
              <a:off x="0" y="0"/>
              <a:ext cx="2633233" cy="1913890"/>
            </a:xfrm>
            <a:custGeom>
              <a:avLst/>
              <a:gdLst/>
              <a:ahLst/>
              <a:cxnLst/>
              <a:rect r="r" b="b" t="t" l="l"/>
              <a:pathLst>
                <a:path h="1913890" w="2633233">
                  <a:moveTo>
                    <a:pt x="0" y="0"/>
                  </a:moveTo>
                  <a:lnTo>
                    <a:pt x="2633233" y="0"/>
                  </a:lnTo>
                  <a:lnTo>
                    <a:pt x="263323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CBA892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46981" y="735774"/>
            <a:ext cx="10917739" cy="10278729"/>
            <a:chOff x="0" y="0"/>
            <a:chExt cx="14556985" cy="13704972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23445" t="0" r="23445" b="0"/>
            <a:stretch>
              <a:fillRect/>
            </a:stretch>
          </p:blipFill>
          <p:spPr>
            <a:xfrm flipH="false" flipV="false">
              <a:off x="0" y="0"/>
              <a:ext cx="14556985" cy="13704972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2302681" y="249242"/>
            <a:ext cx="5908545" cy="3990560"/>
            <a:chOff x="0" y="0"/>
            <a:chExt cx="7878060" cy="5320746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104775"/>
              <a:ext cx="7878060" cy="3746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533"/>
                </a:lnSpc>
              </a:pPr>
              <a:r>
                <a:rPr lang="en-US" sz="5381">
                  <a:solidFill>
                    <a:srgbClr val="FFFFFF"/>
                  </a:solidFill>
                  <a:latin typeface="DM Serif Display Bold"/>
                </a:rPr>
                <a:t>Reach farmworkers at their work sites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4835037"/>
              <a:ext cx="7878060" cy="485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11"/>
                </a:lnSpc>
              </a:pPr>
              <a:r>
                <a:rPr lang="en-US" sz="1829" spc="-16">
                  <a:solidFill>
                    <a:srgbClr val="FFFFFF"/>
                  </a:solidFill>
                  <a:latin typeface="Roboto Mono Regular"/>
                </a:rPr>
                <a:t>.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5400000">
            <a:off x="-2836500" y="4362643"/>
            <a:ext cx="6958082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9"/>
              </a:lnSpc>
            </a:pPr>
            <a:r>
              <a:rPr lang="en-US" sz="1700" spc="788">
                <a:solidFill>
                  <a:srgbClr val="971C1E"/>
                </a:solidFill>
                <a:latin typeface="Roboto Mono Regular Bold"/>
              </a:rPr>
              <a:t>CAMPESINOS SIN FRONTERAS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2302681" y="2953460"/>
            <a:ext cx="6051279" cy="7333540"/>
            <a:chOff x="0" y="0"/>
            <a:chExt cx="8068372" cy="9778053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3"/>
            <a:srcRect l="0" t="4553" r="0" b="4553"/>
            <a:stretch>
              <a:fillRect/>
            </a:stretch>
          </p:blipFill>
          <p:spPr>
            <a:xfrm flipH="false" flipV="false">
              <a:off x="0" y="0"/>
              <a:ext cx="8068372" cy="97780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BA8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246981" cy="10287000"/>
            <a:chOff x="0" y="0"/>
            <a:chExt cx="421818" cy="347980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421818" cy="3479800"/>
            </a:xfrm>
            <a:custGeom>
              <a:avLst/>
              <a:gdLst/>
              <a:ahLst/>
              <a:cxnLst/>
              <a:rect r="r" b="b" t="t" l="l"/>
              <a:pathLst>
                <a:path h="3479800" w="421818">
                  <a:moveTo>
                    <a:pt x="0" y="0"/>
                  </a:moveTo>
                  <a:lnTo>
                    <a:pt x="421818" y="0"/>
                  </a:lnTo>
                  <a:lnTo>
                    <a:pt x="42181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354248" y="4550846"/>
            <a:ext cx="4933752" cy="5736154"/>
            <a:chOff x="0" y="0"/>
            <a:chExt cx="1668948" cy="1940378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0" y="0"/>
              <a:ext cx="1668948" cy="1940378"/>
            </a:xfrm>
            <a:custGeom>
              <a:avLst/>
              <a:gdLst/>
              <a:ahLst/>
              <a:cxnLst/>
              <a:rect r="r" b="b" t="t" l="l"/>
              <a:pathLst>
                <a:path h="1940378" w="1668948">
                  <a:moveTo>
                    <a:pt x="0" y="0"/>
                  </a:moveTo>
                  <a:lnTo>
                    <a:pt x="1668948" y="0"/>
                  </a:lnTo>
                  <a:lnTo>
                    <a:pt x="1668948" y="1940378"/>
                  </a:lnTo>
                  <a:lnTo>
                    <a:pt x="0" y="194037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8420497" y="4550846"/>
            <a:ext cx="4933752" cy="5736154"/>
            <a:chOff x="0" y="0"/>
            <a:chExt cx="1668948" cy="1940378"/>
          </a:xfrm>
        </p:grpSpPr>
        <p:sp>
          <p:nvSpPr>
            <p:cNvPr name="Freeform 7" id="7"/>
            <p:cNvSpPr/>
            <p:nvPr/>
          </p:nvSpPr>
          <p:spPr>
            <a:xfrm flipH="false" flipV="false">
              <a:off x="0" y="0"/>
              <a:ext cx="1668948" cy="1940378"/>
            </a:xfrm>
            <a:custGeom>
              <a:avLst/>
              <a:gdLst/>
              <a:ahLst/>
              <a:cxnLst/>
              <a:rect r="r" b="b" t="t" l="l"/>
              <a:pathLst>
                <a:path h="1940378" w="1668948">
                  <a:moveTo>
                    <a:pt x="0" y="0"/>
                  </a:moveTo>
                  <a:lnTo>
                    <a:pt x="1668948" y="0"/>
                  </a:lnTo>
                  <a:lnTo>
                    <a:pt x="1668948" y="1940378"/>
                  </a:lnTo>
                  <a:lnTo>
                    <a:pt x="0" y="1940378"/>
                  </a:lnTo>
                  <a:close/>
                </a:path>
              </a:pathLst>
            </a:custGeom>
            <a:solidFill>
              <a:srgbClr val="F2EBE5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420497" y="134640"/>
            <a:ext cx="9867503" cy="4650883"/>
            <a:chOff x="0" y="0"/>
            <a:chExt cx="13156671" cy="6201178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0" t="14670" r="0" b="14670"/>
            <a:stretch>
              <a:fillRect/>
            </a:stretch>
          </p:blipFill>
          <p:spPr>
            <a:xfrm flipH="false" flipV="false">
              <a:off x="0" y="0"/>
              <a:ext cx="13156671" cy="6201178"/>
            </a:xfrm>
            <a:prstGeom prst="rect">
              <a:avLst/>
            </a:prstGeom>
          </p:spPr>
        </p:pic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90716" y="134640"/>
            <a:ext cx="1420279" cy="1420279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rcRect l="0" t="13659" r="0" b="13659"/>
          <a:stretch>
            <a:fillRect/>
          </a:stretch>
        </p:blipFill>
        <p:spPr>
          <a:xfrm flipH="false" flipV="false" rot="0">
            <a:off x="8587720" y="4915734"/>
            <a:ext cx="9521010" cy="5190038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6"/>
          <a:srcRect l="29732" t="0" r="18714" b="0"/>
          <a:stretch>
            <a:fillRect/>
          </a:stretch>
        </p:blipFill>
        <p:spPr>
          <a:xfrm flipH="false" flipV="false" rot="0">
            <a:off x="2910995" y="5592422"/>
            <a:ext cx="3978644" cy="3665878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 rot="0">
            <a:off x="1490716" y="1829605"/>
            <a:ext cx="6792102" cy="4205265"/>
            <a:chOff x="0" y="0"/>
            <a:chExt cx="9056135" cy="5607020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161925"/>
              <a:ext cx="9056135" cy="4617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888"/>
                </a:lnSpc>
              </a:pPr>
              <a:r>
                <a:rPr lang="en-US" sz="8800">
                  <a:solidFill>
                    <a:srgbClr val="FFFFFF"/>
                  </a:solidFill>
                  <a:latin typeface="DM Serif Display"/>
                </a:rPr>
                <a:t>COVID 19 did not stopped them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5114260"/>
              <a:ext cx="9056135" cy="4927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42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5400000">
            <a:off x="-2836500" y="4540389"/>
            <a:ext cx="6958082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9"/>
              </a:lnSpc>
            </a:pPr>
            <a:r>
              <a:rPr lang="en-US" sz="1700" spc="788">
                <a:solidFill>
                  <a:srgbClr val="971C1E"/>
                </a:solidFill>
                <a:latin typeface="Roboto Mono Regular Bold"/>
              </a:rPr>
              <a:t>CAMPESINOS SIN FRONTERAS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B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6981" y="344274"/>
            <a:ext cx="6519324" cy="7125651"/>
            <a:chOff x="0" y="0"/>
            <a:chExt cx="8692432" cy="950086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9503" t="0" r="19503" b="0"/>
            <a:stretch>
              <a:fillRect/>
            </a:stretch>
          </p:blipFill>
          <p:spPr>
            <a:xfrm flipH="false" flipV="false">
              <a:off x="0" y="0"/>
              <a:ext cx="8692432" cy="9500867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4135921" y="117184"/>
            <a:ext cx="4032914" cy="7209793"/>
            <a:chOff x="0" y="0"/>
            <a:chExt cx="5377218" cy="9613057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2708" t="0" r="12708" b="0"/>
            <a:stretch>
              <a:fillRect/>
            </a:stretch>
          </p:blipFill>
          <p:spPr>
            <a:xfrm flipH="false" flipV="false">
              <a:off x="0" y="0"/>
              <a:ext cx="5377218" cy="9613057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5214178" y="6802993"/>
            <a:ext cx="11293565" cy="4133370"/>
            <a:chOff x="0" y="0"/>
            <a:chExt cx="15058087" cy="551116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25600" r="0" b="25600"/>
            <a:stretch>
              <a:fillRect/>
            </a:stretch>
          </p:blipFill>
          <p:spPr>
            <a:xfrm flipH="false" flipV="false">
              <a:off x="0" y="0"/>
              <a:ext cx="15058087" cy="5511160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0" y="0"/>
            <a:ext cx="1246981" cy="10287000"/>
            <a:chOff x="0" y="0"/>
            <a:chExt cx="421818" cy="3479800"/>
          </a:xfrm>
        </p:grpSpPr>
        <p:sp>
          <p:nvSpPr>
            <p:cNvPr name="Freeform 9" id="9"/>
            <p:cNvSpPr/>
            <p:nvPr/>
          </p:nvSpPr>
          <p:spPr>
            <a:xfrm flipH="false" flipV="false">
              <a:off x="0" y="0"/>
              <a:ext cx="421818" cy="3479800"/>
            </a:xfrm>
            <a:custGeom>
              <a:avLst/>
              <a:gdLst/>
              <a:ahLst/>
              <a:cxnLst/>
              <a:rect r="r" b="b" t="t" l="l"/>
              <a:pathLst>
                <a:path h="3479800" w="421818">
                  <a:moveTo>
                    <a:pt x="0" y="0"/>
                  </a:moveTo>
                  <a:lnTo>
                    <a:pt x="421818" y="0"/>
                  </a:lnTo>
                  <a:lnTo>
                    <a:pt x="42181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766305" y="-1078856"/>
            <a:ext cx="6369616" cy="7881849"/>
            <a:chOff x="0" y="0"/>
            <a:chExt cx="2812156" cy="3479800"/>
          </a:xfrm>
        </p:grpSpPr>
        <p:sp>
          <p:nvSpPr>
            <p:cNvPr name="Freeform 11" id="11"/>
            <p:cNvSpPr/>
            <p:nvPr/>
          </p:nvSpPr>
          <p:spPr>
            <a:xfrm flipH="false" flipV="false">
              <a:off x="0" y="0"/>
              <a:ext cx="2812156" cy="3479800"/>
            </a:xfrm>
            <a:custGeom>
              <a:avLst/>
              <a:gdLst/>
              <a:ahLst/>
              <a:cxnLst/>
              <a:rect r="r" b="b" t="t" l="l"/>
              <a:pathLst>
                <a:path h="3479800" w="2812156">
                  <a:moveTo>
                    <a:pt x="0" y="0"/>
                  </a:moveTo>
                  <a:lnTo>
                    <a:pt x="2812156" y="0"/>
                  </a:lnTo>
                  <a:lnTo>
                    <a:pt x="2812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CBA892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070697" y="412419"/>
            <a:ext cx="2363427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5"/>
              </a:lnSpc>
            </a:pPr>
            <a:r>
              <a:rPr lang="en-US" sz="1700">
                <a:solidFill>
                  <a:srgbClr val="000000"/>
                </a:solidFill>
                <a:latin typeface="Roboto Mono Regular Bold"/>
              </a:rPr>
              <a:t>YEAR 2020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8037839" y="802944"/>
            <a:ext cx="5826548" cy="5838273"/>
            <a:chOff x="0" y="0"/>
            <a:chExt cx="7768731" cy="7784365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152400"/>
              <a:ext cx="7768731" cy="62681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37"/>
                </a:lnSpc>
              </a:pPr>
              <a:r>
                <a:rPr lang="en-US" sz="5692">
                  <a:solidFill>
                    <a:srgbClr val="FFFFFF"/>
                  </a:solidFill>
                  <a:latin typeface="DM Serif Display"/>
                </a:rPr>
                <a:t>Promotores are Frontline workers, boots on the ground and fearless leaders serving their community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7278354"/>
              <a:ext cx="7768731" cy="5060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3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5400000">
            <a:off x="-2834278" y="4362643"/>
            <a:ext cx="6958082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9"/>
              </a:lnSpc>
            </a:pPr>
            <a:r>
              <a:rPr lang="en-US" sz="1700" spc="788">
                <a:solidFill>
                  <a:srgbClr val="971C1E"/>
                </a:solidFill>
                <a:latin typeface="Roboto Mono Regular Bold"/>
              </a:rPr>
              <a:t>CAMPESINOS SIN FRONTERAS</a:t>
            </a:r>
          </a:p>
        </p:txBody>
      </p:sp>
      <p:sp>
        <p:nvSpPr>
          <p:cNvPr name="TextBox 17" id="17"/>
          <p:cNvSpPr txBox="true"/>
          <p:nvPr/>
        </p:nvSpPr>
        <p:spPr>
          <a:xfrm rot="-1308502">
            <a:off x="1134140" y="7332437"/>
            <a:ext cx="4457254" cy="2333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3364" spc="1561">
                <a:solidFill>
                  <a:srgbClr val="971C1E"/>
                </a:solidFill>
                <a:latin typeface="Roboto Mono Regular Bold"/>
              </a:rPr>
              <a:t>RECRUITED</a:t>
            </a:r>
          </a:p>
          <a:p>
            <a:pPr algn="ctr">
              <a:lnSpc>
                <a:spcPts val="4710"/>
              </a:lnSpc>
            </a:pPr>
            <a:r>
              <a:rPr lang="en-US" sz="3364" spc="1561">
                <a:solidFill>
                  <a:srgbClr val="971C1E"/>
                </a:solidFill>
                <a:latin typeface="Roboto Mono Regular Bold"/>
              </a:rPr>
              <a:t>ORGANIZED</a:t>
            </a:r>
          </a:p>
          <a:p>
            <a:pPr algn="ctr">
              <a:lnSpc>
                <a:spcPts val="4710"/>
              </a:lnSpc>
            </a:pPr>
            <a:r>
              <a:rPr lang="en-US" sz="3364" spc="1561">
                <a:solidFill>
                  <a:srgbClr val="971C1E"/>
                </a:solidFill>
                <a:latin typeface="Roboto Mono Regular Bold"/>
              </a:rPr>
              <a:t>TRAINED</a:t>
            </a:r>
          </a:p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sz="3364" spc="1561">
                <a:solidFill>
                  <a:srgbClr val="971C1E"/>
                </a:solidFill>
                <a:latin typeface="Roboto Mono Regular Bold"/>
              </a:rPr>
              <a:t>DEPLOYED</a:t>
            </a:r>
          </a:p>
        </p:txBody>
      </p:sp>
      <p:sp>
        <p:nvSpPr>
          <p:cNvPr name="TextBox 18" id="18"/>
          <p:cNvSpPr txBox="true"/>
          <p:nvPr/>
        </p:nvSpPr>
        <p:spPr>
          <a:xfrm rot="-2244321">
            <a:off x="16366735" y="8070489"/>
            <a:ext cx="2176565" cy="8807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2"/>
              </a:lnSpc>
              <a:spcBef>
                <a:spcPct val="0"/>
              </a:spcBef>
            </a:pPr>
            <a:r>
              <a:rPr lang="en-US" sz="1701" spc="789">
                <a:solidFill>
                  <a:srgbClr val="971C1E"/>
                </a:solidFill>
                <a:latin typeface="Roboto Mono Regular"/>
              </a:rPr>
              <a:t>"</a:t>
            </a:r>
            <a:r>
              <a:rPr lang="en-US" sz="1701" spc="789">
                <a:solidFill>
                  <a:srgbClr val="971C1E"/>
                </a:solidFill>
                <a:latin typeface="Roboto Mono Regular Bold"/>
              </a:rPr>
              <a:t>UNIDOS CONTRA EL COVID19</a:t>
            </a:r>
            <a:r>
              <a:rPr lang="en-US" sz="1701" spc="789">
                <a:solidFill>
                  <a:srgbClr val="971C1E"/>
                </a:solidFill>
                <a:latin typeface="Roboto Mono Regular"/>
              </a:rPr>
              <a:t>"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DAFj2d53dPQ</dc:identifier>
  <dcterms:modified xsi:type="dcterms:W3CDTF">2011-08-01T06:04:30Z</dcterms:modified>
  <cp:revision>1</cp:revision>
  <dc:title>Promotores de Salud</dc:title>
</cp:coreProperties>
</file>