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8"/>
  </p:notesMasterIdLst>
  <p:sldIdLst>
    <p:sldId id="256" r:id="rId2"/>
    <p:sldId id="257" r:id="rId3"/>
    <p:sldId id="265" r:id="rId4"/>
    <p:sldId id="295" r:id="rId5"/>
    <p:sldId id="296" r:id="rId6"/>
    <p:sldId id="291" r:id="rId7"/>
    <p:sldId id="294" r:id="rId8"/>
    <p:sldId id="292" r:id="rId9"/>
    <p:sldId id="298" r:id="rId10"/>
    <p:sldId id="264" r:id="rId11"/>
    <p:sldId id="283" r:id="rId12"/>
    <p:sldId id="279" r:id="rId13"/>
    <p:sldId id="281" r:id="rId14"/>
    <p:sldId id="287" r:id="rId15"/>
    <p:sldId id="274" r:id="rId16"/>
    <p:sldId id="276" r:id="rId17"/>
    <p:sldId id="260" r:id="rId18"/>
    <p:sldId id="288" r:id="rId19"/>
    <p:sldId id="284" r:id="rId20"/>
    <p:sldId id="289" r:id="rId21"/>
    <p:sldId id="258" r:id="rId22"/>
    <p:sldId id="266" r:id="rId23"/>
    <p:sldId id="278" r:id="rId24"/>
    <p:sldId id="280" r:id="rId25"/>
    <p:sldId id="275" r:id="rId26"/>
    <p:sldId id="299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0805" autoAdjust="0"/>
  </p:normalViewPr>
  <p:slideViewPr>
    <p:cSldViewPr snapToGrid="0" snapToObjects="1">
      <p:cViewPr varScale="1">
        <p:scale>
          <a:sx n="103" d="100"/>
          <a:sy n="103" d="100"/>
        </p:scale>
        <p:origin x="9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orrections/Desktop/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orrections/Desktop/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orrections/Library/Containers/com.apple.mail/Data/Library/Mail%20Downloads/F2BCFFED-CF99-4EFD-88FE-495FF0EB80E5/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orrections/Desktop/2020%20Covid%20Ch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orrections/Library/Containers/com.apple.mail/Data/Library/Mail%20Downloads/F2BCFFED-CF99-4EFD-88FE-495FF0EB80E5/Ch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orrections/Desktop/2020%20Covid%20Ch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Sheet1!$M$5:$M$16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Sheet1!$N$5:$N$16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11</c:v>
                </c:pt>
                <c:pt idx="4">
                  <c:v>46</c:v>
                </c:pt>
                <c:pt idx="5">
                  <c:v>37</c:v>
                </c:pt>
                <c:pt idx="6">
                  <c:v>24</c:v>
                </c:pt>
                <c:pt idx="7">
                  <c:v>12</c:v>
                </c:pt>
                <c:pt idx="8">
                  <c:v>4</c:v>
                </c:pt>
                <c:pt idx="9">
                  <c:v>7</c:v>
                </c:pt>
                <c:pt idx="10">
                  <c:v>10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1-094F-A431-FEBBB0909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871392"/>
        <c:axId val="376305328"/>
      </c:barChart>
      <c:catAx>
        <c:axId val="3548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05328"/>
        <c:crosses val="autoZero"/>
        <c:auto val="1"/>
        <c:lblAlgn val="ctr"/>
        <c:lblOffset val="100"/>
        <c:noMultiLvlLbl val="0"/>
      </c:catAx>
      <c:valAx>
        <c:axId val="37630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7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Sheet1!$M$20:$M$31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Sheet1!$N$20:$N$31</c:f>
              <c:numCache>
                <c:formatCode>General</c:formatCode>
                <c:ptCount val="12"/>
                <c:pt idx="0">
                  <c:v>17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4</c:v>
                </c:pt>
                <c:pt idx="7">
                  <c:v>8</c:v>
                </c:pt>
                <c:pt idx="8">
                  <c:v>7</c:v>
                </c:pt>
                <c:pt idx="9">
                  <c:v>12</c:v>
                </c:pt>
                <c:pt idx="10">
                  <c:v>6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A-B443-835E-9D3FBFFAB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55056"/>
        <c:axId val="375456704"/>
      </c:barChart>
      <c:catAx>
        <c:axId val="37545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56704"/>
        <c:crosses val="autoZero"/>
        <c:auto val="1"/>
        <c:lblAlgn val="ctr"/>
        <c:lblOffset val="100"/>
        <c:noMultiLvlLbl val="0"/>
      </c:catAx>
      <c:valAx>
        <c:axId val="3754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5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40875659773284E-2"/>
          <c:y val="0.24136363636363636"/>
          <c:w val="0.90315912434022672"/>
          <c:h val="0.50812312097351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'Corrections staff'!$C$3</c:f>
              <c:strCache>
                <c:ptCount val="1"/>
                <c:pt idx="0">
                  <c:v>Isolation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'Corrections staff'!$B$4:$B$13</c:f>
              <c:strCache>
                <c:ptCount val="10"/>
                <c:pt idx="0">
                  <c:v>Jan-Mar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 </c:v>
                </c:pt>
              </c:strCache>
            </c:strRef>
          </c:cat>
          <c:val>
            <c:numRef>
              <c:f>'Corrections staff'!$C$4:$C$13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10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16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A-CB41-BDE8-825A3394C782}"/>
            </c:ext>
          </c:extLst>
        </c:ser>
        <c:ser>
          <c:idx val="1"/>
          <c:order val="1"/>
          <c:tx>
            <c:strRef>
              <c:f>'Corrections staff'!$D$3</c:f>
              <c:strCache>
                <c:ptCount val="1"/>
                <c:pt idx="0">
                  <c:v>Quarantine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'Corrections staff'!$B$4:$B$13</c:f>
              <c:strCache>
                <c:ptCount val="10"/>
                <c:pt idx="0">
                  <c:v>Jan-Mar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 </c:v>
                </c:pt>
              </c:strCache>
            </c:strRef>
          </c:cat>
          <c:val>
            <c:numRef>
              <c:f>'Corrections staff'!$D$4:$D$13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10</c:v>
                </c:pt>
                <c:pt idx="4">
                  <c:v>18</c:v>
                </c:pt>
                <c:pt idx="5">
                  <c:v>10</c:v>
                </c:pt>
                <c:pt idx="6">
                  <c:v>5</c:v>
                </c:pt>
                <c:pt idx="7">
                  <c:v>11</c:v>
                </c:pt>
                <c:pt idx="8">
                  <c:v>16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A-CB41-BDE8-825A3394C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573136"/>
        <c:axId val="1123494496"/>
      </c:barChart>
      <c:catAx>
        <c:axId val="11235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494496"/>
        <c:crosses val="autoZero"/>
        <c:auto val="1"/>
        <c:lblAlgn val="ctr"/>
        <c:lblOffset val="100"/>
        <c:noMultiLvlLbl val="0"/>
      </c:catAx>
      <c:valAx>
        <c:axId val="112349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57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92038495188102E-2"/>
          <c:y val="0.30076443569553807"/>
          <c:w val="0.94668394575678039"/>
          <c:h val="0.49934310294546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'Corrections staff'!$C$20</c:f>
              <c:strCache>
                <c:ptCount val="1"/>
                <c:pt idx="0">
                  <c:v>Isolation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'Corrections staff'!$B$21:$B$32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 </c:v>
                </c:pt>
              </c:strCache>
            </c:strRef>
          </c:cat>
          <c:val>
            <c:numRef>
              <c:f>'Corrections staff'!$C$21:$C$32</c:f>
              <c:numCache>
                <c:formatCode>General</c:formatCode>
                <c:ptCount val="12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4-6A47-A0A1-D453A2A82C4A}"/>
            </c:ext>
          </c:extLst>
        </c:ser>
        <c:ser>
          <c:idx val="1"/>
          <c:order val="1"/>
          <c:tx>
            <c:strRef>
              <c:f>'Corrections staff'!$D$20</c:f>
              <c:strCache>
                <c:ptCount val="1"/>
                <c:pt idx="0">
                  <c:v>Quarantine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'Corrections staff'!$B$21:$B$32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 </c:v>
                </c:pt>
              </c:strCache>
            </c:strRef>
          </c:cat>
          <c:val>
            <c:numRef>
              <c:f>'Corrections staff'!$D$21:$D$32</c:f>
              <c:numCache>
                <c:formatCode>General</c:formatCode>
                <c:ptCount val="12"/>
                <c:pt idx="0">
                  <c:v>10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4-6A47-A0A1-D453A2A82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5186592"/>
        <c:axId val="741559808"/>
      </c:barChart>
      <c:catAx>
        <c:axId val="11051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559808"/>
        <c:crosses val="autoZero"/>
        <c:auto val="1"/>
        <c:lblAlgn val="ctr"/>
        <c:lblOffset val="100"/>
        <c:noMultiLvlLbl val="0"/>
      </c:catAx>
      <c:valAx>
        <c:axId val="74155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1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49975531194952E-2"/>
          <c:y val="2.6583150737708956E-2"/>
          <c:w val="0.94418533283133121"/>
          <c:h val="0.7843699135591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'Corrections staff'!$C$37</c:f>
              <c:strCache>
                <c:ptCount val="1"/>
                <c:pt idx="0">
                  <c:v>Isolation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'Corrections staff'!$B$38:$B$47</c:f>
              <c:strCache>
                <c:ptCount val="10"/>
                <c:pt idx="0">
                  <c:v>Jan-Mar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 </c:v>
                </c:pt>
              </c:strCache>
            </c:strRef>
          </c:cat>
          <c:val>
            <c:numRef>
              <c:f>'Corrections staff'!$C$38:$C$47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5-A344-92F4-CF7E318B0FC1}"/>
            </c:ext>
          </c:extLst>
        </c:ser>
        <c:ser>
          <c:idx val="1"/>
          <c:order val="1"/>
          <c:tx>
            <c:strRef>
              <c:f>'Corrections staff'!$D$37</c:f>
              <c:strCache>
                <c:ptCount val="1"/>
                <c:pt idx="0">
                  <c:v>Quarantine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'Corrections staff'!$B$38:$B$47</c:f>
              <c:strCache>
                <c:ptCount val="10"/>
                <c:pt idx="0">
                  <c:v>Jan-Mar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 </c:v>
                </c:pt>
              </c:strCache>
            </c:strRef>
          </c:cat>
          <c:val>
            <c:numRef>
              <c:f>'Corrections staff'!$D$38:$D$47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5-A344-92F4-CF7E318B0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399952"/>
        <c:axId val="757607680"/>
      </c:barChart>
      <c:catAx>
        <c:axId val="72739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607680"/>
        <c:crosses val="autoZero"/>
        <c:auto val="1"/>
        <c:lblAlgn val="ctr"/>
        <c:lblOffset val="100"/>
        <c:noMultiLvlLbl val="0"/>
      </c:catAx>
      <c:valAx>
        <c:axId val="75760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399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'Corrections staff'!$C$52</c:f>
              <c:strCache>
                <c:ptCount val="1"/>
                <c:pt idx="0">
                  <c:v>Isolation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'Corrections staff'!$B$53:$B$64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 </c:v>
                </c:pt>
              </c:strCache>
            </c:strRef>
          </c:cat>
          <c:val>
            <c:numRef>
              <c:f>'Corrections staff'!$C$53:$C$64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8-9941-8FE4-E0D7FAECB5EF}"/>
            </c:ext>
          </c:extLst>
        </c:ser>
        <c:ser>
          <c:idx val="1"/>
          <c:order val="1"/>
          <c:tx>
            <c:strRef>
              <c:f>'Corrections staff'!$D$52</c:f>
              <c:strCache>
                <c:ptCount val="1"/>
                <c:pt idx="0">
                  <c:v>Quarantine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'Corrections staff'!$B$53:$B$64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 </c:v>
                </c:pt>
              </c:strCache>
            </c:strRef>
          </c:cat>
          <c:val>
            <c:numRef>
              <c:f>'Corrections staff'!$D$53:$D$64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8-9941-8FE4-E0D7FAECB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7753776"/>
        <c:axId val="757103824"/>
      </c:barChart>
      <c:catAx>
        <c:axId val="75775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103824"/>
        <c:crosses val="autoZero"/>
        <c:auto val="1"/>
        <c:lblAlgn val="ctr"/>
        <c:lblOffset val="100"/>
        <c:noMultiLvlLbl val="0"/>
      </c:catAx>
      <c:valAx>
        <c:axId val="7571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7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5E8E3E-1C94-0A49-ADA8-82ED55B060BB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66D28-E60D-9F47-9BD1-74FDA78B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6D28-E60D-9F47-9BD1-74FDA78B3F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4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6D28-E60D-9F47-9BD1-74FDA78B3F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66D28-E60D-9F47-9BD1-74FDA78B3F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9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8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5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6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BA1CFD-BFF0-48BC-9BA5-4974D7A6AB1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9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F2D867-E309-4D74-955C-3029DF755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6" r="-2" b="580"/>
          <a:stretch/>
        </p:blipFill>
        <p:spPr>
          <a:xfrm>
            <a:off x="1576300" y="686022"/>
            <a:ext cx="5076999" cy="298305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416" y="5270612"/>
            <a:ext cx="6507166" cy="90136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3CF1E3-9DD0-5C41-9472-72B1FD99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599" y="3669076"/>
            <a:ext cx="4138550" cy="22685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Covid19 Impact Navajo Nation Correctional facilities</a:t>
            </a:r>
          </a:p>
        </p:txBody>
      </p:sp>
    </p:spTree>
    <p:extLst>
      <p:ext uri="{BB962C8B-B14F-4D97-AF65-F5344CB8AC3E}">
        <p14:creationId xmlns:p14="http://schemas.microsoft.com/office/powerpoint/2010/main" val="289197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334187"/>
            <a:ext cx="5878011" cy="15510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was lost for more than a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81" y="935724"/>
            <a:ext cx="5467063" cy="5612858"/>
          </a:xfrm>
        </p:spPr>
        <p:txBody>
          <a:bodyPr>
            <a:noAutofit/>
          </a:bodyPr>
          <a:lstStyle/>
          <a:p>
            <a:r>
              <a:rPr lang="en-US" dirty="0"/>
              <a:t>To provide intervention services to incarcerated individuals</a:t>
            </a:r>
          </a:p>
          <a:p>
            <a:r>
              <a:rPr lang="en-US" dirty="0"/>
              <a:t>To provide direct face to face training for staff</a:t>
            </a:r>
          </a:p>
          <a:p>
            <a:r>
              <a:rPr lang="en-US" dirty="0"/>
              <a:t>Cancelled all visitation</a:t>
            </a:r>
          </a:p>
          <a:p>
            <a:r>
              <a:rPr lang="en-US" dirty="0"/>
              <a:t>Court hearings were done virtually when internet was working (impact on the rights of individuals)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DEDE3-2970-40E0-A20C-4127D66872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4" y="4497638"/>
            <a:ext cx="2262909" cy="1694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AA65EC-79E0-4522-AAB6-CA1491780FC9}"/>
              </a:ext>
            </a:extLst>
          </p:cNvPr>
          <p:cNvSpPr txBox="1"/>
          <p:nvPr/>
        </p:nvSpPr>
        <p:spPr>
          <a:xfrm>
            <a:off x="6507017" y="5879037"/>
            <a:ext cx="2507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Incarcerated male from stock photos (Adobe)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7839" y="1885286"/>
            <a:ext cx="2187152" cy="88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3" descr="inmate cpr first aid 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3320"/>
          <a:stretch>
            <a:fillRect/>
          </a:stretch>
        </p:blipFill>
        <p:spPr>
          <a:xfrm>
            <a:off x="6232207" y="935724"/>
            <a:ext cx="3627910" cy="31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Classroom education</a:t>
            </a:r>
          </a:p>
        </p:txBody>
      </p:sp>
      <p:pic>
        <p:nvPicPr>
          <p:cNvPr id="4" name="Content Placeholder 3" descr="inmate 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3320"/>
          <a:stretch>
            <a:fillRect/>
          </a:stretch>
        </p:blipFill>
        <p:spPr>
          <a:xfrm>
            <a:off x="1821435" y="1668452"/>
            <a:ext cx="5713092" cy="4000066"/>
          </a:xfrm>
        </p:spPr>
      </p:pic>
    </p:spTree>
    <p:extLst>
      <p:ext uri="{BB962C8B-B14F-4D97-AF65-F5344CB8AC3E}">
        <p14:creationId xmlns:p14="http://schemas.microsoft.com/office/powerpoint/2010/main" val="129567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Preparation for Sweat Lodge</a:t>
            </a:r>
          </a:p>
        </p:txBody>
      </p:sp>
      <p:pic>
        <p:nvPicPr>
          <p:cNvPr id="4" name="Content Placeholder 3" descr="Adult Sweatlodge 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3320"/>
          <a:stretch>
            <a:fillRect/>
          </a:stretch>
        </p:blipFill>
        <p:spPr>
          <a:xfrm>
            <a:off x="1500851" y="1263771"/>
            <a:ext cx="7304670" cy="5114422"/>
          </a:xfrm>
        </p:spPr>
      </p:pic>
    </p:spTree>
    <p:extLst>
      <p:ext uri="{BB962C8B-B14F-4D97-AF65-F5344CB8AC3E}">
        <p14:creationId xmlns:p14="http://schemas.microsoft.com/office/powerpoint/2010/main" val="98944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Inmates setting up a tent in Tuba City for a community event</a:t>
            </a:r>
          </a:p>
        </p:txBody>
      </p:sp>
      <p:pic>
        <p:nvPicPr>
          <p:cNvPr id="4" name="Content Placeholder 3" descr="community christmas event 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3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078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munity garden 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854" y="0"/>
            <a:ext cx="9927883" cy="74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2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187594"/>
            <a:ext cx="6278926" cy="99569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Graduation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7741" b="47741"/>
          <a:stretch>
            <a:fillRect/>
          </a:stretch>
        </p:blipFill>
        <p:spPr/>
      </p:pic>
      <p:pic>
        <p:nvPicPr>
          <p:cNvPr id="5" name="Picture 4" descr="20150225_1216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83" y="1599122"/>
            <a:ext cx="10236866" cy="57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Community Event </a:t>
            </a:r>
          </a:p>
        </p:txBody>
      </p:sp>
      <p:pic>
        <p:nvPicPr>
          <p:cNvPr id="4" name="Content Placeholder 3" descr="DSC_00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r="2521"/>
          <a:stretch>
            <a:fillRect/>
          </a:stretch>
        </p:blipFill>
        <p:spPr>
          <a:xfrm>
            <a:off x="1140611" y="1359785"/>
            <a:ext cx="6698717" cy="4690159"/>
          </a:xfrm>
        </p:spPr>
      </p:pic>
    </p:spTree>
    <p:extLst>
      <p:ext uri="{BB962C8B-B14F-4D97-AF65-F5344CB8AC3E}">
        <p14:creationId xmlns:p14="http://schemas.microsoft.com/office/powerpoint/2010/main" val="116201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5637"/>
            <a:ext cx="6851073" cy="1306286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Facility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682246" cy="4693153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1.	Window Rock –  temporary holding; 8 to 12 hours.</a:t>
            </a:r>
          </a:p>
          <a:p>
            <a:r>
              <a:rPr lang="en-US" dirty="0">
                <a:solidFill>
                  <a:srgbClr val="FF6600"/>
                </a:solidFill>
              </a:rPr>
              <a:t>2.	</a:t>
            </a:r>
            <a:r>
              <a:rPr lang="en-US" dirty="0" err="1">
                <a:solidFill>
                  <a:srgbClr val="FF6600"/>
                </a:solidFill>
              </a:rPr>
              <a:t>Crownpoint</a:t>
            </a:r>
            <a:r>
              <a:rPr lang="en-US" dirty="0">
                <a:solidFill>
                  <a:srgbClr val="FF6600"/>
                </a:solidFill>
              </a:rPr>
              <a:t> – 42 bed serving adults w/8 temporary                       	detainment of juveniles.</a:t>
            </a:r>
          </a:p>
          <a:p>
            <a:r>
              <a:rPr lang="en-US" dirty="0">
                <a:solidFill>
                  <a:srgbClr val="FF6600"/>
                </a:solidFill>
              </a:rPr>
              <a:t>4.	Chinle – 42 bed serving adults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48  juvenile facility serving (currently closed for renovation).</a:t>
            </a:r>
          </a:p>
          <a:p>
            <a:r>
              <a:rPr lang="en-US" dirty="0">
                <a:solidFill>
                  <a:srgbClr val="FF6600"/>
                </a:solidFill>
              </a:rPr>
              <a:t>5.	Kayenta – 80 bed adult serving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4 juvenile temporary holding</a:t>
            </a:r>
          </a:p>
          <a:p>
            <a:r>
              <a:rPr lang="en-US" dirty="0">
                <a:solidFill>
                  <a:srgbClr val="FF6600"/>
                </a:solidFill>
              </a:rPr>
              <a:t>6.	Tuba City – 132 bed adult serving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48 juvenile facility serving with 10 temporary hold (pretrial or 8 to 12 hour holds).</a:t>
            </a:r>
          </a:p>
          <a:p>
            <a:r>
              <a:rPr lang="en-US" dirty="0">
                <a:solidFill>
                  <a:srgbClr val="FF6600"/>
                </a:solidFill>
              </a:rPr>
              <a:t>       296 adult serving beds and 84 juvenile serving.</a:t>
            </a:r>
          </a:p>
        </p:txBody>
      </p:sp>
    </p:spTree>
    <p:extLst>
      <p:ext uri="{BB962C8B-B14F-4D97-AF65-F5344CB8AC3E}">
        <p14:creationId xmlns:p14="http://schemas.microsoft.com/office/powerpoint/2010/main" val="2401851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Students learn about the  corrections system</a:t>
            </a:r>
          </a:p>
        </p:txBody>
      </p:sp>
      <p:pic>
        <p:nvPicPr>
          <p:cNvPr id="4" name="Content Placeholder 3" descr="law day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9868"/>
          <a:stretch>
            <a:fillRect/>
          </a:stretch>
        </p:blipFill>
        <p:spPr>
          <a:xfrm>
            <a:off x="2126236" y="1708888"/>
            <a:ext cx="5713092" cy="4464193"/>
          </a:xfrm>
        </p:spPr>
      </p:pic>
    </p:spTree>
    <p:extLst>
      <p:ext uri="{BB962C8B-B14F-4D97-AF65-F5344CB8AC3E}">
        <p14:creationId xmlns:p14="http://schemas.microsoft.com/office/powerpoint/2010/main" val="104340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Students on tour of facilities</a:t>
            </a:r>
          </a:p>
        </p:txBody>
      </p:sp>
      <p:pic>
        <p:nvPicPr>
          <p:cNvPr id="4" name="Content Placeholder 3" descr="law day 1 (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9868"/>
          <a:stretch>
            <a:fillRect/>
          </a:stretch>
        </p:blipFill>
        <p:spPr>
          <a:xfrm>
            <a:off x="1058299" y="1544323"/>
            <a:ext cx="7039724" cy="4928918"/>
          </a:xfrm>
        </p:spPr>
      </p:pic>
    </p:spTree>
    <p:extLst>
      <p:ext uri="{BB962C8B-B14F-4D97-AF65-F5344CB8AC3E}">
        <p14:creationId xmlns:p14="http://schemas.microsoft.com/office/powerpoint/2010/main" val="77723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467863"/>
            <a:ext cx="5878011" cy="141742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582" y="1093518"/>
            <a:ext cx="7269500" cy="52558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My Background: </a:t>
            </a:r>
          </a:p>
          <a:p>
            <a:pPr lvl="1"/>
            <a:r>
              <a:rPr lang="en-US" dirty="0" err="1">
                <a:effectLst/>
              </a:rPr>
              <a:t>Tódichiìnii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Bitterwater</a:t>
            </a:r>
            <a:r>
              <a:rPr lang="en-US" dirty="0">
                <a:effectLst/>
              </a:rPr>
              <a:t>) clan, </a:t>
            </a:r>
            <a:r>
              <a:rPr lang="en-US" dirty="0" err="1">
                <a:effectLst/>
              </a:rPr>
              <a:t>Tóahanií</a:t>
            </a:r>
            <a:r>
              <a:rPr lang="en-US" dirty="0">
                <a:effectLst/>
              </a:rPr>
              <a:t> Near the Water) clan, maternal grandfather is of the </a:t>
            </a:r>
            <a:r>
              <a:rPr lang="en-US" dirty="0" err="1">
                <a:effectLst/>
              </a:rPr>
              <a:t>Tłízilłní</a:t>
            </a:r>
            <a:r>
              <a:rPr lang="en-US" dirty="0">
                <a:effectLst/>
              </a:rPr>
              <a:t> (Manygoats) clan, and my paternal grandfather is of the </a:t>
            </a:r>
            <a:r>
              <a:rPr lang="en-US" dirty="0" err="1">
                <a:effectLst/>
              </a:rPr>
              <a:t>Kinłichii’nii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Kinlichini</a:t>
            </a:r>
            <a:r>
              <a:rPr lang="en-US" dirty="0">
                <a:effectLst/>
              </a:rPr>
              <a:t>) clan.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Originally from the Black Mesa community around the Peabody Mining</a:t>
            </a:r>
          </a:p>
          <a:p>
            <a:pPr lvl="1"/>
            <a:r>
              <a:rPr lang="en-US" dirty="0">
                <a:effectLst/>
              </a:rPr>
              <a:t>BSW/MSW in Social Work, PhD in Social Justice</a:t>
            </a:r>
          </a:p>
          <a:p>
            <a:r>
              <a:rPr lang="en-US" dirty="0">
                <a:solidFill>
                  <a:srgbClr val="FF0000"/>
                </a:solidFill>
              </a:rPr>
              <a:t>Navajo Department of Corrections</a:t>
            </a:r>
            <a:r>
              <a:rPr lang="en-US" dirty="0">
                <a:solidFill>
                  <a:srgbClr val="FF6600"/>
                </a:solidFill>
              </a:rPr>
              <a:t>: 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Navajo Department of Corrections since 2003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NDOC is a part of the Division of Public Safety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23 years with Navajo Social Services holding various management positions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n A following presentation by Corrections officers</a:t>
            </a:r>
          </a:p>
        </p:txBody>
      </p:sp>
      <p:pic>
        <p:nvPicPr>
          <p:cNvPr id="4" name="Content Placeholder 3" descr="TCBS 2016 resentations 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9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1299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458315"/>
            <a:ext cx="5878011" cy="1426972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636" y="1095182"/>
            <a:ext cx="7096674" cy="475355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effectLst/>
              </a:rPr>
              <a:t>Referrals for AA individual and group counseling on site</a:t>
            </a:r>
          </a:p>
          <a:p>
            <a:pPr lvl="0"/>
            <a:r>
              <a:rPr lang="en-US" dirty="0"/>
              <a:t>Sweat Lodge Services through partnerships with DBMHS and Indian Health Services </a:t>
            </a:r>
          </a:p>
          <a:p>
            <a:pPr lvl="0"/>
            <a:r>
              <a:rPr lang="en-US" dirty="0">
                <a:effectLst/>
              </a:rPr>
              <a:t>Gardening projects in Tuba City and Kayenta completed its first year</a:t>
            </a:r>
          </a:p>
          <a:p>
            <a:pPr lvl="0"/>
            <a:r>
              <a:rPr lang="en-US" dirty="0">
                <a:effectLst/>
              </a:rPr>
              <a:t>Young Fathers Parenting: Capacity Builders</a:t>
            </a:r>
          </a:p>
          <a:p>
            <a:pPr lvl="0"/>
            <a:r>
              <a:rPr lang="en-US" dirty="0"/>
              <a:t>Faith based 12 Step AA Programs</a:t>
            </a:r>
            <a:endParaRPr lang="en-US" dirty="0">
              <a:effectLst/>
            </a:endParaRPr>
          </a:p>
          <a:p>
            <a:pPr lvl="0"/>
            <a:r>
              <a:rPr lang="en-US" dirty="0"/>
              <a:t>Faith Based individual and group work focusing on anger management, social skills, budgeting</a:t>
            </a:r>
          </a:p>
          <a:p>
            <a:pPr lvl="0"/>
            <a:r>
              <a:rPr lang="en-US" dirty="0"/>
              <a:t>Community Services chopping wood, packing food boxes for food banks, serving food at community dinners, gardening,  </a:t>
            </a:r>
            <a:endParaRPr lang="en-US" dirty="0">
              <a:effectLst/>
            </a:endParaRPr>
          </a:p>
          <a:p>
            <a:pPr lvl="0">
              <a:buFont typeface="Wingdings" charset="2"/>
              <a:buChar char="§"/>
            </a:pPr>
            <a:r>
              <a:rPr lang="en-US" dirty="0">
                <a:effectLst/>
              </a:rPr>
              <a:t>Independent study general education, other</a:t>
            </a:r>
          </a:p>
          <a:p>
            <a:pPr lvl="0">
              <a:buFont typeface="Wingdings" charset="2"/>
              <a:buChar char="§"/>
            </a:pPr>
            <a:r>
              <a:rPr lang="en-US" dirty="0"/>
              <a:t>College courses in locations available</a:t>
            </a:r>
          </a:p>
          <a:p>
            <a:pPr lvl="0">
              <a:buFont typeface="Wingdings" charset="2"/>
              <a:buChar char="§"/>
            </a:pPr>
            <a:r>
              <a:rPr lang="en-US" dirty="0">
                <a:effectLst/>
              </a:rPr>
              <a:t>Classes in 1</a:t>
            </a:r>
            <a:r>
              <a:rPr lang="en-US" baseline="30000" dirty="0">
                <a:effectLst/>
              </a:rPr>
              <a:t>st</a:t>
            </a:r>
            <a:r>
              <a:rPr lang="en-US" dirty="0">
                <a:effectLst/>
              </a:rPr>
              <a:t> Aide, Food handlers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683B7-5D23-4B7E-A1A9-00A6E14BB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64" y="4762676"/>
            <a:ext cx="2636946" cy="22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35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334187"/>
            <a:ext cx="5878011" cy="1551099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Services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73" y="849791"/>
            <a:ext cx="7213600" cy="600761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Cooking classes with Special Diabetes, exercise classes with            Special Diabetes, recreation</a:t>
            </a:r>
          </a:p>
          <a:p>
            <a:r>
              <a:rPr lang="en-US" dirty="0"/>
              <a:t>Bible study, </a:t>
            </a:r>
          </a:p>
          <a:p>
            <a:r>
              <a:rPr lang="en-US" dirty="0"/>
              <a:t>Referral for medical, dental and other health care needs</a:t>
            </a:r>
          </a:p>
          <a:p>
            <a:r>
              <a:rPr lang="en-US" dirty="0">
                <a:effectLst/>
              </a:rPr>
              <a:t>Referrals to public defenders when requested</a:t>
            </a:r>
          </a:p>
          <a:p>
            <a:r>
              <a:rPr lang="en-US" dirty="0"/>
              <a:t>Provide reading and writing materials </a:t>
            </a:r>
          </a:p>
          <a:p>
            <a:r>
              <a:rPr lang="en-US" dirty="0">
                <a:effectLst/>
              </a:rPr>
              <a:t>Community Services Workers assist in the kitchen, laundry and cleaning of the facility</a:t>
            </a:r>
          </a:p>
          <a:p>
            <a:r>
              <a:rPr lang="en-US" dirty="0"/>
              <a:t>Community Services Workers also assist local recourses to clean offices, yard work as long as they are closely supervised at all times</a:t>
            </a:r>
          </a:p>
          <a:p>
            <a:endParaRPr lang="en-US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872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305716"/>
            <a:ext cx="5878011" cy="94066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Conclusion of an event</a:t>
            </a:r>
          </a:p>
        </p:txBody>
      </p:sp>
      <p:pic>
        <p:nvPicPr>
          <p:cNvPr id="4" name="Content Placeholder 3" descr="Tip a Cop 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3320"/>
          <a:stretch>
            <a:fillRect/>
          </a:stretch>
        </p:blipFill>
        <p:spPr>
          <a:xfrm>
            <a:off x="1246479" y="823077"/>
            <a:ext cx="6917864" cy="5761544"/>
          </a:xfrm>
        </p:spPr>
      </p:pic>
    </p:spTree>
    <p:extLst>
      <p:ext uri="{BB962C8B-B14F-4D97-AF65-F5344CB8AC3E}">
        <p14:creationId xmlns:p14="http://schemas.microsoft.com/office/powerpoint/2010/main" val="265108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z Prison and TCDOC 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r="10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0476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808058"/>
            <a:ext cx="5878011" cy="555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Quarterly Inspections</a:t>
            </a:r>
          </a:p>
        </p:txBody>
      </p:sp>
      <p:pic>
        <p:nvPicPr>
          <p:cNvPr id="4" name="Content Placeholder 3" descr="20151229_0936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9833"/>
          <a:stretch>
            <a:fillRect/>
          </a:stretch>
        </p:blipFill>
        <p:spPr>
          <a:xfrm>
            <a:off x="1801526" y="2069453"/>
            <a:ext cx="6037802" cy="4227414"/>
          </a:xfrm>
        </p:spPr>
      </p:pic>
    </p:spTree>
    <p:extLst>
      <p:ext uri="{BB962C8B-B14F-4D97-AF65-F5344CB8AC3E}">
        <p14:creationId xmlns:p14="http://schemas.microsoft.com/office/powerpoint/2010/main" val="303753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90D7-2013-0C47-8914-8C44FDA2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17" y="2363190"/>
            <a:ext cx="5878011" cy="118753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Conclusion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51934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785" y="159382"/>
            <a:ext cx="8520011" cy="8381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Response to Covid19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410" y="2339438"/>
            <a:ext cx="6685808" cy="451856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March 2, 2020: policy and protocol on handing of new arrests and serving inmates: Judicial Courts, Chief Prosecutors Office, Navajo Police and the Office of the President;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Release of those inmates with serious health issues; diabetics, heart disease, asthma, cancer, anyone over the age of 60 who had served more than half their sentence;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Protocol to assess new arrests, isolation  positives individuals, monitoring  w/n the facility, weekly meetings with health care staff, review issues, and continuedly reviewing plans;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Training of Corrections Officers, support personnel;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Tracking Covid positive cases; inmates, staff, and family;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Internal Data collection.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 marL="2334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 marL="2334" indent="0">
              <a:buNone/>
            </a:pPr>
            <a:endParaRPr lang="en-US" dirty="0"/>
          </a:p>
          <a:p>
            <a:pPr marL="233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3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14F3-E255-2C45-A139-A7E227FC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544" y="678329"/>
            <a:ext cx="5878011" cy="10772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January to December 2020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Covid Positive Detainees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F6A60D-5388-9643-94D1-A8EAC1E1F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777635"/>
              </p:ext>
            </p:extLst>
          </p:nvPr>
        </p:nvGraphicFramePr>
        <p:xfrm>
          <a:off x="1209545" y="1755558"/>
          <a:ext cx="6629784" cy="457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87E331-53F5-C14E-B52A-39A502CB47CF}"/>
              </a:ext>
            </a:extLst>
          </p:cNvPr>
          <p:cNvSpPr txBox="1"/>
          <p:nvPr/>
        </p:nvSpPr>
        <p:spPr>
          <a:xfrm>
            <a:off x="4056185" y="1570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7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3766-952F-B041-A9F8-D053927B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January to December 2021 Covid Positive Detainees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3EC380-21C1-FF40-877D-D9E407175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317518"/>
              </p:ext>
            </p:extLst>
          </p:nvPr>
        </p:nvGraphicFramePr>
        <p:xfrm>
          <a:off x="1304673" y="1885286"/>
          <a:ext cx="6784250" cy="451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43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983A-E2DA-C64B-9EB5-2D6F44E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2020 Impact of Corrections Officers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32A891-B482-A94F-8AA8-3BC0C9C2A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053060"/>
              </p:ext>
            </p:extLst>
          </p:nvPr>
        </p:nvGraphicFramePr>
        <p:xfrm>
          <a:off x="1632994" y="1084385"/>
          <a:ext cx="6534656" cy="46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98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405F40-EE73-E442-A7C6-AD897CA63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806596"/>
              </p:ext>
            </p:extLst>
          </p:nvPr>
        </p:nvGraphicFramePr>
        <p:xfrm>
          <a:off x="1371600" y="1752600"/>
          <a:ext cx="65913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0325C2-26BA-1646-928B-9BC50CA2A691}"/>
              </a:ext>
            </a:extLst>
          </p:cNvPr>
          <p:cNvSpPr txBox="1"/>
          <p:nvPr/>
        </p:nvSpPr>
        <p:spPr>
          <a:xfrm>
            <a:off x="1676400" y="914399"/>
            <a:ext cx="628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2021 Impact on Corrections Officers</a:t>
            </a:r>
          </a:p>
        </p:txBody>
      </p:sp>
    </p:spTree>
    <p:extLst>
      <p:ext uri="{BB962C8B-B14F-4D97-AF65-F5344CB8AC3E}">
        <p14:creationId xmlns:p14="http://schemas.microsoft.com/office/powerpoint/2010/main" val="418599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D0FC-0BB2-9944-B851-3A146BFD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94" y="490734"/>
            <a:ext cx="5878011" cy="10772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2020 Impact on Support Staff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F112B3-325C-D34A-A5FC-0D63E4463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743468"/>
              </p:ext>
            </p:extLst>
          </p:nvPr>
        </p:nvGraphicFramePr>
        <p:xfrm>
          <a:off x="876300" y="1567961"/>
          <a:ext cx="7315200" cy="479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71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5689-3151-574C-8E63-C80FCC23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2021 Impact Support Staff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FD35E6-0026-AD49-B00D-2E5601BB6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964567"/>
              </p:ext>
            </p:extLst>
          </p:nvPr>
        </p:nvGraphicFramePr>
        <p:xfrm>
          <a:off x="1304671" y="2362200"/>
          <a:ext cx="6810629" cy="368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16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1654</TotalTime>
  <Words>639</Words>
  <Application>Microsoft Macintosh PowerPoint</Application>
  <PresentationFormat>On-screen Show (4:3)</PresentationFormat>
  <Paragraphs>76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MS Shell Dlg 2</vt:lpstr>
      <vt:lpstr>Wingdings</vt:lpstr>
      <vt:lpstr>Wingdings 3</vt:lpstr>
      <vt:lpstr>Madison</vt:lpstr>
      <vt:lpstr>Covid19 Impact Navajo Nation Correctional facilities</vt:lpstr>
      <vt:lpstr>Introduction</vt:lpstr>
      <vt:lpstr>Response to Covid19</vt:lpstr>
      <vt:lpstr>January to December 2020  Covid Positive Detainees</vt:lpstr>
      <vt:lpstr>January to December 2021 Covid Positive Detainees </vt:lpstr>
      <vt:lpstr>2020 Impact of Corrections Officers</vt:lpstr>
      <vt:lpstr>PowerPoint Presentation</vt:lpstr>
      <vt:lpstr>2020 Impact on Support Staff</vt:lpstr>
      <vt:lpstr>2021 Impact Support Staff</vt:lpstr>
      <vt:lpstr>What was lost for more than a year</vt:lpstr>
      <vt:lpstr>Classroom education</vt:lpstr>
      <vt:lpstr>Preparation for Sweat Lodge</vt:lpstr>
      <vt:lpstr>Inmates setting up a tent in Tuba City for a community event</vt:lpstr>
      <vt:lpstr>PowerPoint Presentation</vt:lpstr>
      <vt:lpstr> Graduation</vt:lpstr>
      <vt:lpstr>Community Event </vt:lpstr>
      <vt:lpstr>Facility Capacity</vt:lpstr>
      <vt:lpstr>Students learn about the  corrections system</vt:lpstr>
      <vt:lpstr>Students on tour of facilities</vt:lpstr>
      <vt:lpstr>Q n A following presentation by Corrections officers</vt:lpstr>
      <vt:lpstr>Services </vt:lpstr>
      <vt:lpstr>Services continued</vt:lpstr>
      <vt:lpstr>Conclusion of an event</vt:lpstr>
      <vt:lpstr>PowerPoint Presentation</vt:lpstr>
      <vt:lpstr>Quarterly Inspections</vt:lpstr>
      <vt:lpstr>Conclusion and Questions</vt:lpstr>
    </vt:vector>
  </TitlesOfParts>
  <Company>Personal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Perspective of Navajo Adult Male Prisoners  on their experiences: from school to prison</dc:title>
  <dc:creator>Delores  Greyeyes</dc:creator>
  <cp:lastModifiedBy>Delores Greyeyes</cp:lastModifiedBy>
  <cp:revision>116</cp:revision>
  <cp:lastPrinted>2019-03-13T17:43:49Z</cp:lastPrinted>
  <dcterms:created xsi:type="dcterms:W3CDTF">2018-02-20T00:13:29Z</dcterms:created>
  <dcterms:modified xsi:type="dcterms:W3CDTF">2022-04-20T20:18:32Z</dcterms:modified>
</cp:coreProperties>
</file>