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63" r:id="rId9"/>
    <p:sldId id="281" r:id="rId10"/>
    <p:sldId id="269" r:id="rId11"/>
    <p:sldId id="267" r:id="rId12"/>
    <p:sldId id="282" r:id="rId13"/>
    <p:sldId id="274" r:id="rId14"/>
    <p:sldId id="280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99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02" d="100"/>
          <a:sy n="102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nas01\DepartmentShares\DTPS\HPDP%20Department\School%20Health\Physical%20Education%20Specialist\SCHOOL%20HEALTH%20PROGRAMS\Fitnessgram%20and%20BMI\FG%202022-2023\FALL%202022%20FG\Tuba%20City%20BMI%20Trends%20Fall%202006-2022.Dec.7.202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bnas01\DepartmentShares\DTPS\HPDP%20Department\School%20Health\Physical%20Education%20Specialist\SCHOOL%20HEALTH%20PROGRAMS\Fitnessgram%20and%20BMI\FG%202022-2023\FALL%202022%20FG\Tuba%20City%20BMI%20Trends%20Fall%202006-2022.Dec.7.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nas01\DepartmentShares\DTPS\HPDP%20Department\School%20Health\Physical%20Education%20Specialist\SCHOOL%20HEALTH%20PROGRAMS\Fitnessgram%20and%20BMI\FG%202022-2023\FALL%202022%20FG\Tuba%20City%20BMI%20Trends%20Fall%202006-2022.Dec.7.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1145812655773"/>
          <c:y val="1.2987012987012988E-2"/>
          <c:w val="0.87088069873618734"/>
          <c:h val="0.90286770971810337"/>
        </c:manualLayout>
      </c:layout>
      <c:barChart>
        <c:barDir val="bar"/>
        <c:grouping val="clustered"/>
        <c:varyColors val="0"/>
        <c:ser>
          <c:idx val="2"/>
          <c:order val="0"/>
          <c:tx>
            <c:v>Fall 2022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TCUSD!$D$50:$G$50</c:f>
              <c:numCache>
                <c:formatCode>0%</c:formatCode>
                <c:ptCount val="4"/>
                <c:pt idx="0">
                  <c:v>1.2E-2</c:v>
                </c:pt>
                <c:pt idx="1">
                  <c:v>0.46999999999999992</c:v>
                </c:pt>
                <c:pt idx="2">
                  <c:v>0.186</c:v>
                </c:pt>
                <c:pt idx="3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F-4FD9-BB9E-8CE3BC0ECE37}"/>
            </c:ext>
          </c:extLst>
        </c:ser>
        <c:ser>
          <c:idx val="13"/>
          <c:order val="1"/>
          <c:tx>
            <c:v>Fall 2021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TCUSD!$D$49:$G$49</c:f>
              <c:numCache>
                <c:formatCode>0%</c:formatCode>
                <c:ptCount val="4"/>
                <c:pt idx="0">
                  <c:v>7.4999999999999997E-3</c:v>
                </c:pt>
                <c:pt idx="1">
                  <c:v>0.46</c:v>
                </c:pt>
                <c:pt idx="2">
                  <c:v>0.17749999999999999</c:v>
                </c:pt>
                <c:pt idx="3">
                  <c:v>0.35249999999999998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F-4FD9-BB9E-8CE3BC0ECE37}"/>
            </c:ext>
          </c:extLst>
        </c:ser>
        <c:ser>
          <c:idx val="1"/>
          <c:order val="2"/>
          <c:tx>
            <c:v>Fall 2019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TCUSD!$D$48:$G$48</c:f>
              <c:numCache>
                <c:formatCode>0%</c:formatCode>
                <c:ptCount val="4"/>
                <c:pt idx="0">
                  <c:v>1.6E-2</c:v>
                </c:pt>
                <c:pt idx="1">
                  <c:v>0.5</c:v>
                </c:pt>
                <c:pt idx="2">
                  <c:v>0.17200000000000001</c:v>
                </c:pt>
                <c:pt idx="3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F-4FD9-BB9E-8CE3BC0ECE37}"/>
            </c:ext>
          </c:extLst>
        </c:ser>
        <c:ser>
          <c:idx val="12"/>
          <c:order val="3"/>
          <c:tx>
            <c:strRef>
              <c:f>TCUSD!$C$47</c:f>
              <c:strCache>
                <c:ptCount val="1"/>
                <c:pt idx="0">
                  <c:v>Fall 2018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TCUSD!$D$47:$G$47</c:f>
              <c:numCache>
                <c:formatCode>0%</c:formatCode>
                <c:ptCount val="4"/>
                <c:pt idx="0">
                  <c:v>3.5000000000000003E-2</c:v>
                </c:pt>
                <c:pt idx="1">
                  <c:v>0.52749999999999997</c:v>
                </c:pt>
                <c:pt idx="2">
                  <c:v>0.14250000000000002</c:v>
                </c:pt>
                <c:pt idx="3">
                  <c:v>0.29749999999999999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7F-4FD9-BB9E-8CE3BC0ECE37}"/>
            </c:ext>
          </c:extLst>
        </c:ser>
        <c:ser>
          <c:idx val="11"/>
          <c:order val="4"/>
          <c:tx>
            <c:strRef>
              <c:f>TCUSD!$C$46</c:f>
              <c:strCache>
                <c:ptCount val="1"/>
                <c:pt idx="0">
                  <c:v>Fall 2017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TCUSD!$D$46:$G$46</c:f>
              <c:numCache>
                <c:formatCode>0%</c:formatCode>
                <c:ptCount val="4"/>
                <c:pt idx="0">
                  <c:v>2.6000000000000002E-2</c:v>
                </c:pt>
                <c:pt idx="1">
                  <c:v>0.55000000000000004</c:v>
                </c:pt>
                <c:pt idx="2">
                  <c:v>0.156</c:v>
                </c:pt>
                <c:pt idx="3">
                  <c:v>0.26799999999999996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F-4FD9-BB9E-8CE3BC0ECE37}"/>
            </c:ext>
          </c:extLst>
        </c:ser>
        <c:ser>
          <c:idx val="10"/>
          <c:order val="5"/>
          <c:tx>
            <c:v>Fall 2016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TCUSD!$D$45:$G$45</c:f>
              <c:numCache>
                <c:formatCode>0%</c:formatCode>
                <c:ptCount val="4"/>
                <c:pt idx="0">
                  <c:v>3.1999999999999994E-2</c:v>
                </c:pt>
                <c:pt idx="1">
                  <c:v>0.51</c:v>
                </c:pt>
                <c:pt idx="2">
                  <c:v>0.17200000000000001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7F-4FD9-BB9E-8CE3BC0ECE37}"/>
            </c:ext>
          </c:extLst>
        </c:ser>
        <c:ser>
          <c:idx val="9"/>
          <c:order val="6"/>
          <c:tx>
            <c:v>Fall 2015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TCUSD!$D$44:$G$44</c:f>
              <c:numCache>
                <c:formatCode>0%</c:formatCode>
                <c:ptCount val="4"/>
                <c:pt idx="0">
                  <c:v>3.0000000000000006E-2</c:v>
                </c:pt>
                <c:pt idx="1">
                  <c:v>0.51</c:v>
                </c:pt>
                <c:pt idx="2">
                  <c:v>0.17799999999999999</c:v>
                </c:pt>
                <c:pt idx="3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F-4FD9-BB9E-8CE3BC0ECE37}"/>
            </c:ext>
          </c:extLst>
        </c:ser>
        <c:ser>
          <c:idx val="8"/>
          <c:order val="7"/>
          <c:tx>
            <c:strRef>
              <c:f>TCUSD!$C$43</c:f>
              <c:strCache>
                <c:ptCount val="1"/>
                <c:pt idx="0">
                  <c:v>Fall 2014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TCUSD!$D$43:$G$43</c:f>
              <c:numCache>
                <c:formatCode>0%</c:formatCode>
                <c:ptCount val="4"/>
                <c:pt idx="0">
                  <c:v>1.8333333333333333E-2</c:v>
                </c:pt>
                <c:pt idx="1">
                  <c:v>0.50333333333333341</c:v>
                </c:pt>
                <c:pt idx="2">
                  <c:v>0.18666666666666668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7F-4FD9-BB9E-8CE3BC0ECE37}"/>
            </c:ext>
          </c:extLst>
        </c:ser>
        <c:ser>
          <c:idx val="7"/>
          <c:order val="8"/>
          <c:tx>
            <c:strRef>
              <c:f>TCUSD!$C$42</c:f>
              <c:strCache>
                <c:ptCount val="1"/>
                <c:pt idx="0">
                  <c:v>Fall 2013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TCUSD!$D$42:$G$42</c:f>
              <c:numCache>
                <c:formatCode>0%</c:formatCode>
                <c:ptCount val="4"/>
                <c:pt idx="0">
                  <c:v>2.1666666666666667E-2</c:v>
                </c:pt>
                <c:pt idx="1">
                  <c:v>0.51</c:v>
                </c:pt>
                <c:pt idx="2">
                  <c:v>0.19666666666666663</c:v>
                </c:pt>
                <c:pt idx="3">
                  <c:v>0.27166666666666667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7F-4FD9-BB9E-8CE3BC0ECE37}"/>
            </c:ext>
          </c:extLst>
        </c:ser>
        <c:ser>
          <c:idx val="0"/>
          <c:order val="9"/>
          <c:tx>
            <c:strRef>
              <c:f>TCUSD!$C$41</c:f>
              <c:strCache>
                <c:ptCount val="1"/>
                <c:pt idx="0">
                  <c:v>Fall 2012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TCUSD!$D$41:$G$41</c:f>
              <c:numCache>
                <c:formatCode>0%</c:formatCode>
                <c:ptCount val="4"/>
                <c:pt idx="0">
                  <c:v>2.3333333333333334E-2</c:v>
                </c:pt>
                <c:pt idx="1">
                  <c:v>0.54666666666666663</c:v>
                </c:pt>
                <c:pt idx="2">
                  <c:v>0.16500000000000001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7F-4FD9-BB9E-8CE3BC0ECE37}"/>
            </c:ext>
          </c:extLst>
        </c:ser>
        <c:ser>
          <c:idx val="6"/>
          <c:order val="10"/>
          <c:tx>
            <c:strRef>
              <c:f>TCUSD!$C$40</c:f>
              <c:strCache>
                <c:ptCount val="1"/>
                <c:pt idx="0">
                  <c:v>Fall 2011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TCUSD!$D$40:$G$40</c:f>
              <c:numCache>
                <c:formatCode>0%</c:formatCode>
                <c:ptCount val="4"/>
                <c:pt idx="0">
                  <c:v>0.02</c:v>
                </c:pt>
                <c:pt idx="1">
                  <c:v>0.58333333333333337</c:v>
                </c:pt>
                <c:pt idx="2">
                  <c:v>0.155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7F-4FD9-BB9E-8CE3BC0ECE37}"/>
            </c:ext>
          </c:extLst>
        </c:ser>
        <c:ser>
          <c:idx val="5"/>
          <c:order val="11"/>
          <c:tx>
            <c:strRef>
              <c:f>TCUSD!$C$39</c:f>
              <c:strCache>
                <c:ptCount val="1"/>
                <c:pt idx="0">
                  <c:v>Fall 2010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TCUSD!$D$39:$G$39</c:f>
              <c:numCache>
                <c:formatCode>0%</c:formatCode>
                <c:ptCount val="4"/>
                <c:pt idx="0">
                  <c:v>1.4999999999999999E-2</c:v>
                </c:pt>
                <c:pt idx="1">
                  <c:v>0.55666666666666664</c:v>
                </c:pt>
                <c:pt idx="2">
                  <c:v>0.18333333333333332</c:v>
                </c:pt>
                <c:pt idx="3">
                  <c:v>0.24333333333333332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7F-4FD9-BB9E-8CE3BC0ECE37}"/>
            </c:ext>
          </c:extLst>
        </c:ser>
        <c:ser>
          <c:idx val="4"/>
          <c:order val="12"/>
          <c:tx>
            <c:strRef>
              <c:f>TCUSD!$C$38</c:f>
              <c:strCache>
                <c:ptCount val="1"/>
                <c:pt idx="0">
                  <c:v>Fall 2009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Underweight</c:v>
              </c:pt>
              <c:pt idx="1">
                <c:v> Healthy Weight</c:v>
              </c:pt>
              <c:pt idx="2">
                <c:v> Overweight</c:v>
              </c:pt>
              <c:pt idx="3">
                <c:v> Obese</c:v>
              </c:pt>
            </c:strLit>
          </c:cat>
          <c:val>
            <c:numRef>
              <c:f>TCUSD!$D$38:$G$38</c:f>
              <c:numCache>
                <c:formatCode>0%</c:formatCode>
                <c:ptCount val="4"/>
                <c:pt idx="0">
                  <c:v>1.833333333333333E-2</c:v>
                </c:pt>
                <c:pt idx="1">
                  <c:v>0.53833333333333333</c:v>
                </c:pt>
                <c:pt idx="2">
                  <c:v>0.19166666666666668</c:v>
                </c:pt>
                <c:pt idx="3">
                  <c:v>0.25666666666666665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7F-4FD9-BB9E-8CE3BC0E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66108415"/>
        <c:axId val="1"/>
      </c:barChart>
      <c:catAx>
        <c:axId val="17661084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766108415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900" baseline="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TCSU 13-Year Fall</a:t>
            </a:r>
          </a:p>
          <a:p>
            <a:pPr>
              <a:defRPr sz="1000"/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Percentile BMI Trends</a:t>
            </a:r>
          </a:p>
        </c:rich>
      </c:tx>
      <c:layout>
        <c:manualLayout>
          <c:xMode val="edge"/>
          <c:yMode val="edge"/>
          <c:x val="0.39556501019958934"/>
          <c:y val="1.9576535563327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TrendsbySchool!$B$2</c:f>
              <c:strCache>
                <c:ptCount val="1"/>
                <c:pt idx="0">
                  <c:v>Healthy Weight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TrendsbySchool!$E$3:$Q$3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TrendsbySchool!$E$16:$Q$16</c:f>
              <c:numCache>
                <c:formatCode>0</c:formatCode>
                <c:ptCount val="13"/>
                <c:pt idx="0">
                  <c:v>53</c:v>
                </c:pt>
                <c:pt idx="1">
                  <c:v>55.4</c:v>
                </c:pt>
                <c:pt idx="2">
                  <c:v>54.6</c:v>
                </c:pt>
                <c:pt idx="3">
                  <c:v>54.8</c:v>
                </c:pt>
                <c:pt idx="4">
                  <c:v>52.888888888888886</c:v>
                </c:pt>
                <c:pt idx="5">
                  <c:v>51.4</c:v>
                </c:pt>
                <c:pt idx="6">
                  <c:v>51.545454545454547</c:v>
                </c:pt>
                <c:pt idx="7">
                  <c:v>51</c:v>
                </c:pt>
                <c:pt idx="8">
                  <c:v>53.636363636363633</c:v>
                </c:pt>
                <c:pt idx="9">
                  <c:v>50.7</c:v>
                </c:pt>
                <c:pt idx="10">
                  <c:v>49.454545454545453</c:v>
                </c:pt>
                <c:pt idx="11">
                  <c:v>41.142857142857146</c:v>
                </c:pt>
                <c:pt idx="12">
                  <c:v>44.636363636363633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F1-4AAB-B8C3-30E6AAD5A30F}"/>
            </c:ext>
          </c:extLst>
        </c:ser>
        <c:ser>
          <c:idx val="0"/>
          <c:order val="1"/>
          <c:tx>
            <c:strRef>
              <c:f>TrendsbySchool!$R$2</c:f>
              <c:strCache>
                <c:ptCount val="1"/>
                <c:pt idx="0">
                  <c:v>Overweight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TrendsbySchool!$E$3:$Q$3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TrendsbySchool!$U$16:$AG$16</c:f>
              <c:numCache>
                <c:formatCode>0</c:formatCode>
                <c:ptCount val="13"/>
                <c:pt idx="0">
                  <c:v>19</c:v>
                </c:pt>
                <c:pt idx="1">
                  <c:v>17.600000000000001</c:v>
                </c:pt>
                <c:pt idx="2">
                  <c:v>16.100000000000001</c:v>
                </c:pt>
                <c:pt idx="3">
                  <c:v>17.444444444444443</c:v>
                </c:pt>
                <c:pt idx="4">
                  <c:v>19.333333333333332</c:v>
                </c:pt>
                <c:pt idx="5">
                  <c:v>17.7</c:v>
                </c:pt>
                <c:pt idx="6">
                  <c:v>17.545454545454547</c:v>
                </c:pt>
                <c:pt idx="7">
                  <c:v>18.181818181818183</c:v>
                </c:pt>
                <c:pt idx="8">
                  <c:v>16.636363636363637</c:v>
                </c:pt>
                <c:pt idx="9">
                  <c:v>17</c:v>
                </c:pt>
                <c:pt idx="10">
                  <c:v>19.636363636363637</c:v>
                </c:pt>
                <c:pt idx="11">
                  <c:v>19</c:v>
                </c:pt>
                <c:pt idx="12">
                  <c:v>18.09090909090909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F1-4AAB-B8C3-30E6AAD5A30F}"/>
            </c:ext>
          </c:extLst>
        </c:ser>
        <c:ser>
          <c:idx val="2"/>
          <c:order val="2"/>
          <c:tx>
            <c:strRef>
              <c:f>TrendsbySchool!$AH$2</c:f>
              <c:strCache>
                <c:ptCount val="1"/>
                <c:pt idx="0">
                  <c:v>Obese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pPr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TrendsbySchool!$E$3:$Q$3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TrendsbySchool!$AK$16:$AW$16</c:f>
              <c:numCache>
                <c:formatCode>0</c:formatCode>
                <c:ptCount val="13"/>
                <c:pt idx="0">
                  <c:v>26.818181818181817</c:v>
                </c:pt>
                <c:pt idx="1">
                  <c:v>25.2</c:v>
                </c:pt>
                <c:pt idx="2">
                  <c:v>26.5</c:v>
                </c:pt>
                <c:pt idx="3">
                  <c:v>24.222222222222221</c:v>
                </c:pt>
                <c:pt idx="4">
                  <c:v>25.555555555555557</c:v>
                </c:pt>
                <c:pt idx="5">
                  <c:v>27.2</c:v>
                </c:pt>
                <c:pt idx="6">
                  <c:v>28.545454545454547</c:v>
                </c:pt>
                <c:pt idx="7">
                  <c:v>28</c:v>
                </c:pt>
                <c:pt idx="8">
                  <c:v>27.454545454545453</c:v>
                </c:pt>
                <c:pt idx="9">
                  <c:v>29.5</c:v>
                </c:pt>
                <c:pt idx="10">
                  <c:v>30.545454545454547</c:v>
                </c:pt>
                <c:pt idx="11">
                  <c:v>38.285714285714285</c:v>
                </c:pt>
                <c:pt idx="12">
                  <c:v>34.909090909090907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F1-4AAB-B8C3-30E6AAD5A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597807"/>
        <c:axId val="1"/>
      </c:lineChart>
      <c:catAx>
        <c:axId val="192659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%BMI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265978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278567005245643"/>
          <c:y val="0.92493591995029112"/>
          <c:w val="0.28724917415361895"/>
          <c:h val="7.2044072140617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5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'Percentile by School'!$C$110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1"/>
              <c:pt idx="0">
                <c:v>THES</c:v>
              </c:pt>
              <c:pt idx="1">
                <c:v> DLES</c:v>
              </c:pt>
              <c:pt idx="2">
                <c:v> TCES</c:v>
              </c:pt>
              <c:pt idx="3">
                <c:v> MDS</c:v>
              </c:pt>
              <c:pt idx="4">
                <c:v> TCJHS</c:v>
              </c:pt>
              <c:pt idx="5">
                <c:v> TCHS</c:v>
              </c:pt>
              <c:pt idx="6">
                <c:v> RRBS</c:v>
              </c:pt>
              <c:pt idx="7">
                <c:v> KBS</c:v>
              </c:pt>
              <c:pt idx="8">
                <c:v> TDS</c:v>
              </c:pt>
              <c:pt idx="9">
                <c:v> TCBS</c:v>
              </c:pt>
              <c:pt idx="10">
                <c:v> GAHS</c:v>
              </c:pt>
            </c:strLit>
          </c:cat>
          <c:val>
            <c:numRef>
              <c:f>'Percentile by School'!$C$111:$C$121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0.02</c:v>
                </c:pt>
                <c:pt idx="5">
                  <c:v>0.02</c:v>
                </c:pt>
                <c:pt idx="6">
                  <c:v>0</c:v>
                </c:pt>
                <c:pt idx="7">
                  <c:v>0.01</c:v>
                </c:pt>
                <c:pt idx="8">
                  <c:v>0.04</c:v>
                </c:pt>
                <c:pt idx="9">
                  <c:v>0.01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8-4EF4-B4E1-893849A2DA88}"/>
            </c:ext>
          </c:extLst>
        </c:ser>
        <c:ser>
          <c:idx val="1"/>
          <c:order val="1"/>
          <c:tx>
            <c:strRef>
              <c:f>'Percentile by School'!$D$110</c:f>
              <c:strCache>
                <c:ptCount val="1"/>
                <c:pt idx="0">
                  <c:v>Healthy Weight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1"/>
              <c:pt idx="0">
                <c:v>THES</c:v>
              </c:pt>
              <c:pt idx="1">
                <c:v> DLES</c:v>
              </c:pt>
              <c:pt idx="2">
                <c:v> TCES</c:v>
              </c:pt>
              <c:pt idx="3">
                <c:v> MDS</c:v>
              </c:pt>
              <c:pt idx="4">
                <c:v> TCJHS</c:v>
              </c:pt>
              <c:pt idx="5">
                <c:v> TCHS</c:v>
              </c:pt>
              <c:pt idx="6">
                <c:v> RRBS</c:v>
              </c:pt>
              <c:pt idx="7">
                <c:v> KBS</c:v>
              </c:pt>
              <c:pt idx="8">
                <c:v> TDS</c:v>
              </c:pt>
              <c:pt idx="9">
                <c:v> TCBS</c:v>
              </c:pt>
              <c:pt idx="10">
                <c:v> GAHS</c:v>
              </c:pt>
            </c:strLit>
          </c:cat>
          <c:val>
            <c:numRef>
              <c:f>'Percentile by School'!$D$111:$D$121</c:f>
              <c:numCache>
                <c:formatCode>0%</c:formatCode>
                <c:ptCount val="11"/>
                <c:pt idx="0">
                  <c:v>0.45</c:v>
                </c:pt>
                <c:pt idx="1">
                  <c:v>0.47</c:v>
                </c:pt>
                <c:pt idx="2">
                  <c:v>0.48</c:v>
                </c:pt>
                <c:pt idx="3">
                  <c:v>0.53</c:v>
                </c:pt>
                <c:pt idx="4">
                  <c:v>0.51</c:v>
                </c:pt>
                <c:pt idx="5">
                  <c:v>0.44</c:v>
                </c:pt>
                <c:pt idx="6">
                  <c:v>0.43</c:v>
                </c:pt>
                <c:pt idx="7">
                  <c:v>0.43</c:v>
                </c:pt>
                <c:pt idx="8">
                  <c:v>0.44</c:v>
                </c:pt>
                <c:pt idx="9">
                  <c:v>0.38</c:v>
                </c:pt>
                <c:pt idx="1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8-4EF4-B4E1-893849A2DA88}"/>
            </c:ext>
          </c:extLst>
        </c:ser>
        <c:ser>
          <c:idx val="2"/>
          <c:order val="2"/>
          <c:tx>
            <c:strRef>
              <c:f>'Percentile by School'!$E$110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1"/>
              <c:pt idx="0">
                <c:v>THES</c:v>
              </c:pt>
              <c:pt idx="1">
                <c:v> DLES</c:v>
              </c:pt>
              <c:pt idx="2">
                <c:v> TCES</c:v>
              </c:pt>
              <c:pt idx="3">
                <c:v> MDS</c:v>
              </c:pt>
              <c:pt idx="4">
                <c:v> TCJHS</c:v>
              </c:pt>
              <c:pt idx="5">
                <c:v> TCHS</c:v>
              </c:pt>
              <c:pt idx="6">
                <c:v> RRBS</c:v>
              </c:pt>
              <c:pt idx="7">
                <c:v> KBS</c:v>
              </c:pt>
              <c:pt idx="8">
                <c:v> TDS</c:v>
              </c:pt>
              <c:pt idx="9">
                <c:v> TCBS</c:v>
              </c:pt>
              <c:pt idx="10">
                <c:v> GAHS</c:v>
              </c:pt>
            </c:strLit>
          </c:cat>
          <c:val>
            <c:numRef>
              <c:f>'Percentile by School'!$E$111:$E$121</c:f>
              <c:numCache>
                <c:formatCode>0%</c:formatCode>
                <c:ptCount val="11"/>
                <c:pt idx="0">
                  <c:v>0.16</c:v>
                </c:pt>
                <c:pt idx="1">
                  <c:v>0.21</c:v>
                </c:pt>
                <c:pt idx="2">
                  <c:v>0.19</c:v>
                </c:pt>
                <c:pt idx="3">
                  <c:v>0.11</c:v>
                </c:pt>
                <c:pt idx="4">
                  <c:v>0.17</c:v>
                </c:pt>
                <c:pt idx="5">
                  <c:v>0.2</c:v>
                </c:pt>
                <c:pt idx="6">
                  <c:v>0.18</c:v>
                </c:pt>
                <c:pt idx="7">
                  <c:v>0.19</c:v>
                </c:pt>
                <c:pt idx="8">
                  <c:v>0.17</c:v>
                </c:pt>
                <c:pt idx="9">
                  <c:v>0.18</c:v>
                </c:pt>
                <c:pt idx="1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8-4EF4-B4E1-893849A2DA88}"/>
            </c:ext>
          </c:extLst>
        </c:ser>
        <c:ser>
          <c:idx val="3"/>
          <c:order val="3"/>
          <c:tx>
            <c:strRef>
              <c:f>'Percentile by School'!$F$110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1"/>
              <c:pt idx="0">
                <c:v>THES</c:v>
              </c:pt>
              <c:pt idx="1">
                <c:v> DLES</c:v>
              </c:pt>
              <c:pt idx="2">
                <c:v> TCES</c:v>
              </c:pt>
              <c:pt idx="3">
                <c:v> MDS</c:v>
              </c:pt>
              <c:pt idx="4">
                <c:v> TCJHS</c:v>
              </c:pt>
              <c:pt idx="5">
                <c:v> TCHS</c:v>
              </c:pt>
              <c:pt idx="6">
                <c:v> RRBS</c:v>
              </c:pt>
              <c:pt idx="7">
                <c:v> KBS</c:v>
              </c:pt>
              <c:pt idx="8">
                <c:v> TDS</c:v>
              </c:pt>
              <c:pt idx="9">
                <c:v> TCBS</c:v>
              </c:pt>
              <c:pt idx="10">
                <c:v> GAHS</c:v>
              </c:pt>
            </c:strLit>
          </c:cat>
          <c:val>
            <c:numRef>
              <c:f>'Percentile by School'!$F$111:$F$121</c:f>
              <c:numCache>
                <c:formatCode>0%</c:formatCode>
                <c:ptCount val="11"/>
                <c:pt idx="0">
                  <c:v>0.39</c:v>
                </c:pt>
                <c:pt idx="1">
                  <c:v>0.32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0.34</c:v>
                </c:pt>
                <c:pt idx="6">
                  <c:v>0.38</c:v>
                </c:pt>
                <c:pt idx="7">
                  <c:v>0.37</c:v>
                </c:pt>
                <c:pt idx="8">
                  <c:v>0.36</c:v>
                </c:pt>
                <c:pt idx="9">
                  <c:v>0.43</c:v>
                </c:pt>
                <c:pt idx="1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8-4EF4-B4E1-893849A2D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2041375"/>
        <c:axId val="1"/>
      </c:barChart>
      <c:catAx>
        <c:axId val="193204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041375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269466341850706"/>
          <c:y val="0.9330030152955624"/>
          <c:w val="0.49706538689083557"/>
          <c:h val="4.9424095843735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32CAE-21C7-4FB7-A378-9472340A4B1D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4B99F58-5BCF-402A-8592-365FAABF3AE6}">
      <dgm:prSet phldrT="[Text]"/>
      <dgm:spPr>
        <a:xfrm>
          <a:off x="214213" y="-10191"/>
          <a:ext cx="7076870" cy="4876800"/>
        </a:xfrm>
      </dgm:spPr>
      <dgm:t>
        <a:bodyPr/>
        <a:lstStyle/>
        <a:p>
          <a:pPr algn="ctr"/>
          <a:r>
            <a:rPr lang="en-US">
              <a:latin typeface="Calibri"/>
              <a:ea typeface="+mn-ea"/>
              <a:cs typeface="+mn-cs"/>
            </a:rPr>
            <a:t>Environment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D9A22EE-14A9-401A-A2E4-DD24C06BC659}" type="parTrans" cxnId="{F2494C1D-2B73-4A46-A3F3-EBE558147213}">
      <dgm:prSet/>
      <dgm:spPr/>
      <dgm:t>
        <a:bodyPr/>
        <a:lstStyle/>
        <a:p>
          <a:pPr algn="ctr"/>
          <a:endParaRPr lang="en-US"/>
        </a:p>
      </dgm:t>
    </dgm:pt>
    <dgm:pt modelId="{778FCD44-771A-406B-8790-E8AB8E8561AC}" type="sibTrans" cxnId="{F2494C1D-2B73-4A46-A3F3-EBE558147213}">
      <dgm:prSet/>
      <dgm:spPr/>
      <dgm:t>
        <a:bodyPr/>
        <a:lstStyle/>
        <a:p>
          <a:pPr algn="ctr"/>
          <a:endParaRPr lang="en-US"/>
        </a:p>
      </dgm:t>
    </dgm:pt>
    <dgm:pt modelId="{9BDCB5F6-CD09-49BA-94D6-DF43BB6E0BC6}">
      <dgm:prSet phldrT="[Text]"/>
      <dgm:spPr>
        <a:xfrm>
          <a:off x="680311" y="672605"/>
          <a:ext cx="6034201" cy="4210236"/>
        </a:xfrm>
      </dgm:spPr>
      <dgm:t>
        <a:bodyPr/>
        <a:lstStyle/>
        <a:p>
          <a:pPr algn="ctr"/>
          <a:r>
            <a:rPr lang="en-US">
              <a:latin typeface="Calibri"/>
              <a:ea typeface="+mn-ea"/>
              <a:cs typeface="+mn-cs"/>
            </a:rPr>
            <a:t>Community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2CD8DB7D-67A8-4607-BAFD-5F128D317919}" type="parTrans" cxnId="{4ED52845-00CE-4A79-A225-307CA9B48FF7}">
      <dgm:prSet/>
      <dgm:spPr/>
      <dgm:t>
        <a:bodyPr/>
        <a:lstStyle/>
        <a:p>
          <a:pPr algn="ctr"/>
          <a:endParaRPr lang="en-US"/>
        </a:p>
      </dgm:t>
    </dgm:pt>
    <dgm:pt modelId="{00A999BD-495F-4BC6-8C08-99DE9EFA5B9D}" type="sibTrans" cxnId="{4ED52845-00CE-4A79-A225-307CA9B48FF7}">
      <dgm:prSet/>
      <dgm:spPr/>
      <dgm:t>
        <a:bodyPr/>
        <a:lstStyle/>
        <a:p>
          <a:pPr algn="ctr"/>
          <a:endParaRPr lang="en-US"/>
        </a:p>
      </dgm:t>
    </dgm:pt>
    <dgm:pt modelId="{7AE42B2D-855E-4054-839F-67DC0D7741AF}">
      <dgm:prSet phldrT="[Text]"/>
      <dgm:spPr>
        <a:xfrm>
          <a:off x="1683966" y="2168128"/>
          <a:ext cx="3726650" cy="2682240"/>
        </a:xfrm>
      </dgm:spPr>
      <dgm:t>
        <a:bodyPr/>
        <a:lstStyle/>
        <a:p>
          <a:pPr algn="ctr"/>
          <a:r>
            <a:rPr lang="en-US">
              <a:latin typeface="Calibri"/>
              <a:ea typeface="+mn-ea"/>
              <a:cs typeface="+mn-cs"/>
            </a:rPr>
            <a:t>Family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B8818B0E-1D09-49E1-9253-7C7D56B38EFC}" type="parTrans" cxnId="{0A3C5F2F-2EA7-49DA-B418-705BD5EF33DB}">
      <dgm:prSet/>
      <dgm:spPr/>
      <dgm:t>
        <a:bodyPr/>
        <a:lstStyle/>
        <a:p>
          <a:pPr algn="ctr"/>
          <a:endParaRPr lang="en-US"/>
        </a:p>
      </dgm:t>
    </dgm:pt>
    <dgm:pt modelId="{89898437-F387-4C5B-9B8A-5740F0F938F2}" type="sibTrans" cxnId="{0A3C5F2F-2EA7-49DA-B418-705BD5EF33DB}">
      <dgm:prSet/>
      <dgm:spPr/>
      <dgm:t>
        <a:bodyPr/>
        <a:lstStyle/>
        <a:p>
          <a:pPr algn="ctr"/>
          <a:endParaRPr lang="en-US"/>
        </a:p>
      </dgm:t>
    </dgm:pt>
    <dgm:pt modelId="{9ADA940A-5FA2-44C9-AAD3-8D4AA8BF426C}">
      <dgm:prSet phldrT="[Text]"/>
      <dgm:spPr>
        <a:xfrm>
          <a:off x="2347242" y="2899580"/>
          <a:ext cx="2400692" cy="1967028"/>
        </a:xfrm>
      </dgm:spPr>
      <dgm:t>
        <a:bodyPr/>
        <a:lstStyle/>
        <a:p>
          <a:pPr algn="ctr"/>
          <a:r>
            <a:rPr lang="en-US">
              <a:latin typeface="Calibri"/>
              <a:ea typeface="+mn-ea"/>
              <a:cs typeface="+mn-cs"/>
            </a:rPr>
            <a:t>Individual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E2CC9BAC-0836-4F97-B87F-197321F36CC5}" type="parTrans" cxnId="{1102EB7C-D618-450A-8B7E-D95CE2EE68C2}">
      <dgm:prSet/>
      <dgm:spPr/>
      <dgm:t>
        <a:bodyPr/>
        <a:lstStyle/>
        <a:p>
          <a:pPr algn="ctr"/>
          <a:endParaRPr lang="en-US"/>
        </a:p>
      </dgm:t>
    </dgm:pt>
    <dgm:pt modelId="{F9BC741B-EE79-401E-9AC5-E7A50719CAED}" type="sibTrans" cxnId="{1102EB7C-D618-450A-8B7E-D95CE2EE68C2}">
      <dgm:prSet/>
      <dgm:spPr/>
      <dgm:t>
        <a:bodyPr/>
        <a:lstStyle/>
        <a:p>
          <a:pPr algn="ctr"/>
          <a:endParaRPr lang="en-US"/>
        </a:p>
      </dgm:t>
    </dgm:pt>
    <dgm:pt modelId="{8D893950-65E1-4848-B000-FCA8CE6FAF96}">
      <dgm:prSet phldrT="[Text]"/>
      <dgm:spPr>
        <a:xfrm>
          <a:off x="1161368" y="1436593"/>
          <a:ext cx="5012799" cy="3413760"/>
        </a:xfrm>
      </dgm:spPr>
      <dgm:t>
        <a:bodyPr/>
        <a:lstStyle/>
        <a:p>
          <a:pPr algn="ctr"/>
          <a:r>
            <a:rPr lang="en-US">
              <a:latin typeface="Calibri"/>
              <a:ea typeface="+mn-ea"/>
              <a:cs typeface="+mn-cs"/>
            </a:rPr>
            <a:t>Schools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4429103D-F585-40DA-897D-5D953282232C}" type="sibTrans" cxnId="{51ABF2D7-003E-496E-8A5D-9CBF1C3DA092}">
      <dgm:prSet/>
      <dgm:spPr/>
      <dgm:t>
        <a:bodyPr/>
        <a:lstStyle/>
        <a:p>
          <a:pPr algn="ctr"/>
          <a:endParaRPr lang="en-US"/>
        </a:p>
      </dgm:t>
    </dgm:pt>
    <dgm:pt modelId="{553D18E2-956D-408A-B203-7F0078F4E322}" type="parTrans" cxnId="{51ABF2D7-003E-496E-8A5D-9CBF1C3DA092}">
      <dgm:prSet/>
      <dgm:spPr/>
      <dgm:t>
        <a:bodyPr/>
        <a:lstStyle/>
        <a:p>
          <a:pPr algn="ctr"/>
          <a:endParaRPr lang="en-US"/>
        </a:p>
      </dgm:t>
    </dgm:pt>
    <dgm:pt modelId="{413FB0DA-CCC1-422A-89B5-BD4B6EC2BA0A}" type="pres">
      <dgm:prSet presAssocID="{C0532CAE-21C7-4FB7-A378-9472340A4B1D}" presName="Name0" presStyleCnt="0">
        <dgm:presLayoutVars>
          <dgm:chMax val="7"/>
          <dgm:resizeHandles val="exact"/>
        </dgm:presLayoutVars>
      </dgm:prSet>
      <dgm:spPr/>
    </dgm:pt>
    <dgm:pt modelId="{A9F93862-6A0B-4FF8-9D2D-AE013FA78170}" type="pres">
      <dgm:prSet presAssocID="{C0532CAE-21C7-4FB7-A378-9472340A4B1D}" presName="comp1" presStyleCnt="0"/>
      <dgm:spPr/>
    </dgm:pt>
    <dgm:pt modelId="{C33834BC-CD53-4E53-B695-C2E25F2AB9CF}" type="pres">
      <dgm:prSet presAssocID="{C0532CAE-21C7-4FB7-A378-9472340A4B1D}" presName="circle1" presStyleLbl="node1" presStyleIdx="0" presStyleCnt="5" custScaleX="166216" custLinFactNeighborX="-8324" custLinFactNeighborY="-702"/>
      <dgm:spPr>
        <a:prstGeom prst="ellipse">
          <a:avLst/>
        </a:prstGeom>
      </dgm:spPr>
    </dgm:pt>
    <dgm:pt modelId="{21E817B5-219E-4C59-93DE-C50239CD4443}" type="pres">
      <dgm:prSet presAssocID="{C0532CAE-21C7-4FB7-A378-9472340A4B1D}" presName="c1text" presStyleLbl="node1" presStyleIdx="0" presStyleCnt="5">
        <dgm:presLayoutVars>
          <dgm:bulletEnabled val="1"/>
        </dgm:presLayoutVars>
      </dgm:prSet>
      <dgm:spPr/>
    </dgm:pt>
    <dgm:pt modelId="{FEE3F99B-BF93-4D69-BE19-1DB6C0E0E8C1}" type="pres">
      <dgm:prSet presAssocID="{C0532CAE-21C7-4FB7-A378-9472340A4B1D}" presName="comp2" presStyleCnt="0"/>
      <dgm:spPr/>
    </dgm:pt>
    <dgm:pt modelId="{09115EC7-AAB3-4444-B3F4-44A55C92E1F5}" type="pres">
      <dgm:prSet presAssocID="{C0532CAE-21C7-4FB7-A378-9472340A4B1D}" presName="circle2" presStyleLbl="node1" presStyleIdx="1" presStyleCnt="5" custScaleX="145568" custScaleY="101567" custLinFactNeighborX="-10069" custLinFactNeighborY="-246"/>
      <dgm:spPr>
        <a:prstGeom prst="ellipse">
          <a:avLst/>
        </a:prstGeom>
      </dgm:spPr>
    </dgm:pt>
    <dgm:pt modelId="{FC0726AF-8F21-4F44-B0F0-D06CCBA8E184}" type="pres">
      <dgm:prSet presAssocID="{C0532CAE-21C7-4FB7-A378-9472340A4B1D}" presName="c2text" presStyleLbl="node1" presStyleIdx="1" presStyleCnt="5">
        <dgm:presLayoutVars>
          <dgm:bulletEnabled val="1"/>
        </dgm:presLayoutVars>
      </dgm:prSet>
      <dgm:spPr/>
    </dgm:pt>
    <dgm:pt modelId="{24CDC583-A06D-4424-B791-79920E45EF67}" type="pres">
      <dgm:prSet presAssocID="{C0532CAE-21C7-4FB7-A378-9472340A4B1D}" presName="comp3" presStyleCnt="0"/>
      <dgm:spPr/>
    </dgm:pt>
    <dgm:pt modelId="{3D9473E7-0389-404D-9A3C-D84FEACC2E06}" type="pres">
      <dgm:prSet presAssocID="{C0532CAE-21C7-4FB7-A378-9472340A4B1D}" presName="circle3" presStyleLbl="node1" presStyleIdx="2" presStyleCnt="5" custScaleX="146841" custLinFactNeighborX="-13095" custLinFactNeighborY="-299"/>
      <dgm:spPr>
        <a:prstGeom prst="ellipse">
          <a:avLst/>
        </a:prstGeom>
      </dgm:spPr>
    </dgm:pt>
    <dgm:pt modelId="{CC81E94F-9BDD-4FDE-891A-D7A4F057E994}" type="pres">
      <dgm:prSet presAssocID="{C0532CAE-21C7-4FB7-A378-9472340A4B1D}" presName="c3text" presStyleLbl="node1" presStyleIdx="2" presStyleCnt="5">
        <dgm:presLayoutVars>
          <dgm:bulletEnabled val="1"/>
        </dgm:presLayoutVars>
      </dgm:prSet>
      <dgm:spPr/>
    </dgm:pt>
    <dgm:pt modelId="{ACB6C464-6A95-428D-B88C-8883F3EEDF44}" type="pres">
      <dgm:prSet presAssocID="{C0532CAE-21C7-4FB7-A378-9472340A4B1D}" presName="comp4" presStyleCnt="0"/>
      <dgm:spPr/>
    </dgm:pt>
    <dgm:pt modelId="{90E5E6E1-3190-43D6-A0B0-28B7C85F3561}" type="pres">
      <dgm:prSet presAssocID="{C0532CAE-21C7-4FB7-A378-9472340A4B1D}" presName="circle4" presStyleLbl="node1" presStyleIdx="3" presStyleCnt="5" custScaleX="138938" custLinFactNeighborX="-21158" custLinFactNeighborY="-380"/>
      <dgm:spPr>
        <a:prstGeom prst="ellipse">
          <a:avLst/>
        </a:prstGeom>
      </dgm:spPr>
    </dgm:pt>
    <dgm:pt modelId="{A42AF07D-8920-48D9-BA2B-074F33FF18A4}" type="pres">
      <dgm:prSet presAssocID="{C0532CAE-21C7-4FB7-A378-9472340A4B1D}" presName="c4text" presStyleLbl="node1" presStyleIdx="3" presStyleCnt="5">
        <dgm:presLayoutVars>
          <dgm:bulletEnabled val="1"/>
        </dgm:presLayoutVars>
      </dgm:prSet>
      <dgm:spPr/>
    </dgm:pt>
    <dgm:pt modelId="{B4569F27-120C-4E38-954F-A214F9763061}" type="pres">
      <dgm:prSet presAssocID="{C0532CAE-21C7-4FB7-A378-9472340A4B1D}" presName="comp5" presStyleCnt="0"/>
      <dgm:spPr/>
    </dgm:pt>
    <dgm:pt modelId="{2A0191D8-8628-4312-AD02-BF3927886485}" type="pres">
      <dgm:prSet presAssocID="{C0532CAE-21C7-4FB7-A378-9472340A4B1D}" presName="circle5" presStyleLbl="node1" presStyleIdx="4" presStyleCnt="5" custScaleX="123067" custScaleY="100836" custLinFactNeighborX="-29077" custLinFactNeighborY="-108"/>
      <dgm:spPr>
        <a:prstGeom prst="ellipse">
          <a:avLst/>
        </a:prstGeom>
      </dgm:spPr>
    </dgm:pt>
    <dgm:pt modelId="{1C492366-DAD8-4871-B1DC-86FE5C28C208}" type="pres">
      <dgm:prSet presAssocID="{C0532CAE-21C7-4FB7-A378-9472340A4B1D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5C83910-133B-4AD9-8BD5-BB023D1F1B00}" type="presOf" srcId="{7AE42B2D-855E-4054-839F-67DC0D7741AF}" destId="{A42AF07D-8920-48D9-BA2B-074F33FF18A4}" srcOrd="1" destOrd="0" presId="urn:microsoft.com/office/officeart/2005/8/layout/venn2"/>
    <dgm:cxn modelId="{F2494C1D-2B73-4A46-A3F3-EBE558147213}" srcId="{C0532CAE-21C7-4FB7-A378-9472340A4B1D}" destId="{84B99F58-5BCF-402A-8592-365FAABF3AE6}" srcOrd="0" destOrd="0" parTransId="{FD9A22EE-14A9-401A-A2E4-DD24C06BC659}" sibTransId="{778FCD44-771A-406B-8790-E8AB8E8561AC}"/>
    <dgm:cxn modelId="{08777D1D-9459-4AB2-A3B2-FD07D16DCC2E}" type="presOf" srcId="{9ADA940A-5FA2-44C9-AAD3-8D4AA8BF426C}" destId="{2A0191D8-8628-4312-AD02-BF3927886485}" srcOrd="0" destOrd="0" presId="urn:microsoft.com/office/officeart/2005/8/layout/venn2"/>
    <dgm:cxn modelId="{0A3C5F2F-2EA7-49DA-B418-705BD5EF33DB}" srcId="{C0532CAE-21C7-4FB7-A378-9472340A4B1D}" destId="{7AE42B2D-855E-4054-839F-67DC0D7741AF}" srcOrd="3" destOrd="0" parTransId="{B8818B0E-1D09-49E1-9253-7C7D56B38EFC}" sibTransId="{89898437-F387-4C5B-9B8A-5740F0F938F2}"/>
    <dgm:cxn modelId="{D2C67E5D-5B41-4D33-9D01-CA84BAC6A28B}" type="presOf" srcId="{9ADA940A-5FA2-44C9-AAD3-8D4AA8BF426C}" destId="{1C492366-DAD8-4871-B1DC-86FE5C28C208}" srcOrd="1" destOrd="0" presId="urn:microsoft.com/office/officeart/2005/8/layout/venn2"/>
    <dgm:cxn modelId="{4F5EA35F-ABCF-471C-9EE6-48BBF2BC80AF}" type="presOf" srcId="{84B99F58-5BCF-402A-8592-365FAABF3AE6}" destId="{C33834BC-CD53-4E53-B695-C2E25F2AB9CF}" srcOrd="0" destOrd="0" presId="urn:microsoft.com/office/officeart/2005/8/layout/venn2"/>
    <dgm:cxn modelId="{796DD15F-1194-4170-8A23-5B698906CCDE}" type="presOf" srcId="{7AE42B2D-855E-4054-839F-67DC0D7741AF}" destId="{90E5E6E1-3190-43D6-A0B0-28B7C85F3561}" srcOrd="0" destOrd="0" presId="urn:microsoft.com/office/officeart/2005/8/layout/venn2"/>
    <dgm:cxn modelId="{8C6C3641-A200-4DA9-8B2B-4206E247CDB2}" type="presOf" srcId="{8D893950-65E1-4848-B000-FCA8CE6FAF96}" destId="{CC81E94F-9BDD-4FDE-891A-D7A4F057E994}" srcOrd="1" destOrd="0" presId="urn:microsoft.com/office/officeart/2005/8/layout/venn2"/>
    <dgm:cxn modelId="{4ED52845-00CE-4A79-A225-307CA9B48FF7}" srcId="{C0532CAE-21C7-4FB7-A378-9472340A4B1D}" destId="{9BDCB5F6-CD09-49BA-94D6-DF43BB6E0BC6}" srcOrd="1" destOrd="0" parTransId="{2CD8DB7D-67A8-4607-BAFD-5F128D317919}" sibTransId="{00A999BD-495F-4BC6-8C08-99DE9EFA5B9D}"/>
    <dgm:cxn modelId="{1102EB7C-D618-450A-8B7E-D95CE2EE68C2}" srcId="{C0532CAE-21C7-4FB7-A378-9472340A4B1D}" destId="{9ADA940A-5FA2-44C9-AAD3-8D4AA8BF426C}" srcOrd="4" destOrd="0" parTransId="{E2CC9BAC-0836-4F97-B87F-197321F36CC5}" sibTransId="{F9BC741B-EE79-401E-9AC5-E7A50719CAED}"/>
    <dgm:cxn modelId="{FB8FF5A0-09C8-4DAE-B4E0-6FDBF6F3ADB7}" type="presOf" srcId="{8D893950-65E1-4848-B000-FCA8CE6FAF96}" destId="{3D9473E7-0389-404D-9A3C-D84FEACC2E06}" srcOrd="0" destOrd="0" presId="urn:microsoft.com/office/officeart/2005/8/layout/venn2"/>
    <dgm:cxn modelId="{F96A9DB3-B855-4DAC-A6FD-A6124EF13DE8}" type="presOf" srcId="{9BDCB5F6-CD09-49BA-94D6-DF43BB6E0BC6}" destId="{FC0726AF-8F21-4F44-B0F0-D06CCBA8E184}" srcOrd="1" destOrd="0" presId="urn:microsoft.com/office/officeart/2005/8/layout/venn2"/>
    <dgm:cxn modelId="{EF6590C4-F040-4103-911B-597A080BC3FF}" type="presOf" srcId="{84B99F58-5BCF-402A-8592-365FAABF3AE6}" destId="{21E817B5-219E-4C59-93DE-C50239CD4443}" srcOrd="1" destOrd="0" presId="urn:microsoft.com/office/officeart/2005/8/layout/venn2"/>
    <dgm:cxn modelId="{B4C085C7-1778-4D5C-B139-59E3D73A7568}" type="presOf" srcId="{9BDCB5F6-CD09-49BA-94D6-DF43BB6E0BC6}" destId="{09115EC7-AAB3-4444-B3F4-44A55C92E1F5}" srcOrd="0" destOrd="0" presId="urn:microsoft.com/office/officeart/2005/8/layout/venn2"/>
    <dgm:cxn modelId="{51ABF2D7-003E-496E-8A5D-9CBF1C3DA092}" srcId="{C0532CAE-21C7-4FB7-A378-9472340A4B1D}" destId="{8D893950-65E1-4848-B000-FCA8CE6FAF96}" srcOrd="2" destOrd="0" parTransId="{553D18E2-956D-408A-B203-7F0078F4E322}" sibTransId="{4429103D-F585-40DA-897D-5D953282232C}"/>
    <dgm:cxn modelId="{EC6946E6-24DA-4CB6-9D47-D199BB6120D5}" type="presOf" srcId="{C0532CAE-21C7-4FB7-A378-9472340A4B1D}" destId="{413FB0DA-CCC1-422A-89B5-BD4B6EC2BA0A}" srcOrd="0" destOrd="0" presId="urn:microsoft.com/office/officeart/2005/8/layout/venn2"/>
    <dgm:cxn modelId="{C7380B48-8D91-4F92-882B-19A65C877951}" type="presParOf" srcId="{413FB0DA-CCC1-422A-89B5-BD4B6EC2BA0A}" destId="{A9F93862-6A0B-4FF8-9D2D-AE013FA78170}" srcOrd="0" destOrd="0" presId="urn:microsoft.com/office/officeart/2005/8/layout/venn2"/>
    <dgm:cxn modelId="{0DFE6036-20F4-474C-BB17-0D5BC993E716}" type="presParOf" srcId="{A9F93862-6A0B-4FF8-9D2D-AE013FA78170}" destId="{C33834BC-CD53-4E53-B695-C2E25F2AB9CF}" srcOrd="0" destOrd="0" presId="urn:microsoft.com/office/officeart/2005/8/layout/venn2"/>
    <dgm:cxn modelId="{FC5BAD2F-5F61-44B2-8EDD-AB8290BD512F}" type="presParOf" srcId="{A9F93862-6A0B-4FF8-9D2D-AE013FA78170}" destId="{21E817B5-219E-4C59-93DE-C50239CD4443}" srcOrd="1" destOrd="0" presId="urn:microsoft.com/office/officeart/2005/8/layout/venn2"/>
    <dgm:cxn modelId="{8EEF8306-1C45-461B-81C2-2CF23471E795}" type="presParOf" srcId="{413FB0DA-CCC1-422A-89B5-BD4B6EC2BA0A}" destId="{FEE3F99B-BF93-4D69-BE19-1DB6C0E0E8C1}" srcOrd="1" destOrd="0" presId="urn:microsoft.com/office/officeart/2005/8/layout/venn2"/>
    <dgm:cxn modelId="{5E4928C2-550E-4046-9527-1A925610344B}" type="presParOf" srcId="{FEE3F99B-BF93-4D69-BE19-1DB6C0E0E8C1}" destId="{09115EC7-AAB3-4444-B3F4-44A55C92E1F5}" srcOrd="0" destOrd="0" presId="urn:microsoft.com/office/officeart/2005/8/layout/venn2"/>
    <dgm:cxn modelId="{A71FAFAC-1292-4F02-8AF7-920486F825BB}" type="presParOf" srcId="{FEE3F99B-BF93-4D69-BE19-1DB6C0E0E8C1}" destId="{FC0726AF-8F21-4F44-B0F0-D06CCBA8E184}" srcOrd="1" destOrd="0" presId="urn:microsoft.com/office/officeart/2005/8/layout/venn2"/>
    <dgm:cxn modelId="{2E0EB28D-3213-4264-801C-C02F7AAD90CD}" type="presParOf" srcId="{413FB0DA-CCC1-422A-89B5-BD4B6EC2BA0A}" destId="{24CDC583-A06D-4424-B791-79920E45EF67}" srcOrd="2" destOrd="0" presId="urn:microsoft.com/office/officeart/2005/8/layout/venn2"/>
    <dgm:cxn modelId="{C6C40E14-19D8-44F6-ACAA-C10EB08B8C54}" type="presParOf" srcId="{24CDC583-A06D-4424-B791-79920E45EF67}" destId="{3D9473E7-0389-404D-9A3C-D84FEACC2E06}" srcOrd="0" destOrd="0" presId="urn:microsoft.com/office/officeart/2005/8/layout/venn2"/>
    <dgm:cxn modelId="{905F7055-657C-48E3-B59F-276B032EB7BD}" type="presParOf" srcId="{24CDC583-A06D-4424-B791-79920E45EF67}" destId="{CC81E94F-9BDD-4FDE-891A-D7A4F057E994}" srcOrd="1" destOrd="0" presId="urn:microsoft.com/office/officeart/2005/8/layout/venn2"/>
    <dgm:cxn modelId="{BD3F9180-3716-429F-AAE3-5C8B70414E2D}" type="presParOf" srcId="{413FB0DA-CCC1-422A-89B5-BD4B6EC2BA0A}" destId="{ACB6C464-6A95-428D-B88C-8883F3EEDF44}" srcOrd="3" destOrd="0" presId="urn:microsoft.com/office/officeart/2005/8/layout/venn2"/>
    <dgm:cxn modelId="{E2DE230C-0ECA-4FBF-887B-3E13268CD881}" type="presParOf" srcId="{ACB6C464-6A95-428D-B88C-8883F3EEDF44}" destId="{90E5E6E1-3190-43D6-A0B0-28B7C85F3561}" srcOrd="0" destOrd="0" presId="urn:microsoft.com/office/officeart/2005/8/layout/venn2"/>
    <dgm:cxn modelId="{7374AF3B-7112-40CD-903B-FCDA8B85CE68}" type="presParOf" srcId="{ACB6C464-6A95-428D-B88C-8883F3EEDF44}" destId="{A42AF07D-8920-48D9-BA2B-074F33FF18A4}" srcOrd="1" destOrd="0" presId="urn:microsoft.com/office/officeart/2005/8/layout/venn2"/>
    <dgm:cxn modelId="{E4DBCB1C-ECC5-472C-8107-39390CF24A08}" type="presParOf" srcId="{413FB0DA-CCC1-422A-89B5-BD4B6EC2BA0A}" destId="{B4569F27-120C-4E38-954F-A214F9763061}" srcOrd="4" destOrd="0" presId="urn:microsoft.com/office/officeart/2005/8/layout/venn2"/>
    <dgm:cxn modelId="{34BA328F-D059-4751-8AD3-984E6F4E9197}" type="presParOf" srcId="{B4569F27-120C-4E38-954F-A214F9763061}" destId="{2A0191D8-8628-4312-AD02-BF3927886485}" srcOrd="0" destOrd="0" presId="urn:microsoft.com/office/officeart/2005/8/layout/venn2"/>
    <dgm:cxn modelId="{EAD635F8-0A7B-42E6-B072-16FC1039CE04}" type="presParOf" srcId="{B4569F27-120C-4E38-954F-A214F9763061}" destId="{1C492366-DAD8-4871-B1DC-86FE5C28C20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834BC-CD53-4E53-B695-C2E25F2AB9CF}">
      <dsp:nvSpPr>
        <dsp:cNvPr id="0" name=""/>
        <dsp:cNvSpPr/>
      </dsp:nvSpPr>
      <dsp:spPr>
        <a:xfrm>
          <a:off x="0" y="-14605"/>
          <a:ext cx="7290353" cy="43860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/>
              <a:ea typeface="+mn-ea"/>
              <a:cs typeface="+mn-cs"/>
            </a:rPr>
            <a:t>Environment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2278235" y="204698"/>
        <a:ext cx="2733882" cy="438607"/>
      </dsp:txXfrm>
    </dsp:sp>
    <dsp:sp modelId="{09115EC7-AAB3-4444-B3F4-44A55C92E1F5}">
      <dsp:nvSpPr>
        <dsp:cNvPr id="0" name=""/>
        <dsp:cNvSpPr/>
      </dsp:nvSpPr>
      <dsp:spPr>
        <a:xfrm>
          <a:off x="838924" y="604924"/>
          <a:ext cx="5427009" cy="3786581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/>
              <a:ea typeface="+mn-ea"/>
              <a:cs typeface="+mn-cs"/>
            </a:rPr>
            <a:t>Community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2382230" y="822652"/>
        <a:ext cx="2340397" cy="435456"/>
      </dsp:txXfrm>
    </dsp:sp>
    <dsp:sp modelId="{3D9473E7-0389-404D-9A3C-D84FEACC2E06}">
      <dsp:nvSpPr>
        <dsp:cNvPr id="0" name=""/>
        <dsp:cNvSpPr/>
      </dsp:nvSpPr>
      <dsp:spPr>
        <a:xfrm>
          <a:off x="1271575" y="1292036"/>
          <a:ext cx="4508386" cy="307025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/>
              <a:ea typeface="+mn-ea"/>
              <a:cs typeface="+mn-cs"/>
            </a:rPr>
            <a:t>Schools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2359223" y="1503883"/>
        <a:ext cx="2333089" cy="423694"/>
      </dsp:txXfrm>
    </dsp:sp>
    <dsp:sp modelId="{90E5E6E1-3190-43D6-A0B0-28B7C85F3561}">
      <dsp:nvSpPr>
        <dsp:cNvPr id="0" name=""/>
        <dsp:cNvSpPr/>
      </dsp:nvSpPr>
      <dsp:spPr>
        <a:xfrm>
          <a:off x="1741586" y="1949960"/>
          <a:ext cx="3351656" cy="2412339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/>
              <a:ea typeface="+mn-ea"/>
              <a:cs typeface="+mn-cs"/>
            </a:rPr>
            <a:t>Family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2512467" y="2167071"/>
        <a:ext cx="1809894" cy="434221"/>
      </dsp:txXfrm>
    </dsp:sp>
    <dsp:sp modelId="{2A0191D8-8628-4312-AD02-BF3927886485}">
      <dsp:nvSpPr>
        <dsp:cNvPr id="0" name=""/>
        <dsp:cNvSpPr/>
      </dsp:nvSpPr>
      <dsp:spPr>
        <a:xfrm>
          <a:off x="2338121" y="2607809"/>
          <a:ext cx="2159122" cy="176909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/>
              <a:ea typeface="+mn-ea"/>
              <a:cs typeface="+mn-cs"/>
            </a:rPr>
            <a:t>Individual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2654317" y="3050083"/>
        <a:ext cx="1526730" cy="88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5CB65-87E4-4AF2-AE4E-A3B83DE262F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B5B7-AB32-4D60-8319-F96EA1E2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7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2018</a:t>
            </a:r>
          </a:p>
          <a:p>
            <a:r>
              <a:rPr lang="en-US" dirty="0"/>
              <a:t>2819 Assessed</a:t>
            </a:r>
          </a:p>
          <a:p>
            <a:r>
              <a:rPr lang="en-US" dirty="0"/>
              <a:t>3662 Enrolled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8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B5B7-AB32-4D60-8319-F96EA1E2BF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6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7D68-5354-4D97-992D-5D724B3C19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0" t="38377" r="25771" b="122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0"/>
            <a:ext cx="5791200" cy="2003425"/>
          </a:xfrm>
          <a:noFill/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105400"/>
            <a:ext cx="5791200" cy="990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2400" cy="762000"/>
          </a:xfrm>
        </p:spPr>
        <p:txBody>
          <a:bodyPr anchor="t"/>
          <a:lstStyle>
            <a:lvl1pPr algn="l">
              <a:defRPr sz="4000" b="1" cap="all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50" y="2971800"/>
            <a:ext cx="7772400" cy="433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2971800"/>
            <a:ext cx="8534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5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nel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3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7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7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429" r="1912"/>
          <a:stretch/>
        </p:blipFill>
        <p:spPr bwMode="auto">
          <a:xfrm flipV="1">
            <a:off x="1" y="5490714"/>
            <a:ext cx="9144000" cy="136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B827-EA30-43E2-A07E-097FF49807A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03D0-B39C-4985-BBB1-0CE5213F4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6600"/>
            <a:ext cx="9144000" cy="160020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05400"/>
            <a:ext cx="7848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TUBA CITY REGIONAL HEALTH CARE CORPORATION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Community Health Division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Health Promotion Disease Prevention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Presenters: Monica Huber &amp; Elena Curley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1"/>
            <a:ext cx="8686800" cy="190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" panose="020B0602020104020603" pitchFamily="34" charset="0"/>
              </a:rPr>
              <a:t>Childhood Obesity Within Tuba City Service Unit</a:t>
            </a:r>
            <a:endParaRPr lang="en-US" sz="6700" i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2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AF2EC2-9232-76CE-9E73-F651520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54" y="1296611"/>
            <a:ext cx="21812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School-Based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A257-46EF-B7E7-BC54-CDF0EF5010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Coordinated Approach to School Health (CASH) Program</a:t>
            </a:r>
          </a:p>
          <a:p>
            <a:pPr lvl="1"/>
            <a:r>
              <a:rPr lang="en-US" dirty="0"/>
              <a:t>11 Schools</a:t>
            </a:r>
          </a:p>
          <a:p>
            <a:pPr lvl="1"/>
            <a:r>
              <a:rPr lang="en-US" dirty="0"/>
              <a:t>School Health Team Leaders</a:t>
            </a:r>
          </a:p>
          <a:p>
            <a:pPr lvl="1"/>
            <a:r>
              <a:rPr lang="en-US" dirty="0"/>
              <a:t>Classroom Movement Break Challenge</a:t>
            </a:r>
          </a:p>
          <a:p>
            <a:pPr lvl="1"/>
            <a:r>
              <a:rPr lang="en-US" dirty="0"/>
              <a:t>Bi-Annual </a:t>
            </a:r>
            <a:r>
              <a:rPr lang="en-US" dirty="0" err="1"/>
              <a:t>FitnessGram</a:t>
            </a:r>
            <a:r>
              <a:rPr lang="en-US" dirty="0"/>
              <a:t> Assessment</a:t>
            </a:r>
          </a:p>
          <a:p>
            <a:pPr lvl="1"/>
            <a:r>
              <a:rPr lang="en-US" dirty="0"/>
              <a:t>Capacity Building for Staff/Families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87DC75-2FC8-0C86-CE23-3AF8A92E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6186"/>
            <a:ext cx="2478616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3710641-886E-7967-9143-133D3BD9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5" y="3133628"/>
            <a:ext cx="276702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CASH Logo.jpg">
            <a:extLst>
              <a:ext uri="{FF2B5EF4-FFF2-40B4-BE49-F238E27FC236}">
                <a16:creationId xmlns:a16="http://schemas.microsoft.com/office/drawing/2014/main" id="{300101DE-E9E4-F5BA-235E-BDD04FD84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7333156" y="3634807"/>
            <a:ext cx="1784821" cy="17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57550"/>
            <a:ext cx="9144000" cy="160020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276601"/>
            <a:ext cx="80772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w Cen MT" panose="020B0602020104020603" pitchFamily="34" charset="0"/>
              </a:rPr>
              <a:t>Take C.H.A.R.G.E</a:t>
            </a:r>
            <a:endParaRPr lang="en-US" sz="24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80D9-E282-958E-A455-46350F7F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C.H.A.R.G.E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B7B8-1CA5-74B5-2A1F-802BE23A3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Childhood Obesity Intervention Program</a:t>
            </a:r>
          </a:p>
          <a:p>
            <a:r>
              <a:rPr lang="en-US" sz="2800" dirty="0"/>
              <a:t>Eligible target group:</a:t>
            </a:r>
          </a:p>
          <a:p>
            <a:pPr lvl="1"/>
            <a:r>
              <a:rPr lang="en-US" sz="2400" dirty="0"/>
              <a:t>Referral-based</a:t>
            </a:r>
          </a:p>
          <a:p>
            <a:pPr lvl="1"/>
            <a:r>
              <a:rPr lang="en-US" sz="2400" dirty="0"/>
              <a:t>9-12yo</a:t>
            </a:r>
          </a:p>
          <a:p>
            <a:pPr lvl="1"/>
            <a:r>
              <a:rPr lang="en-US" sz="2400" dirty="0"/>
              <a:t>BMI Percentile equal and greater than 85%</a:t>
            </a:r>
          </a:p>
          <a:p>
            <a:r>
              <a:rPr lang="en-US" sz="2800" dirty="0"/>
              <a:t>12-week Course</a:t>
            </a:r>
          </a:p>
          <a:p>
            <a:r>
              <a:rPr lang="en-US" sz="2800" dirty="0"/>
              <a:t>Pre/Post </a:t>
            </a:r>
            <a:r>
              <a:rPr lang="en-US" sz="2800" dirty="0" err="1"/>
              <a:t>FitnessGram</a:t>
            </a:r>
            <a:r>
              <a:rPr lang="en-US" sz="2800" dirty="0"/>
              <a:t> Assessment</a:t>
            </a:r>
          </a:p>
          <a:p>
            <a:r>
              <a:rPr lang="en-US" sz="2800" dirty="0"/>
              <a:t>Deliver culturally appropriate nutrition education, Physical Activity and life skills for youth and their families.</a:t>
            </a:r>
          </a:p>
        </p:txBody>
      </p:sp>
      <p:pic>
        <p:nvPicPr>
          <p:cNvPr id="8" name="Picture 7" descr="A group of brown bags on a table&#10;&#10;Description automatically generated with low confidence">
            <a:extLst>
              <a:ext uri="{FF2B5EF4-FFF2-40B4-BE49-F238E27FC236}">
                <a16:creationId xmlns:a16="http://schemas.microsoft.com/office/drawing/2014/main" id="{B054FC13-C9B5-D7D0-8F56-019EB4C46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75" y="1372489"/>
            <a:ext cx="1909879" cy="2546505"/>
          </a:xfrm>
          <a:prstGeom prst="rect">
            <a:avLst/>
          </a:prstGeom>
        </p:spPr>
      </p:pic>
      <p:pic>
        <p:nvPicPr>
          <p:cNvPr id="10" name="Picture 9" descr="A picture containing person, clothing, snack, human face&#10;&#10;Description automatically generated">
            <a:extLst>
              <a:ext uri="{FF2B5EF4-FFF2-40B4-BE49-F238E27FC236}">
                <a16:creationId xmlns:a16="http://schemas.microsoft.com/office/drawing/2014/main" id="{AD573D7A-F083-9FAF-7FF9-E729DDABE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29" y="1377988"/>
            <a:ext cx="1943101" cy="2590801"/>
          </a:xfrm>
          <a:prstGeom prst="rect">
            <a:avLst/>
          </a:prstGeom>
        </p:spPr>
      </p:pic>
      <p:pic>
        <p:nvPicPr>
          <p:cNvPr id="6" name="Content Placeholder 5" descr="A picture containing person, clothing, table, food&#10;&#10;Description automatically generated">
            <a:extLst>
              <a:ext uri="{FF2B5EF4-FFF2-40B4-BE49-F238E27FC236}">
                <a16:creationId xmlns:a16="http://schemas.microsoft.com/office/drawing/2014/main" id="{FDDA79CC-F38D-EFA4-6C4D-6F898CCAFC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71" y="3478864"/>
            <a:ext cx="2655274" cy="201136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E6A6C-47A5-048B-0606-13AA139AC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45" t="6972" r="9147" b="5857"/>
          <a:stretch/>
        </p:blipFill>
        <p:spPr>
          <a:xfrm>
            <a:off x="4450406" y="3918994"/>
            <a:ext cx="1885057" cy="15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5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57550"/>
            <a:ext cx="9144000" cy="160020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0" y="3257549"/>
            <a:ext cx="5791200" cy="9334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w Cen MT" panose="020B0602020104020603" pitchFamily="34" charset="0"/>
              </a:rPr>
              <a:t>Community-Based Activities</a:t>
            </a:r>
            <a:endParaRPr lang="en-US" sz="24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F0B2A7-1E27-8938-5C80-05A3349A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Community-Based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F6AD7-A170-05CB-F121-D43A75E5D0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Get Fit Challenge</a:t>
            </a:r>
          </a:p>
          <a:p>
            <a:r>
              <a:rPr lang="en-US" sz="2400" dirty="0"/>
              <a:t>Just Move It</a:t>
            </a:r>
          </a:p>
          <a:p>
            <a:r>
              <a:rPr lang="en-US" sz="2400" dirty="0"/>
              <a:t>Hiking Series</a:t>
            </a:r>
          </a:p>
          <a:p>
            <a:r>
              <a:rPr lang="en-US" sz="2400" dirty="0"/>
              <a:t>Community Health Improvement Planning (CHIP)</a:t>
            </a:r>
          </a:p>
          <a:p>
            <a:r>
              <a:rPr lang="en-US" sz="2400" dirty="0"/>
              <a:t>Lifestyle Balance Classes</a:t>
            </a:r>
          </a:p>
          <a:p>
            <a:r>
              <a:rPr lang="en-US" sz="2400" dirty="0"/>
              <a:t>Nutrition &amp; Physical Activity Education &amp; Demonstrations</a:t>
            </a:r>
          </a:p>
          <a:p>
            <a:r>
              <a:rPr lang="en-US" sz="2400" dirty="0"/>
              <a:t>HPDP Fitness Classes for Youth and Adults</a:t>
            </a:r>
          </a:p>
        </p:txBody>
      </p:sp>
      <p:pic>
        <p:nvPicPr>
          <p:cNvPr id="3" name="Picture 2" descr="A group of people walking on a path&#10;&#10;Description automatically generated with low confidence">
            <a:extLst>
              <a:ext uri="{FF2B5EF4-FFF2-40B4-BE49-F238E27FC236}">
                <a16:creationId xmlns:a16="http://schemas.microsoft.com/office/drawing/2014/main" id="{1937D5AB-5DCD-9052-221C-BFF8A33E6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/>
        </p:blipFill>
        <p:spPr>
          <a:xfrm>
            <a:off x="6629400" y="1441513"/>
            <a:ext cx="2514600" cy="2000805"/>
          </a:xfrm>
          <a:prstGeom prst="rect">
            <a:avLst/>
          </a:prstGeom>
        </p:spPr>
      </p:pic>
      <p:pic>
        <p:nvPicPr>
          <p:cNvPr id="7" name="Picture 6" descr="A group of people with colorful smoke&#10;&#10;Description automatically generated with low confidence">
            <a:extLst>
              <a:ext uri="{FF2B5EF4-FFF2-40B4-BE49-F238E27FC236}">
                <a16:creationId xmlns:a16="http://schemas.microsoft.com/office/drawing/2014/main" id="{92AB34A6-C657-AE47-5966-1E76076B6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76" y="3426643"/>
            <a:ext cx="2740061" cy="2055046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041D221-C0FB-685C-2A77-9EB7A1F1C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3065807" cy="229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6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66559" y="935567"/>
            <a:ext cx="1828800" cy="4448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  <a:latin typeface="Tw Cen MT" panose="020B0602020104020603" pitchFamily="34" charset="0"/>
              </a:rPr>
              <a:t>Partnerships</a:t>
            </a:r>
          </a:p>
        </p:txBody>
      </p:sp>
      <p:pic>
        <p:nvPicPr>
          <p:cNvPr id="2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9200" y="3120666"/>
            <a:ext cx="3341716" cy="1882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731838"/>
            <a:ext cx="3657600" cy="63976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7030A0"/>
                </a:solidFill>
                <a:latin typeface="Tw Cen MT" panose="020B0602020104020603" pitchFamily="34" charset="0"/>
              </a:rPr>
              <a:t>Teamwork &amp; Communication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1444939"/>
            <a:ext cx="3863155" cy="1505236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>
                <a:latin typeface="Tw Cen MT" panose="020B0602020104020603" pitchFamily="34" charset="0"/>
              </a:rPr>
              <a:t>Administrator Meetings</a:t>
            </a:r>
          </a:p>
          <a:p>
            <a:r>
              <a:rPr lang="en-US" sz="2500" dirty="0">
                <a:latin typeface="Tw Cen MT" panose="020B0602020104020603" pitchFamily="34" charset="0"/>
              </a:rPr>
              <a:t>School Health Team Leader Meetings</a:t>
            </a:r>
          </a:p>
          <a:p>
            <a:r>
              <a:rPr lang="en-US" sz="2500" dirty="0">
                <a:latin typeface="Tw Cen MT" panose="020B0602020104020603" pitchFamily="34" charset="0"/>
              </a:rPr>
              <a:t>Pediatric Obesity Task Force Meetings</a:t>
            </a:r>
          </a:p>
          <a:p>
            <a:r>
              <a:rPr lang="en-US" sz="2500" dirty="0">
                <a:latin typeface="Tw Cen MT" panose="020B0602020104020603" pitchFamily="34" charset="0"/>
              </a:rPr>
              <a:t>Community Health Improvement Planning Meetings</a:t>
            </a:r>
          </a:p>
          <a:p>
            <a:r>
              <a:rPr lang="en-US" sz="2500" dirty="0">
                <a:latin typeface="Tw Cen MT" panose="020B0602020104020603" pitchFamily="34" charset="0"/>
              </a:rPr>
              <a:t>Collaboration Meetings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93238"/>
            <a:ext cx="8667750" cy="492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w Cen MT" panose="020B0602020104020603" pitchFamily="34" charset="0"/>
              </a:rPr>
              <a:t>Family, Collaboration &amp; Community</a:t>
            </a:r>
          </a:p>
        </p:txBody>
      </p:sp>
      <p:pic>
        <p:nvPicPr>
          <p:cNvPr id="9" name="Picture 8" descr="CS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2995" y="1370856"/>
            <a:ext cx="612617" cy="576007"/>
          </a:xfrm>
          <a:prstGeom prst="rect">
            <a:avLst/>
          </a:prstGeom>
        </p:spPr>
      </p:pic>
      <p:pic>
        <p:nvPicPr>
          <p:cNvPr id="10" name="Picture 9" descr="HDLogo-smallmen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08" y="2910390"/>
            <a:ext cx="937462" cy="471679"/>
          </a:xfrm>
          <a:prstGeom prst="rect">
            <a:avLst/>
          </a:prstGeom>
        </p:spPr>
      </p:pic>
      <p:pic>
        <p:nvPicPr>
          <p:cNvPr id="11" name="Picture 10" descr="IHS_Logo_anti_ali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96" y="3554880"/>
            <a:ext cx="626687" cy="624976"/>
          </a:xfrm>
          <a:prstGeom prst="rect">
            <a:avLst/>
          </a:prstGeom>
        </p:spPr>
      </p:pic>
      <p:pic>
        <p:nvPicPr>
          <p:cNvPr id="12" name="Picture 11" descr="thumb_CFC_logo_horz_3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246" y="2000460"/>
            <a:ext cx="930022" cy="520812"/>
          </a:xfrm>
          <a:prstGeom prst="rect">
            <a:avLst/>
          </a:prstGeom>
        </p:spPr>
      </p:pic>
      <p:pic>
        <p:nvPicPr>
          <p:cNvPr id="14" name="Picture 8" descr="http://t1.gstatic.com/images?q=tbn:ANd9GcQS_6566mGugNtJMetBsSBY4BBDFOC11PDiN7mQVHR-nb0BopS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6044" y="1444939"/>
            <a:ext cx="937462" cy="270823"/>
          </a:xfrm>
          <a:prstGeom prst="rect">
            <a:avLst/>
          </a:prstGeom>
          <a:noFill/>
        </p:spPr>
      </p:pic>
      <p:pic>
        <p:nvPicPr>
          <p:cNvPr id="15" name="Picture 14" descr="imagesCAU5LBR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468" y="2060524"/>
            <a:ext cx="662143" cy="677055"/>
          </a:xfrm>
          <a:prstGeom prst="rect">
            <a:avLst/>
          </a:prstGeom>
        </p:spPr>
      </p:pic>
      <p:pic>
        <p:nvPicPr>
          <p:cNvPr id="19" name="Picture 18" descr="tcrhcc logos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6816" y="3966207"/>
            <a:ext cx="624974" cy="4791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9" y="1272990"/>
            <a:ext cx="619680" cy="614723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45" y="2805970"/>
            <a:ext cx="671543" cy="5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V:\logos\NNHEd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4" y="3241959"/>
            <a:ext cx="781218" cy="3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Image result for navajo department of behavioral health servic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08" y="2280501"/>
            <a:ext cx="703591" cy="6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07609934"/>
              </p:ext>
            </p:extLst>
          </p:nvPr>
        </p:nvGraphicFramePr>
        <p:xfrm>
          <a:off x="802289" y="921448"/>
          <a:ext cx="7855636" cy="438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64500" y="1163172"/>
            <a:ext cx="6172101" cy="3711352"/>
            <a:chOff x="0" y="0"/>
            <a:chExt cx="6885513" cy="4140579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828926" y="3772804"/>
              <a:ext cx="1435597" cy="310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TAKE CHARGE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938574" y="3563253"/>
              <a:ext cx="8509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YOUTH FITNESS CENTER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387862" y="3715129"/>
              <a:ext cx="1149350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EDCUATION CENTER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943986" y="1445260"/>
              <a:ext cx="11493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SCHOOL HEALTH TEAM LEADER INITIATIVE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18052" y="854806"/>
              <a:ext cx="9842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PEDIATRIC OBESITY TASK FORCE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789474" y="2092980"/>
              <a:ext cx="11493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latin typeface="Calibri"/>
                  <a:ea typeface="Calibri"/>
                  <a:cs typeface="Times New Roman"/>
                </a:rPr>
                <a:t>LOCAL WELLNESS POLICY</a:t>
              </a: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242807" y="2392629"/>
              <a:ext cx="8651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FITNESSGRAM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PROJECT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826897" y="2181879"/>
              <a:ext cx="1149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PARENT/STUDENT DIABETES-RELATED EDUCATION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175102" y="2493631"/>
              <a:ext cx="8699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AFTERSCHOOL PROGRAM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715896" y="2974751"/>
              <a:ext cx="6477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EXERCISE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3386289" y="2790601"/>
              <a:ext cx="6032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LIFE SKILLS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077657" y="1607502"/>
              <a:ext cx="11493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END YEAR SCHOOL HEALTH LUNCHEON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659465" y="0"/>
              <a:ext cx="10541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SCHOOL HEALTH INDEX TRAINING 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302301" y="2062430"/>
              <a:ext cx="11493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SCHOOL GARDEN EDUCATION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13548" y="2016779"/>
              <a:ext cx="8699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ZUMBA 4 KIDS/TEENS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401571" y="738453"/>
              <a:ext cx="11493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ACTIVE SUMMER YOUTH PROGRAM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721678" y="2986765"/>
              <a:ext cx="9398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latin typeface="Calibri"/>
                  <a:ea typeface="Calibri"/>
                  <a:cs typeface="Times New Roman"/>
                </a:rPr>
                <a:t>HIKING SERIES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1572466" y="931604"/>
              <a:ext cx="10223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YOUTH BASKETBALL LEAGUE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5719988" y="1621759"/>
              <a:ext cx="9207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AYSO SOCCER League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5320454" y="1228916"/>
              <a:ext cx="952500" cy="34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YOUTH BASEBALL LEAGUE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612720" y="2811779"/>
              <a:ext cx="952500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NAVAJO WELLNESS MODEL FAMILY NIGHTS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2354968" y="811478"/>
              <a:ext cx="793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JUST MOVE IT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2471357" y="2198315"/>
              <a:ext cx="7556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GET FIT CHALLENGE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0" y="1578166"/>
              <a:ext cx="698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FITNESS CENTER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434239" y="347414"/>
              <a:ext cx="1206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SCHOOL HEALTH NEWSLETTER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6060013" y="765499"/>
              <a:ext cx="825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SOCIAL MARKETING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985077" y="1415138"/>
              <a:ext cx="1206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LIFESTYLE HEALTH EDUCATION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784612" y="105187"/>
              <a:ext cx="1206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EXERCISE FRIENDLY COMMUNITY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951893" y="433125"/>
              <a:ext cx="10541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REGIONAL FOOD SYSTEMS TEAM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826897" y="3168814"/>
              <a:ext cx="819605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BEHAVIORAL HEALTH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569693" y="3316964"/>
              <a:ext cx="69913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 dirty="0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NUTRITION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3148717" y="3132814"/>
              <a:ext cx="6032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00" b="1">
                  <a:solidFill>
                    <a:srgbClr val="FFFF00"/>
                  </a:solidFill>
                  <a:effectLst/>
                  <a:latin typeface="Calibri"/>
                  <a:ea typeface="Calibri"/>
                  <a:cs typeface="Times New Roman"/>
                </a:rPr>
                <a:t>CULTURE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803626" y="3735363"/>
            <a:ext cx="950429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CLASSROOM MOVEMEENT BREAKS</a:t>
            </a: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159066" y="2708632"/>
            <a:ext cx="1149266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MY PLATE, MY FAMILY CURRICULUM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620111" y="3496634"/>
            <a:ext cx="1149266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FAMILY NIGHTS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917188" y="3829549"/>
            <a:ext cx="920683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FVRX PROGRSM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917188" y="2186301"/>
            <a:ext cx="825440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LOCAL WELLNESS POLICY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164317" y="2644470"/>
            <a:ext cx="825440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JUNK FOOD TAX INITITIAVE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7146126" y="3217697"/>
            <a:ext cx="825440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NAVAJO NATION TRAILS INITITIAVE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894643" y="1011697"/>
            <a:ext cx="825440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CHIP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6330761" y="3111248"/>
            <a:ext cx="901355" cy="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b="1" dirty="0">
                <a:solidFill>
                  <a:srgbClr val="FFFF00"/>
                </a:solidFill>
                <a:effectLst/>
                <a:latin typeface="Calibri"/>
                <a:ea typeface="Calibri"/>
                <a:cs typeface="Times New Roman"/>
              </a:rPr>
              <a:t>GAREN EXPO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32" y="94489"/>
            <a:ext cx="8547895" cy="438911"/>
          </a:xfrm>
        </p:spPr>
        <p:txBody>
          <a:bodyPr>
            <a:noAutofit/>
          </a:bodyPr>
          <a:lstStyle/>
          <a:p>
            <a:r>
              <a:rPr lang="en-US" sz="2400" i="1" dirty="0">
                <a:latin typeface="Tw Cen MT" panose="020B0602020104020603" pitchFamily="34" charset="0"/>
              </a:rPr>
              <a:t>Recipe for Success</a:t>
            </a:r>
            <a:r>
              <a:rPr lang="en-US" sz="2400" dirty="0">
                <a:latin typeface="Tw Cen MT" panose="020B0602020104020603" pitchFamily="34" charset="0"/>
              </a:rPr>
              <a:t>-  A Coordinated Approach</a:t>
            </a:r>
          </a:p>
        </p:txBody>
      </p:sp>
    </p:spTree>
    <p:extLst>
      <p:ext uri="{BB962C8B-B14F-4D97-AF65-F5344CB8AC3E}">
        <p14:creationId xmlns:p14="http://schemas.microsoft.com/office/powerpoint/2010/main" val="345261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990600"/>
          </a:xfrm>
        </p:spPr>
        <p:txBody>
          <a:bodyPr/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164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latin typeface="Tw Cen MT" panose="020B0602020104020603" pitchFamily="34" charset="0"/>
              </a:rPr>
              <a:t>TCRHCC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3F480E-1FE3-6966-6877-5B125FCA0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3992563"/>
          </a:xfrm>
        </p:spPr>
        <p:txBody>
          <a:bodyPr>
            <a:normAutofit/>
          </a:bodyPr>
          <a:lstStyle/>
          <a:p>
            <a:r>
              <a:rPr lang="en-US" sz="2000" dirty="0"/>
              <a:t>Provides services to a 6,000 square mile area.</a:t>
            </a:r>
          </a:p>
          <a:p>
            <a:r>
              <a:rPr lang="en-US" sz="2000" dirty="0"/>
              <a:t>8 Service Areas/Chapters.</a:t>
            </a:r>
          </a:p>
          <a:p>
            <a:r>
              <a:rPr lang="en-US" sz="2000" dirty="0"/>
              <a:t>Approximately serves 100,000 individuals </a:t>
            </a:r>
          </a:p>
          <a:p>
            <a:r>
              <a:rPr lang="en-US" sz="2000" dirty="0"/>
              <a:t>94% Native Americans</a:t>
            </a:r>
          </a:p>
          <a:p>
            <a:r>
              <a:rPr lang="en-US" sz="2000" dirty="0"/>
              <a:t>Services provided to the community includes comprehensive inpatient/outpatient emergency services; dental and ophthalmology services; orthopedics; OB/GYN, oral surgery; eye surgery; and urological procedure and community health services.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2F714-A60A-2CAE-365F-B7E86DB18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2690"/>
            <a:ext cx="2491817" cy="19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2FF3-E739-5C78-06BE-481CE220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Promotion Disease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18C58-61C9-15A3-22C0-D5B7676D6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Best Practice: Diabetes-related Education</a:t>
            </a:r>
          </a:p>
          <a:p>
            <a:r>
              <a:rPr lang="en-US" dirty="0"/>
              <a:t>Services Provided:</a:t>
            </a:r>
          </a:p>
          <a:p>
            <a:pPr lvl="1"/>
            <a:r>
              <a:rPr lang="en-US" dirty="0"/>
              <a:t>Take CHARGE</a:t>
            </a:r>
          </a:p>
          <a:p>
            <a:pPr lvl="1"/>
            <a:r>
              <a:rPr lang="en-US" dirty="0"/>
              <a:t>School-Based Activities</a:t>
            </a:r>
          </a:p>
          <a:p>
            <a:pPr lvl="1"/>
            <a:r>
              <a:rPr lang="en-US" dirty="0"/>
              <a:t>Community-Based Activities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2409DA-FA9D-162A-63E3-E8CAC8B3DB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30"/>
            <a:ext cx="4038600" cy="303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3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76600"/>
            <a:ext cx="9144000" cy="160020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3048001"/>
            <a:ext cx="7848600" cy="1524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w Cen MT" panose="020B0602020104020603" pitchFamily="34" charset="0"/>
              </a:rPr>
              <a:t>Tuba City Childhood Obesity Trends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752600" y="4076700"/>
            <a:ext cx="7010400" cy="6477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School-Based Prevention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55750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1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w Cen MT" panose="020B0602020104020603" pitchFamily="34" charset="0"/>
              </a:rPr>
              <a:t>Tuba City Service Area</a:t>
            </a:r>
            <a:br>
              <a:rPr lang="en-US" sz="3600" dirty="0">
                <a:latin typeface="Tw Cen MT" panose="020B0602020104020603" pitchFamily="34" charset="0"/>
              </a:rPr>
            </a:br>
            <a:r>
              <a:rPr lang="en-US" sz="3600" dirty="0">
                <a:latin typeface="Tw Cen MT" panose="020B0602020104020603" pitchFamily="34" charset="0"/>
              </a:rPr>
              <a:t>School-Age Childhood Obesity Trends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0" y="1307068"/>
            <a:ext cx="516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Tw Cen MT" panose="020B0602020104020603" pitchFamily="34" charset="0"/>
              </a:rPr>
              <a:t>Thirteen-Year Percentile Body Mass Index (BMI) Trends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B005E5-B4DC-3923-57CC-C8BB50E3D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69041"/>
              </p:ext>
            </p:extLst>
          </p:nvPr>
        </p:nvGraphicFramePr>
        <p:xfrm>
          <a:off x="-76200" y="990600"/>
          <a:ext cx="9296400" cy="456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02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1" cy="1143000"/>
          </a:xfrm>
        </p:spPr>
        <p:txBody>
          <a:bodyPr>
            <a:normAutofit/>
          </a:bodyPr>
          <a:lstStyle/>
          <a:p>
            <a:r>
              <a:rPr lang="en-US" sz="3100" dirty="0"/>
              <a:t>Tuba City Service Area</a:t>
            </a:r>
            <a:br>
              <a:rPr lang="en-US" sz="3100" dirty="0"/>
            </a:br>
            <a:r>
              <a:rPr lang="en-US" sz="3100" dirty="0"/>
              <a:t>School-Age Childhood Obesity Trends Over Time</a:t>
            </a:r>
            <a:endParaRPr lang="en-US" sz="2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DC9358-013C-97C5-1BA5-BB2053A66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325871"/>
              </p:ext>
            </p:extLst>
          </p:nvPr>
        </p:nvGraphicFramePr>
        <p:xfrm>
          <a:off x="76200" y="1143000"/>
          <a:ext cx="8915399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98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41311" cy="838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w Cen MT" panose="020B0602020104020603" pitchFamily="34" charset="0"/>
              </a:rPr>
              <a:t>Fall 2022 Childhood Obesity by Schools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FA8A79-0DCD-0AC0-D38D-247F28DD4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379718"/>
              </p:ext>
            </p:extLst>
          </p:nvPr>
        </p:nvGraphicFramePr>
        <p:xfrm>
          <a:off x="154119" y="993012"/>
          <a:ext cx="8456481" cy="433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27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8E6EBFD-067A-8FC8-79AF-ED0848555D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" y="1018977"/>
            <a:ext cx="3810000" cy="4543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Childhood Obesity by 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49827" y="1432719"/>
            <a:ext cx="4040188" cy="3992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Fast Food Accessibility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Fresh Fruit &amp; Vegetables Availability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Exercise Opportunities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Grocery Store Access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School Environment VS. Community Environment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Time Spent at School VS. Home</a:t>
            </a:r>
          </a:p>
        </p:txBody>
      </p:sp>
    </p:spTree>
    <p:extLst>
      <p:ext uri="{BB962C8B-B14F-4D97-AF65-F5344CB8AC3E}">
        <p14:creationId xmlns:p14="http://schemas.microsoft.com/office/powerpoint/2010/main" val="258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57550"/>
            <a:ext cx="9144000" cy="160020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276601"/>
            <a:ext cx="80772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w Cen MT" panose="020B0602020104020603" pitchFamily="34" charset="0"/>
              </a:rPr>
              <a:t>Student Based Activities</a:t>
            </a:r>
            <a:endParaRPr lang="en-US" sz="2400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5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506</Words>
  <Application>Microsoft Office PowerPoint</Application>
  <PresentationFormat>On-screen Show (4:3)</PresentationFormat>
  <Paragraphs>134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Office Theme</vt:lpstr>
      <vt:lpstr>Childhood Obesity Within Tuba City Service Unit</vt:lpstr>
      <vt:lpstr>TCRHCC</vt:lpstr>
      <vt:lpstr>Health Promotion Disease Prevention</vt:lpstr>
      <vt:lpstr>Tuba City Childhood Obesity Trends</vt:lpstr>
      <vt:lpstr>Tuba City Service Area School-Age Childhood Obesity Trends</vt:lpstr>
      <vt:lpstr>Tuba City Service Area School-Age Childhood Obesity Trends Over Time</vt:lpstr>
      <vt:lpstr>Fall 2022 Childhood Obesity by Schools</vt:lpstr>
      <vt:lpstr>Childhood Obesity by Location</vt:lpstr>
      <vt:lpstr>Student Based Activities</vt:lpstr>
      <vt:lpstr>School-Based Services</vt:lpstr>
      <vt:lpstr>Take C.H.A.R.G.E</vt:lpstr>
      <vt:lpstr>Take C.H.A.R.G.E</vt:lpstr>
      <vt:lpstr>Community-Based Activities</vt:lpstr>
      <vt:lpstr>Community-Based Activities</vt:lpstr>
      <vt:lpstr>Family, Collaboration &amp; Community</vt:lpstr>
      <vt:lpstr>Recipe for Success-  A Coordinated Approach</vt:lpstr>
      <vt:lpstr>Questions?</vt:lpstr>
    </vt:vector>
  </TitlesOfParts>
  <Company>Tuba City Regional Health Care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bholida1</dc:creator>
  <cp:lastModifiedBy>Curley, Elena (TCRHCC)</cp:lastModifiedBy>
  <cp:revision>73</cp:revision>
  <dcterms:created xsi:type="dcterms:W3CDTF">2016-05-05T16:22:20Z</dcterms:created>
  <dcterms:modified xsi:type="dcterms:W3CDTF">2023-05-17T21:13:47Z</dcterms:modified>
</cp:coreProperties>
</file>