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77" r:id="rId1"/>
    <p:sldMasterId id="2147483802" r:id="rId2"/>
  </p:sldMasterIdLst>
  <p:notesMasterIdLst>
    <p:notesMasterId r:id="rId38"/>
  </p:notesMasterIdLst>
  <p:handoutMasterIdLst>
    <p:handoutMasterId r:id="rId39"/>
  </p:handoutMasterIdLst>
  <p:sldIdLst>
    <p:sldId id="256" r:id="rId3"/>
    <p:sldId id="257" r:id="rId4"/>
    <p:sldId id="408" r:id="rId5"/>
    <p:sldId id="407" r:id="rId6"/>
    <p:sldId id="379" r:id="rId7"/>
    <p:sldId id="394" r:id="rId8"/>
    <p:sldId id="396" r:id="rId9"/>
    <p:sldId id="397" r:id="rId10"/>
    <p:sldId id="427" r:id="rId11"/>
    <p:sldId id="412" r:id="rId12"/>
    <p:sldId id="413" r:id="rId13"/>
    <p:sldId id="416" r:id="rId14"/>
    <p:sldId id="382" r:id="rId15"/>
    <p:sldId id="415" r:id="rId16"/>
    <p:sldId id="426" r:id="rId17"/>
    <p:sldId id="398" r:id="rId18"/>
    <p:sldId id="386" r:id="rId19"/>
    <p:sldId id="383" r:id="rId20"/>
    <p:sldId id="378" r:id="rId21"/>
    <p:sldId id="409" r:id="rId22"/>
    <p:sldId id="262" r:id="rId23"/>
    <p:sldId id="399" r:id="rId24"/>
    <p:sldId id="400" r:id="rId25"/>
    <p:sldId id="418" r:id="rId26"/>
    <p:sldId id="419" r:id="rId27"/>
    <p:sldId id="373" r:id="rId28"/>
    <p:sldId id="401" r:id="rId29"/>
    <p:sldId id="422" r:id="rId30"/>
    <p:sldId id="387" r:id="rId31"/>
    <p:sldId id="404" r:id="rId32"/>
    <p:sldId id="423" r:id="rId33"/>
    <p:sldId id="410" r:id="rId34"/>
    <p:sldId id="390" r:id="rId35"/>
    <p:sldId id="411" r:id="rId36"/>
    <p:sldId id="391" r:id="rId37"/>
  </p:sldIdLst>
  <p:sldSz cx="9144000" cy="5143500" type="screen16x9"/>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B1F"/>
    <a:srgbClr val="191F3F"/>
    <a:srgbClr val="182856"/>
    <a:srgbClr val="003D7C"/>
    <a:srgbClr val="4472C4"/>
    <a:srgbClr val="FFFFFF"/>
    <a:srgbClr val="003264"/>
    <a:srgbClr val="FBCE20"/>
    <a:srgbClr val="010000"/>
    <a:srgbClr val="619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7485" autoAdjust="0"/>
  </p:normalViewPr>
  <p:slideViewPr>
    <p:cSldViewPr snapToGrid="0">
      <p:cViewPr varScale="1">
        <p:scale>
          <a:sx n="88" d="100"/>
          <a:sy n="88" d="100"/>
        </p:scale>
        <p:origin x="558"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64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573D5B-6AC3-454A-9BC2-F334DEFBE5C9}" type="doc">
      <dgm:prSet loTypeId="urn:microsoft.com/office/officeart/2005/8/layout/cycle6" loCatId="cycle" qsTypeId="urn:microsoft.com/office/officeart/2005/8/quickstyle/simple1" qsCatId="simple" csTypeId="urn:microsoft.com/office/officeart/2005/8/colors/accent3_2" csCatId="accent3" phldr="1"/>
      <dgm:spPr/>
      <dgm:t>
        <a:bodyPr/>
        <a:lstStyle/>
        <a:p>
          <a:endParaRPr lang="en-US"/>
        </a:p>
      </dgm:t>
    </dgm:pt>
    <dgm:pt modelId="{BCF8ED4B-EE63-4ACB-871D-1F22D68CD4FA}">
      <dgm:prSet phldrT="[Text]"/>
      <dgm:spPr>
        <a:solidFill>
          <a:srgbClr val="191F3F"/>
        </a:solidFill>
      </dgm:spPr>
      <dgm:t>
        <a:bodyPr/>
        <a:lstStyle/>
        <a:p>
          <a:r>
            <a:rPr lang="en-US" dirty="0">
              <a:solidFill>
                <a:srgbClr val="F1AB1F"/>
              </a:solidFill>
            </a:rPr>
            <a:t>Defining the scope</a:t>
          </a:r>
        </a:p>
      </dgm:t>
    </dgm:pt>
    <dgm:pt modelId="{5AFA5C34-C7F1-4095-ABBB-E3282643D388}" type="parTrans" cxnId="{6571F10F-E490-498F-A42F-BC6CE2FD61CA}">
      <dgm:prSet/>
      <dgm:spPr/>
      <dgm:t>
        <a:bodyPr/>
        <a:lstStyle/>
        <a:p>
          <a:endParaRPr lang="en-US"/>
        </a:p>
      </dgm:t>
    </dgm:pt>
    <dgm:pt modelId="{EE503A9A-8DAF-4089-8556-3BA7E524DCEE}" type="sibTrans" cxnId="{6571F10F-E490-498F-A42F-BC6CE2FD61CA}">
      <dgm:prSet/>
      <dgm:spPr/>
      <dgm:t>
        <a:bodyPr/>
        <a:lstStyle/>
        <a:p>
          <a:endParaRPr lang="en-US"/>
        </a:p>
      </dgm:t>
    </dgm:pt>
    <dgm:pt modelId="{947CF418-4176-4AD5-8425-E208077AB019}">
      <dgm:prSet phldrT="[Text]"/>
      <dgm:spPr>
        <a:solidFill>
          <a:srgbClr val="191F3F"/>
        </a:solidFill>
      </dgm:spPr>
      <dgm:t>
        <a:bodyPr/>
        <a:lstStyle/>
        <a:p>
          <a:r>
            <a:rPr lang="en-US" dirty="0">
              <a:solidFill>
                <a:srgbClr val="F1AB1F"/>
              </a:solidFill>
            </a:rPr>
            <a:t>Collecting the law and creating the legal text</a:t>
          </a:r>
        </a:p>
      </dgm:t>
    </dgm:pt>
    <dgm:pt modelId="{B0E798E7-7A50-482F-8A1A-B5126F8A3C84}" type="parTrans" cxnId="{080D80CB-31F2-4B71-8727-6CD9AD028E48}">
      <dgm:prSet/>
      <dgm:spPr/>
      <dgm:t>
        <a:bodyPr/>
        <a:lstStyle/>
        <a:p>
          <a:endParaRPr lang="en-US"/>
        </a:p>
      </dgm:t>
    </dgm:pt>
    <dgm:pt modelId="{36DC08C3-2686-4F52-B14B-F1FAAD7D0682}" type="sibTrans" cxnId="{080D80CB-31F2-4B71-8727-6CD9AD028E48}">
      <dgm:prSet/>
      <dgm:spPr/>
      <dgm:t>
        <a:bodyPr/>
        <a:lstStyle/>
        <a:p>
          <a:endParaRPr lang="en-US"/>
        </a:p>
      </dgm:t>
    </dgm:pt>
    <dgm:pt modelId="{B11FD5ED-784E-406A-AA8D-10C848DFB971}">
      <dgm:prSet phldrT="[Text]"/>
      <dgm:spPr>
        <a:solidFill>
          <a:srgbClr val="191F3F"/>
        </a:solidFill>
      </dgm:spPr>
      <dgm:t>
        <a:bodyPr/>
        <a:lstStyle/>
        <a:p>
          <a:r>
            <a:rPr lang="en-US" dirty="0">
              <a:solidFill>
                <a:srgbClr val="F1AB1F"/>
              </a:solidFill>
            </a:rPr>
            <a:t>Coding the law</a:t>
          </a:r>
        </a:p>
      </dgm:t>
    </dgm:pt>
    <dgm:pt modelId="{10D9EFF1-42A6-401B-8A43-E36D4FDAD2D8}" type="parTrans" cxnId="{4F2E2AC7-6E76-4D0C-B429-2451529ECC62}">
      <dgm:prSet/>
      <dgm:spPr/>
      <dgm:t>
        <a:bodyPr/>
        <a:lstStyle/>
        <a:p>
          <a:endParaRPr lang="en-US"/>
        </a:p>
      </dgm:t>
    </dgm:pt>
    <dgm:pt modelId="{D142CA43-76E7-466F-9621-F072D39637DF}" type="sibTrans" cxnId="{4F2E2AC7-6E76-4D0C-B429-2451529ECC62}">
      <dgm:prSet/>
      <dgm:spPr/>
      <dgm:t>
        <a:bodyPr/>
        <a:lstStyle/>
        <a:p>
          <a:endParaRPr lang="en-US"/>
        </a:p>
      </dgm:t>
    </dgm:pt>
    <dgm:pt modelId="{89C10DE0-6731-4408-AC4A-EB38953E75AF}">
      <dgm:prSet phldrT="[Text]"/>
      <dgm:spPr>
        <a:solidFill>
          <a:srgbClr val="191F3F"/>
        </a:solidFill>
      </dgm:spPr>
      <dgm:t>
        <a:bodyPr/>
        <a:lstStyle/>
        <a:p>
          <a:r>
            <a:rPr lang="en-US" dirty="0">
              <a:solidFill>
                <a:srgbClr val="F1AB1F"/>
              </a:solidFill>
            </a:rPr>
            <a:t>Publication and dissemination</a:t>
          </a:r>
        </a:p>
      </dgm:t>
    </dgm:pt>
    <dgm:pt modelId="{8A3BA440-5B70-4641-9BA4-72000B83F607}" type="parTrans" cxnId="{A2D127CD-9B8D-4743-B21A-65D10CB8D176}">
      <dgm:prSet/>
      <dgm:spPr/>
      <dgm:t>
        <a:bodyPr/>
        <a:lstStyle/>
        <a:p>
          <a:endParaRPr lang="en-US"/>
        </a:p>
      </dgm:t>
    </dgm:pt>
    <dgm:pt modelId="{C887CFDA-A19D-461D-9439-43A0741DD4DF}" type="sibTrans" cxnId="{A2D127CD-9B8D-4743-B21A-65D10CB8D176}">
      <dgm:prSet/>
      <dgm:spPr/>
      <dgm:t>
        <a:bodyPr/>
        <a:lstStyle/>
        <a:p>
          <a:endParaRPr lang="en-US"/>
        </a:p>
      </dgm:t>
    </dgm:pt>
    <dgm:pt modelId="{B9A5D233-C3AE-49DB-B9C4-143E0C90A959}">
      <dgm:prSet phldrT="[Text]"/>
      <dgm:spPr>
        <a:solidFill>
          <a:srgbClr val="191F3F"/>
        </a:solidFill>
      </dgm:spPr>
      <dgm:t>
        <a:bodyPr/>
        <a:lstStyle/>
        <a:p>
          <a:r>
            <a:rPr lang="en-US" dirty="0">
              <a:solidFill>
                <a:srgbClr val="F1AB1F"/>
              </a:solidFill>
            </a:rPr>
            <a:t>Tracking and updating the law</a:t>
          </a:r>
        </a:p>
      </dgm:t>
    </dgm:pt>
    <dgm:pt modelId="{0D41C9A3-9286-4FE5-98CA-831718C8EC8B}" type="parTrans" cxnId="{F083D861-53E3-4155-BC4F-8ECF3FBE5A0F}">
      <dgm:prSet/>
      <dgm:spPr/>
      <dgm:t>
        <a:bodyPr/>
        <a:lstStyle/>
        <a:p>
          <a:endParaRPr lang="en-US"/>
        </a:p>
      </dgm:t>
    </dgm:pt>
    <dgm:pt modelId="{5DFF6ED4-EF9F-4414-B3AB-679AB7D9D809}" type="sibTrans" cxnId="{F083D861-53E3-4155-BC4F-8ECF3FBE5A0F}">
      <dgm:prSet/>
      <dgm:spPr/>
      <dgm:t>
        <a:bodyPr/>
        <a:lstStyle/>
        <a:p>
          <a:endParaRPr lang="en-US"/>
        </a:p>
      </dgm:t>
    </dgm:pt>
    <dgm:pt modelId="{5B6A0702-497F-4681-AFFC-91106588ACCF}">
      <dgm:prSet/>
      <dgm:spPr>
        <a:solidFill>
          <a:srgbClr val="191F3F"/>
        </a:solidFill>
      </dgm:spPr>
      <dgm:t>
        <a:bodyPr/>
        <a:lstStyle/>
        <a:p>
          <a:r>
            <a:rPr lang="en-US" dirty="0">
              <a:solidFill>
                <a:srgbClr val="F1AB1F"/>
              </a:solidFill>
            </a:rPr>
            <a:t>Conducting background research</a:t>
          </a:r>
        </a:p>
      </dgm:t>
    </dgm:pt>
    <dgm:pt modelId="{963A7EAB-DECD-4F1A-8003-40A17C2654FA}" type="parTrans" cxnId="{41963CF9-5DAC-4E49-A683-1A3F52878EB2}">
      <dgm:prSet/>
      <dgm:spPr/>
      <dgm:t>
        <a:bodyPr/>
        <a:lstStyle/>
        <a:p>
          <a:endParaRPr lang="en-US"/>
        </a:p>
      </dgm:t>
    </dgm:pt>
    <dgm:pt modelId="{B133F2BB-5E47-4FBE-8E61-56E067E83E25}" type="sibTrans" cxnId="{41963CF9-5DAC-4E49-A683-1A3F52878EB2}">
      <dgm:prSet/>
      <dgm:spPr/>
      <dgm:t>
        <a:bodyPr/>
        <a:lstStyle/>
        <a:p>
          <a:endParaRPr lang="en-US"/>
        </a:p>
      </dgm:t>
    </dgm:pt>
    <dgm:pt modelId="{42D7DC44-D15C-4A6C-9924-3A3504D694A9}">
      <dgm:prSet/>
      <dgm:spPr>
        <a:solidFill>
          <a:srgbClr val="191F3F"/>
        </a:solidFill>
      </dgm:spPr>
      <dgm:t>
        <a:bodyPr/>
        <a:lstStyle/>
        <a:p>
          <a:r>
            <a:rPr lang="en-US" dirty="0">
              <a:solidFill>
                <a:srgbClr val="F1AB1F"/>
              </a:solidFill>
            </a:rPr>
            <a:t>Developing coding questions</a:t>
          </a:r>
        </a:p>
      </dgm:t>
    </dgm:pt>
    <dgm:pt modelId="{E76E4108-A77E-499E-BD51-B0BA0CAF7702}" type="parTrans" cxnId="{99E89DD6-68E3-4BFA-969E-ADBC5034B84A}">
      <dgm:prSet/>
      <dgm:spPr/>
      <dgm:t>
        <a:bodyPr/>
        <a:lstStyle/>
        <a:p>
          <a:endParaRPr lang="en-US"/>
        </a:p>
      </dgm:t>
    </dgm:pt>
    <dgm:pt modelId="{C11C9896-64EC-4F44-8F7F-1637AFF161EB}" type="sibTrans" cxnId="{99E89DD6-68E3-4BFA-969E-ADBC5034B84A}">
      <dgm:prSet/>
      <dgm:spPr/>
      <dgm:t>
        <a:bodyPr/>
        <a:lstStyle/>
        <a:p>
          <a:endParaRPr lang="en-US"/>
        </a:p>
      </dgm:t>
    </dgm:pt>
    <dgm:pt modelId="{7FEA3E25-EFEB-4E8C-95D0-01ABC8217B38}" type="pres">
      <dgm:prSet presAssocID="{24573D5B-6AC3-454A-9BC2-F334DEFBE5C9}" presName="cycle" presStyleCnt="0">
        <dgm:presLayoutVars>
          <dgm:dir/>
          <dgm:resizeHandles val="exact"/>
        </dgm:presLayoutVars>
      </dgm:prSet>
      <dgm:spPr/>
    </dgm:pt>
    <dgm:pt modelId="{C5342BBE-21E2-4BF0-88A5-C9D2D957AF1C}" type="pres">
      <dgm:prSet presAssocID="{BCF8ED4B-EE63-4ACB-871D-1F22D68CD4FA}" presName="node" presStyleLbl="node1" presStyleIdx="0" presStyleCnt="7" custRadScaleRad="100000" custRadScaleInc="-544">
        <dgm:presLayoutVars>
          <dgm:bulletEnabled val="1"/>
        </dgm:presLayoutVars>
      </dgm:prSet>
      <dgm:spPr>
        <a:prstGeom prst="rect">
          <a:avLst/>
        </a:prstGeom>
      </dgm:spPr>
    </dgm:pt>
    <dgm:pt modelId="{D96D0DC1-04E3-4C58-9811-2C5665427031}" type="pres">
      <dgm:prSet presAssocID="{BCF8ED4B-EE63-4ACB-871D-1F22D68CD4FA}" presName="spNode" presStyleCnt="0"/>
      <dgm:spPr/>
    </dgm:pt>
    <dgm:pt modelId="{E185D3A2-6D8F-4AFC-A6EC-71AEEFE436B1}" type="pres">
      <dgm:prSet presAssocID="{EE503A9A-8DAF-4089-8556-3BA7E524DCEE}" presName="sibTrans" presStyleLbl="sibTrans1D1" presStyleIdx="0" presStyleCnt="7"/>
      <dgm:spPr/>
    </dgm:pt>
    <dgm:pt modelId="{74D7B5FC-6FAC-4417-A29D-F2E32176D402}" type="pres">
      <dgm:prSet presAssocID="{5B6A0702-497F-4681-AFFC-91106588ACCF}" presName="node" presStyleLbl="node1" presStyleIdx="1" presStyleCnt="7" custRadScaleRad="99873" custRadScaleInc="-340">
        <dgm:presLayoutVars>
          <dgm:bulletEnabled val="1"/>
        </dgm:presLayoutVars>
      </dgm:prSet>
      <dgm:spPr>
        <a:prstGeom prst="rect">
          <a:avLst/>
        </a:prstGeom>
      </dgm:spPr>
    </dgm:pt>
    <dgm:pt modelId="{5A5753C7-ED3B-43CF-885A-19EEF700CFFD}" type="pres">
      <dgm:prSet presAssocID="{5B6A0702-497F-4681-AFFC-91106588ACCF}" presName="spNode" presStyleCnt="0"/>
      <dgm:spPr/>
    </dgm:pt>
    <dgm:pt modelId="{A3D3E220-61E3-4870-9F23-E062CAC69366}" type="pres">
      <dgm:prSet presAssocID="{B133F2BB-5E47-4FBE-8E61-56E067E83E25}" presName="sibTrans" presStyleLbl="sibTrans1D1" presStyleIdx="1" presStyleCnt="7"/>
      <dgm:spPr/>
    </dgm:pt>
    <dgm:pt modelId="{A1C2918E-8185-4E1E-A625-C8CA17C1E0B7}" type="pres">
      <dgm:prSet presAssocID="{42D7DC44-D15C-4A6C-9924-3A3504D694A9}" presName="node" presStyleLbl="node1" presStyleIdx="2" presStyleCnt="7">
        <dgm:presLayoutVars>
          <dgm:bulletEnabled val="1"/>
        </dgm:presLayoutVars>
      </dgm:prSet>
      <dgm:spPr>
        <a:prstGeom prst="rect">
          <a:avLst/>
        </a:prstGeom>
      </dgm:spPr>
    </dgm:pt>
    <dgm:pt modelId="{66733EDA-8F47-4D88-AE3F-2942E50BEF69}" type="pres">
      <dgm:prSet presAssocID="{42D7DC44-D15C-4A6C-9924-3A3504D694A9}" presName="spNode" presStyleCnt="0"/>
      <dgm:spPr/>
    </dgm:pt>
    <dgm:pt modelId="{4BA36479-0608-452C-9B17-FE59E6627C12}" type="pres">
      <dgm:prSet presAssocID="{C11C9896-64EC-4F44-8F7F-1637AFF161EB}" presName="sibTrans" presStyleLbl="sibTrans1D1" presStyleIdx="2" presStyleCnt="7"/>
      <dgm:spPr/>
    </dgm:pt>
    <dgm:pt modelId="{CE13E0E1-8BB9-454C-8285-1AEBADAE73BC}" type="pres">
      <dgm:prSet presAssocID="{947CF418-4176-4AD5-8425-E208077AB019}" presName="node" presStyleLbl="node1" presStyleIdx="3" presStyleCnt="7">
        <dgm:presLayoutVars>
          <dgm:bulletEnabled val="1"/>
        </dgm:presLayoutVars>
      </dgm:prSet>
      <dgm:spPr>
        <a:prstGeom prst="rect">
          <a:avLst/>
        </a:prstGeom>
      </dgm:spPr>
    </dgm:pt>
    <dgm:pt modelId="{34D63240-9253-4B87-AEC3-A0216F956A43}" type="pres">
      <dgm:prSet presAssocID="{947CF418-4176-4AD5-8425-E208077AB019}" presName="spNode" presStyleCnt="0"/>
      <dgm:spPr/>
    </dgm:pt>
    <dgm:pt modelId="{0CFD8A15-340D-416A-9FA4-BFEF0ECC041A}" type="pres">
      <dgm:prSet presAssocID="{36DC08C3-2686-4F52-B14B-F1FAAD7D0682}" presName="sibTrans" presStyleLbl="sibTrans1D1" presStyleIdx="3" presStyleCnt="7"/>
      <dgm:spPr/>
    </dgm:pt>
    <dgm:pt modelId="{B8A88A0B-E587-4472-B606-885246A505CE}" type="pres">
      <dgm:prSet presAssocID="{B11FD5ED-784E-406A-AA8D-10C848DFB971}" presName="node" presStyleLbl="node1" presStyleIdx="4" presStyleCnt="7">
        <dgm:presLayoutVars>
          <dgm:bulletEnabled val="1"/>
        </dgm:presLayoutVars>
      </dgm:prSet>
      <dgm:spPr>
        <a:prstGeom prst="rect">
          <a:avLst/>
        </a:prstGeom>
      </dgm:spPr>
    </dgm:pt>
    <dgm:pt modelId="{266E969A-9D2E-45CC-8F4B-3671F10FD783}" type="pres">
      <dgm:prSet presAssocID="{B11FD5ED-784E-406A-AA8D-10C848DFB971}" presName="spNode" presStyleCnt="0"/>
      <dgm:spPr/>
    </dgm:pt>
    <dgm:pt modelId="{E91D5D6D-7D07-416A-AAFF-15A6493D3520}" type="pres">
      <dgm:prSet presAssocID="{D142CA43-76E7-466F-9621-F072D39637DF}" presName="sibTrans" presStyleLbl="sibTrans1D1" presStyleIdx="4" presStyleCnt="7"/>
      <dgm:spPr/>
    </dgm:pt>
    <dgm:pt modelId="{6B4D21C8-1F8C-4871-96B3-C7109D4A06F6}" type="pres">
      <dgm:prSet presAssocID="{89C10DE0-6731-4408-AC4A-EB38953E75AF}" presName="node" presStyleLbl="node1" presStyleIdx="5" presStyleCnt="7">
        <dgm:presLayoutVars>
          <dgm:bulletEnabled val="1"/>
        </dgm:presLayoutVars>
      </dgm:prSet>
      <dgm:spPr>
        <a:prstGeom prst="rect">
          <a:avLst/>
        </a:prstGeom>
      </dgm:spPr>
    </dgm:pt>
    <dgm:pt modelId="{66172DFC-EFBE-477A-ADBF-6BEF896FA82D}" type="pres">
      <dgm:prSet presAssocID="{89C10DE0-6731-4408-AC4A-EB38953E75AF}" presName="spNode" presStyleCnt="0"/>
      <dgm:spPr/>
    </dgm:pt>
    <dgm:pt modelId="{49B4A451-6C86-4BE9-8C84-FE7DB576781D}" type="pres">
      <dgm:prSet presAssocID="{C887CFDA-A19D-461D-9439-43A0741DD4DF}" presName="sibTrans" presStyleLbl="sibTrans1D1" presStyleIdx="5" presStyleCnt="7"/>
      <dgm:spPr/>
    </dgm:pt>
    <dgm:pt modelId="{AF97E873-EF23-4A4E-A9E4-ED0A62FFF6E1}" type="pres">
      <dgm:prSet presAssocID="{B9A5D233-C3AE-49DB-B9C4-143E0C90A959}" presName="node" presStyleLbl="node1" presStyleIdx="6" presStyleCnt="7" custRadScaleRad="100127" custRadScaleInc="-339">
        <dgm:presLayoutVars>
          <dgm:bulletEnabled val="1"/>
        </dgm:presLayoutVars>
      </dgm:prSet>
      <dgm:spPr>
        <a:prstGeom prst="rect">
          <a:avLst/>
        </a:prstGeom>
      </dgm:spPr>
    </dgm:pt>
    <dgm:pt modelId="{20974AB2-EC10-4BA9-9BC1-CA6B46551EC9}" type="pres">
      <dgm:prSet presAssocID="{B9A5D233-C3AE-49DB-B9C4-143E0C90A959}" presName="spNode" presStyleCnt="0"/>
      <dgm:spPr/>
    </dgm:pt>
    <dgm:pt modelId="{AFF2543F-D3E2-4F28-B287-08B75EB881AA}" type="pres">
      <dgm:prSet presAssocID="{5DFF6ED4-EF9F-4414-B3AB-679AB7D9D809}" presName="sibTrans" presStyleLbl="sibTrans1D1" presStyleIdx="6" presStyleCnt="7"/>
      <dgm:spPr/>
    </dgm:pt>
  </dgm:ptLst>
  <dgm:cxnLst>
    <dgm:cxn modelId="{6571F10F-E490-498F-A42F-BC6CE2FD61CA}" srcId="{24573D5B-6AC3-454A-9BC2-F334DEFBE5C9}" destId="{BCF8ED4B-EE63-4ACB-871D-1F22D68CD4FA}" srcOrd="0" destOrd="0" parTransId="{5AFA5C34-C7F1-4095-ABBB-E3282643D388}" sibTransId="{EE503A9A-8DAF-4089-8556-3BA7E524DCEE}"/>
    <dgm:cxn modelId="{F407181B-DFCA-451B-B0A3-DDF941B95CF7}" type="presOf" srcId="{D142CA43-76E7-466F-9621-F072D39637DF}" destId="{E91D5D6D-7D07-416A-AAFF-15A6493D3520}" srcOrd="0" destOrd="0" presId="urn:microsoft.com/office/officeart/2005/8/layout/cycle6"/>
    <dgm:cxn modelId="{ACBC5E1E-9EA0-47FD-8400-8D1674472769}" type="presOf" srcId="{5B6A0702-497F-4681-AFFC-91106588ACCF}" destId="{74D7B5FC-6FAC-4417-A29D-F2E32176D402}" srcOrd="0" destOrd="0" presId="urn:microsoft.com/office/officeart/2005/8/layout/cycle6"/>
    <dgm:cxn modelId="{62918223-5E88-47F6-86A4-D2DB4937C158}" type="presOf" srcId="{B9A5D233-C3AE-49DB-B9C4-143E0C90A959}" destId="{AF97E873-EF23-4A4E-A9E4-ED0A62FFF6E1}" srcOrd="0" destOrd="0" presId="urn:microsoft.com/office/officeart/2005/8/layout/cycle6"/>
    <dgm:cxn modelId="{54D33034-A91C-4058-A44A-A2E763B17A9C}" type="presOf" srcId="{EE503A9A-8DAF-4089-8556-3BA7E524DCEE}" destId="{E185D3A2-6D8F-4AFC-A6EC-71AEEFE436B1}" srcOrd="0" destOrd="0" presId="urn:microsoft.com/office/officeart/2005/8/layout/cycle6"/>
    <dgm:cxn modelId="{F083D861-53E3-4155-BC4F-8ECF3FBE5A0F}" srcId="{24573D5B-6AC3-454A-9BC2-F334DEFBE5C9}" destId="{B9A5D233-C3AE-49DB-B9C4-143E0C90A959}" srcOrd="6" destOrd="0" parTransId="{0D41C9A3-9286-4FE5-98CA-831718C8EC8B}" sibTransId="{5DFF6ED4-EF9F-4414-B3AB-679AB7D9D809}"/>
    <dgm:cxn modelId="{453BC17E-1061-4F6C-9F8D-6D30BDDD3343}" type="presOf" srcId="{24573D5B-6AC3-454A-9BC2-F334DEFBE5C9}" destId="{7FEA3E25-EFEB-4E8C-95D0-01ABC8217B38}" srcOrd="0" destOrd="0" presId="urn:microsoft.com/office/officeart/2005/8/layout/cycle6"/>
    <dgm:cxn modelId="{AAACEE97-8CA5-4F2C-9867-F85F24FA3E7C}" type="presOf" srcId="{BCF8ED4B-EE63-4ACB-871D-1F22D68CD4FA}" destId="{C5342BBE-21E2-4BF0-88A5-C9D2D957AF1C}" srcOrd="0" destOrd="0" presId="urn:microsoft.com/office/officeart/2005/8/layout/cycle6"/>
    <dgm:cxn modelId="{D52929A9-8CD1-4196-B583-0053C0455391}" type="presOf" srcId="{C11C9896-64EC-4F44-8F7F-1637AFF161EB}" destId="{4BA36479-0608-452C-9B17-FE59E6627C12}" srcOrd="0" destOrd="0" presId="urn:microsoft.com/office/officeart/2005/8/layout/cycle6"/>
    <dgm:cxn modelId="{D3FA4EC6-1302-4169-B9A0-72907ECFF072}" type="presOf" srcId="{C887CFDA-A19D-461D-9439-43A0741DD4DF}" destId="{49B4A451-6C86-4BE9-8C84-FE7DB576781D}" srcOrd="0" destOrd="0" presId="urn:microsoft.com/office/officeart/2005/8/layout/cycle6"/>
    <dgm:cxn modelId="{4F2E2AC7-6E76-4D0C-B429-2451529ECC62}" srcId="{24573D5B-6AC3-454A-9BC2-F334DEFBE5C9}" destId="{B11FD5ED-784E-406A-AA8D-10C848DFB971}" srcOrd="4" destOrd="0" parTransId="{10D9EFF1-42A6-401B-8A43-E36D4FDAD2D8}" sibTransId="{D142CA43-76E7-466F-9621-F072D39637DF}"/>
    <dgm:cxn modelId="{080D80CB-31F2-4B71-8727-6CD9AD028E48}" srcId="{24573D5B-6AC3-454A-9BC2-F334DEFBE5C9}" destId="{947CF418-4176-4AD5-8425-E208077AB019}" srcOrd="3" destOrd="0" parTransId="{B0E798E7-7A50-482F-8A1A-B5126F8A3C84}" sibTransId="{36DC08C3-2686-4F52-B14B-F1FAAD7D0682}"/>
    <dgm:cxn modelId="{A2D127CD-9B8D-4743-B21A-65D10CB8D176}" srcId="{24573D5B-6AC3-454A-9BC2-F334DEFBE5C9}" destId="{89C10DE0-6731-4408-AC4A-EB38953E75AF}" srcOrd="5" destOrd="0" parTransId="{8A3BA440-5B70-4641-9BA4-72000B83F607}" sibTransId="{C887CFDA-A19D-461D-9439-43A0741DD4DF}"/>
    <dgm:cxn modelId="{4F5F78CF-DD45-4929-89A0-142F4D98C2EB}" type="presOf" srcId="{5DFF6ED4-EF9F-4414-B3AB-679AB7D9D809}" destId="{AFF2543F-D3E2-4F28-B287-08B75EB881AA}" srcOrd="0" destOrd="0" presId="urn:microsoft.com/office/officeart/2005/8/layout/cycle6"/>
    <dgm:cxn modelId="{6293DED1-C1D8-4FB5-A8A4-532075C8A497}" type="presOf" srcId="{947CF418-4176-4AD5-8425-E208077AB019}" destId="{CE13E0E1-8BB9-454C-8285-1AEBADAE73BC}" srcOrd="0" destOrd="0" presId="urn:microsoft.com/office/officeart/2005/8/layout/cycle6"/>
    <dgm:cxn modelId="{993CC6D4-B81C-41FA-BC6F-C5C143629AE2}" type="presOf" srcId="{89C10DE0-6731-4408-AC4A-EB38953E75AF}" destId="{6B4D21C8-1F8C-4871-96B3-C7109D4A06F6}" srcOrd="0" destOrd="0" presId="urn:microsoft.com/office/officeart/2005/8/layout/cycle6"/>
    <dgm:cxn modelId="{99E89DD6-68E3-4BFA-969E-ADBC5034B84A}" srcId="{24573D5B-6AC3-454A-9BC2-F334DEFBE5C9}" destId="{42D7DC44-D15C-4A6C-9924-3A3504D694A9}" srcOrd="2" destOrd="0" parTransId="{E76E4108-A77E-499E-BD51-B0BA0CAF7702}" sibTransId="{C11C9896-64EC-4F44-8F7F-1637AFF161EB}"/>
    <dgm:cxn modelId="{136E99E0-FF5F-451F-9C0F-4A3B6811593E}" type="presOf" srcId="{42D7DC44-D15C-4A6C-9924-3A3504D694A9}" destId="{A1C2918E-8185-4E1E-A625-C8CA17C1E0B7}" srcOrd="0" destOrd="0" presId="urn:microsoft.com/office/officeart/2005/8/layout/cycle6"/>
    <dgm:cxn modelId="{5C7EEFE1-AC8D-4E01-8136-842B10901A9E}" type="presOf" srcId="{B11FD5ED-784E-406A-AA8D-10C848DFB971}" destId="{B8A88A0B-E587-4472-B606-885246A505CE}" srcOrd="0" destOrd="0" presId="urn:microsoft.com/office/officeart/2005/8/layout/cycle6"/>
    <dgm:cxn modelId="{BE7302E2-C868-4474-80B3-A4DAB68F2720}" type="presOf" srcId="{36DC08C3-2686-4F52-B14B-F1FAAD7D0682}" destId="{0CFD8A15-340D-416A-9FA4-BFEF0ECC041A}" srcOrd="0" destOrd="0" presId="urn:microsoft.com/office/officeart/2005/8/layout/cycle6"/>
    <dgm:cxn modelId="{DA5729F9-52C7-4BBF-957A-849E9081C4A7}" type="presOf" srcId="{B133F2BB-5E47-4FBE-8E61-56E067E83E25}" destId="{A3D3E220-61E3-4870-9F23-E062CAC69366}" srcOrd="0" destOrd="0" presId="urn:microsoft.com/office/officeart/2005/8/layout/cycle6"/>
    <dgm:cxn modelId="{41963CF9-5DAC-4E49-A683-1A3F52878EB2}" srcId="{24573D5B-6AC3-454A-9BC2-F334DEFBE5C9}" destId="{5B6A0702-497F-4681-AFFC-91106588ACCF}" srcOrd="1" destOrd="0" parTransId="{963A7EAB-DECD-4F1A-8003-40A17C2654FA}" sibTransId="{B133F2BB-5E47-4FBE-8E61-56E067E83E25}"/>
    <dgm:cxn modelId="{37139FB3-A869-4E34-806B-C002703C7129}" type="presParOf" srcId="{7FEA3E25-EFEB-4E8C-95D0-01ABC8217B38}" destId="{C5342BBE-21E2-4BF0-88A5-C9D2D957AF1C}" srcOrd="0" destOrd="0" presId="urn:microsoft.com/office/officeart/2005/8/layout/cycle6"/>
    <dgm:cxn modelId="{CDBFD82E-6439-4F96-88E8-AF8D08E9E42E}" type="presParOf" srcId="{7FEA3E25-EFEB-4E8C-95D0-01ABC8217B38}" destId="{D96D0DC1-04E3-4C58-9811-2C5665427031}" srcOrd="1" destOrd="0" presId="urn:microsoft.com/office/officeart/2005/8/layout/cycle6"/>
    <dgm:cxn modelId="{984619D0-9EE6-4847-A191-E4D219E2BBE8}" type="presParOf" srcId="{7FEA3E25-EFEB-4E8C-95D0-01ABC8217B38}" destId="{E185D3A2-6D8F-4AFC-A6EC-71AEEFE436B1}" srcOrd="2" destOrd="0" presId="urn:microsoft.com/office/officeart/2005/8/layout/cycle6"/>
    <dgm:cxn modelId="{5E191875-4E21-436B-BF56-1619B55DA160}" type="presParOf" srcId="{7FEA3E25-EFEB-4E8C-95D0-01ABC8217B38}" destId="{74D7B5FC-6FAC-4417-A29D-F2E32176D402}" srcOrd="3" destOrd="0" presId="urn:microsoft.com/office/officeart/2005/8/layout/cycle6"/>
    <dgm:cxn modelId="{F14560DE-AB96-414A-93B9-1F6872C3FDD3}" type="presParOf" srcId="{7FEA3E25-EFEB-4E8C-95D0-01ABC8217B38}" destId="{5A5753C7-ED3B-43CF-885A-19EEF700CFFD}" srcOrd="4" destOrd="0" presId="urn:microsoft.com/office/officeart/2005/8/layout/cycle6"/>
    <dgm:cxn modelId="{E552057F-CD19-4626-BFF9-E6A41CAAE690}" type="presParOf" srcId="{7FEA3E25-EFEB-4E8C-95D0-01ABC8217B38}" destId="{A3D3E220-61E3-4870-9F23-E062CAC69366}" srcOrd="5" destOrd="0" presId="urn:microsoft.com/office/officeart/2005/8/layout/cycle6"/>
    <dgm:cxn modelId="{BCF48734-89D4-466D-8129-778172AAA266}" type="presParOf" srcId="{7FEA3E25-EFEB-4E8C-95D0-01ABC8217B38}" destId="{A1C2918E-8185-4E1E-A625-C8CA17C1E0B7}" srcOrd="6" destOrd="0" presId="urn:microsoft.com/office/officeart/2005/8/layout/cycle6"/>
    <dgm:cxn modelId="{10B4B74D-725E-42A8-AE0A-D5080D276616}" type="presParOf" srcId="{7FEA3E25-EFEB-4E8C-95D0-01ABC8217B38}" destId="{66733EDA-8F47-4D88-AE3F-2942E50BEF69}" srcOrd="7" destOrd="0" presId="urn:microsoft.com/office/officeart/2005/8/layout/cycle6"/>
    <dgm:cxn modelId="{13B1D22E-10E6-49E0-982F-260E00F34DD0}" type="presParOf" srcId="{7FEA3E25-EFEB-4E8C-95D0-01ABC8217B38}" destId="{4BA36479-0608-452C-9B17-FE59E6627C12}" srcOrd="8" destOrd="0" presId="urn:microsoft.com/office/officeart/2005/8/layout/cycle6"/>
    <dgm:cxn modelId="{CA499BC4-AD2C-4C36-B7FC-A16BD658E94F}" type="presParOf" srcId="{7FEA3E25-EFEB-4E8C-95D0-01ABC8217B38}" destId="{CE13E0E1-8BB9-454C-8285-1AEBADAE73BC}" srcOrd="9" destOrd="0" presId="urn:microsoft.com/office/officeart/2005/8/layout/cycle6"/>
    <dgm:cxn modelId="{09323B99-5B6A-4F46-9FE5-3DB8E933E73A}" type="presParOf" srcId="{7FEA3E25-EFEB-4E8C-95D0-01ABC8217B38}" destId="{34D63240-9253-4B87-AEC3-A0216F956A43}" srcOrd="10" destOrd="0" presId="urn:microsoft.com/office/officeart/2005/8/layout/cycle6"/>
    <dgm:cxn modelId="{747100D1-DC5B-4637-8952-FCB9F8E6F98F}" type="presParOf" srcId="{7FEA3E25-EFEB-4E8C-95D0-01ABC8217B38}" destId="{0CFD8A15-340D-416A-9FA4-BFEF0ECC041A}" srcOrd="11" destOrd="0" presId="urn:microsoft.com/office/officeart/2005/8/layout/cycle6"/>
    <dgm:cxn modelId="{E7693702-7BC7-48E6-9E62-977DC51FE867}" type="presParOf" srcId="{7FEA3E25-EFEB-4E8C-95D0-01ABC8217B38}" destId="{B8A88A0B-E587-4472-B606-885246A505CE}" srcOrd="12" destOrd="0" presId="urn:microsoft.com/office/officeart/2005/8/layout/cycle6"/>
    <dgm:cxn modelId="{3FB22C8D-5EC0-498E-9067-D1432019F590}" type="presParOf" srcId="{7FEA3E25-EFEB-4E8C-95D0-01ABC8217B38}" destId="{266E969A-9D2E-45CC-8F4B-3671F10FD783}" srcOrd="13" destOrd="0" presId="urn:microsoft.com/office/officeart/2005/8/layout/cycle6"/>
    <dgm:cxn modelId="{EA03A157-C763-4544-A33F-90BFBB4E5B9E}" type="presParOf" srcId="{7FEA3E25-EFEB-4E8C-95D0-01ABC8217B38}" destId="{E91D5D6D-7D07-416A-AAFF-15A6493D3520}" srcOrd="14" destOrd="0" presId="urn:microsoft.com/office/officeart/2005/8/layout/cycle6"/>
    <dgm:cxn modelId="{BE91B789-6DB3-4BB0-991B-9B002E8BA7AF}" type="presParOf" srcId="{7FEA3E25-EFEB-4E8C-95D0-01ABC8217B38}" destId="{6B4D21C8-1F8C-4871-96B3-C7109D4A06F6}" srcOrd="15" destOrd="0" presId="urn:microsoft.com/office/officeart/2005/8/layout/cycle6"/>
    <dgm:cxn modelId="{61B0A101-DC29-4C2C-9E2F-410AEDE29FC4}" type="presParOf" srcId="{7FEA3E25-EFEB-4E8C-95D0-01ABC8217B38}" destId="{66172DFC-EFBE-477A-ADBF-6BEF896FA82D}" srcOrd="16" destOrd="0" presId="urn:microsoft.com/office/officeart/2005/8/layout/cycle6"/>
    <dgm:cxn modelId="{A5486057-0897-4C9A-B2E6-536B81DE80E3}" type="presParOf" srcId="{7FEA3E25-EFEB-4E8C-95D0-01ABC8217B38}" destId="{49B4A451-6C86-4BE9-8C84-FE7DB576781D}" srcOrd="17" destOrd="0" presId="urn:microsoft.com/office/officeart/2005/8/layout/cycle6"/>
    <dgm:cxn modelId="{A75D0D97-3C06-4F5D-B6C5-E0D0C6F5E9A5}" type="presParOf" srcId="{7FEA3E25-EFEB-4E8C-95D0-01ABC8217B38}" destId="{AF97E873-EF23-4A4E-A9E4-ED0A62FFF6E1}" srcOrd="18" destOrd="0" presId="urn:microsoft.com/office/officeart/2005/8/layout/cycle6"/>
    <dgm:cxn modelId="{7385AC98-AE3C-4DB9-AAF0-7EE87F6605FE}" type="presParOf" srcId="{7FEA3E25-EFEB-4E8C-95D0-01ABC8217B38}" destId="{20974AB2-EC10-4BA9-9BC1-CA6B46551EC9}" srcOrd="19" destOrd="0" presId="urn:microsoft.com/office/officeart/2005/8/layout/cycle6"/>
    <dgm:cxn modelId="{B736C18D-58DB-4F7C-9242-BE642600E047}" type="presParOf" srcId="{7FEA3E25-EFEB-4E8C-95D0-01ABC8217B38}" destId="{AFF2543F-D3E2-4F28-B287-08B75EB881AA}" srcOrd="20"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42BBE-21E2-4BF0-88A5-C9D2D957AF1C}">
      <dsp:nvSpPr>
        <dsp:cNvPr id="0" name=""/>
        <dsp:cNvSpPr/>
      </dsp:nvSpPr>
      <dsp:spPr>
        <a:xfrm>
          <a:off x="2609969" y="2277"/>
          <a:ext cx="926747" cy="602386"/>
        </a:xfrm>
        <a:prstGeom prst="rect">
          <a:avLst/>
        </a:prstGeom>
        <a:solidFill>
          <a:srgbClr val="191F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F1AB1F"/>
              </a:solidFill>
            </a:rPr>
            <a:t>Defining the scope</a:t>
          </a:r>
        </a:p>
      </dsp:txBody>
      <dsp:txXfrm>
        <a:off x="2609969" y="2277"/>
        <a:ext cx="926747" cy="602386"/>
      </dsp:txXfrm>
    </dsp:sp>
    <dsp:sp modelId="{E185D3A2-6D8F-4AFC-A6EC-71AEEFE436B1}">
      <dsp:nvSpPr>
        <dsp:cNvPr id="0" name=""/>
        <dsp:cNvSpPr/>
      </dsp:nvSpPr>
      <dsp:spPr>
        <a:xfrm>
          <a:off x="1351289" y="301851"/>
          <a:ext cx="3438153" cy="3438153"/>
        </a:xfrm>
        <a:custGeom>
          <a:avLst/>
          <a:gdLst/>
          <a:ahLst/>
          <a:cxnLst/>
          <a:rect l="0" t="0" r="0" b="0"/>
          <a:pathLst>
            <a:path>
              <a:moveTo>
                <a:pt x="2191552" y="66202"/>
              </a:moveTo>
              <a:arcTo wR="1719076" hR="1719076" stAng="17157158" swAng="1255120"/>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4D7B5FC-6FAC-4417-A29D-F2E32176D402}">
      <dsp:nvSpPr>
        <dsp:cNvPr id="0" name=""/>
        <dsp:cNvSpPr/>
      </dsp:nvSpPr>
      <dsp:spPr>
        <a:xfrm>
          <a:off x="3953999" y="649521"/>
          <a:ext cx="926747" cy="602386"/>
        </a:xfrm>
        <a:prstGeom prst="rect">
          <a:avLst/>
        </a:prstGeom>
        <a:solidFill>
          <a:srgbClr val="191F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F1AB1F"/>
              </a:solidFill>
            </a:rPr>
            <a:t>Conducting background research</a:t>
          </a:r>
        </a:p>
      </dsp:txBody>
      <dsp:txXfrm>
        <a:off x="3953999" y="649521"/>
        <a:ext cx="926747" cy="602386"/>
      </dsp:txXfrm>
    </dsp:sp>
    <dsp:sp modelId="{A3D3E220-61E3-4870-9F23-E062CAC69366}">
      <dsp:nvSpPr>
        <dsp:cNvPr id="0" name=""/>
        <dsp:cNvSpPr/>
      </dsp:nvSpPr>
      <dsp:spPr>
        <a:xfrm>
          <a:off x="1356859" y="307914"/>
          <a:ext cx="3438153" cy="3438153"/>
        </a:xfrm>
        <a:custGeom>
          <a:avLst/>
          <a:gdLst/>
          <a:ahLst/>
          <a:cxnLst/>
          <a:rect l="0" t="0" r="0" b="0"/>
          <a:pathLst>
            <a:path>
              <a:moveTo>
                <a:pt x="3257414" y="951780"/>
              </a:moveTo>
              <a:arcTo wR="1719076" hR="1719076" stAng="20009446" swAng="172694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1C2918E-8185-4E1E-A625-C8CA17C1E0B7}">
      <dsp:nvSpPr>
        <dsp:cNvPr id="0" name=""/>
        <dsp:cNvSpPr/>
      </dsp:nvSpPr>
      <dsp:spPr>
        <a:xfrm>
          <a:off x="4288743" y="2103882"/>
          <a:ext cx="926747" cy="602386"/>
        </a:xfrm>
        <a:prstGeom prst="rect">
          <a:avLst/>
        </a:prstGeom>
        <a:solidFill>
          <a:srgbClr val="191F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F1AB1F"/>
              </a:solidFill>
            </a:rPr>
            <a:t>Developing coding questions</a:t>
          </a:r>
        </a:p>
      </dsp:txBody>
      <dsp:txXfrm>
        <a:off x="4288743" y="2103882"/>
        <a:ext cx="926747" cy="602386"/>
      </dsp:txXfrm>
    </dsp:sp>
    <dsp:sp modelId="{4BA36479-0608-452C-9B17-FE59E6627C12}">
      <dsp:nvSpPr>
        <dsp:cNvPr id="0" name=""/>
        <dsp:cNvSpPr/>
      </dsp:nvSpPr>
      <dsp:spPr>
        <a:xfrm>
          <a:off x="1357064" y="303468"/>
          <a:ext cx="3438153" cy="3438153"/>
        </a:xfrm>
        <a:custGeom>
          <a:avLst/>
          <a:gdLst/>
          <a:ahLst/>
          <a:cxnLst/>
          <a:rect l="0" t="0" r="0" b="0"/>
          <a:pathLst>
            <a:path>
              <a:moveTo>
                <a:pt x="3293586" y="2409110"/>
              </a:moveTo>
              <a:arcTo wR="1719076" hR="1719076" stAng="1419934" swAng="1358241"/>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13E0E1-8BB9-454C-8285-1AEBADAE73BC}">
      <dsp:nvSpPr>
        <dsp:cNvPr id="0" name=""/>
        <dsp:cNvSpPr/>
      </dsp:nvSpPr>
      <dsp:spPr>
        <a:xfrm>
          <a:off x="3358647" y="3270186"/>
          <a:ext cx="926747" cy="602386"/>
        </a:xfrm>
        <a:prstGeom prst="rect">
          <a:avLst/>
        </a:prstGeom>
        <a:solidFill>
          <a:srgbClr val="191F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F1AB1F"/>
              </a:solidFill>
            </a:rPr>
            <a:t>Collecting the law and creating the legal text</a:t>
          </a:r>
        </a:p>
      </dsp:txBody>
      <dsp:txXfrm>
        <a:off x="3358647" y="3270186"/>
        <a:ext cx="926747" cy="602386"/>
      </dsp:txXfrm>
    </dsp:sp>
    <dsp:sp modelId="{0CFD8A15-340D-416A-9FA4-BFEF0ECC041A}">
      <dsp:nvSpPr>
        <dsp:cNvPr id="0" name=""/>
        <dsp:cNvSpPr/>
      </dsp:nvSpPr>
      <dsp:spPr>
        <a:xfrm>
          <a:off x="1357064" y="303468"/>
          <a:ext cx="3438153" cy="3438153"/>
        </a:xfrm>
        <a:custGeom>
          <a:avLst/>
          <a:gdLst/>
          <a:ahLst/>
          <a:cxnLst/>
          <a:rect l="0" t="0" r="0" b="0"/>
          <a:pathLst>
            <a:path>
              <a:moveTo>
                <a:pt x="1996007" y="3415701"/>
              </a:moveTo>
              <a:arcTo wR="1719076" hR="1719076" stAng="4843780" swAng="1112440"/>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8A88A0B-E587-4472-B606-885246A505CE}">
      <dsp:nvSpPr>
        <dsp:cNvPr id="0" name=""/>
        <dsp:cNvSpPr/>
      </dsp:nvSpPr>
      <dsp:spPr>
        <a:xfrm>
          <a:off x="1866888" y="3270186"/>
          <a:ext cx="926747" cy="602386"/>
        </a:xfrm>
        <a:prstGeom prst="rect">
          <a:avLst/>
        </a:prstGeom>
        <a:solidFill>
          <a:srgbClr val="191F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F1AB1F"/>
              </a:solidFill>
            </a:rPr>
            <a:t>Coding the law</a:t>
          </a:r>
        </a:p>
      </dsp:txBody>
      <dsp:txXfrm>
        <a:off x="1866888" y="3270186"/>
        <a:ext cx="926747" cy="602386"/>
      </dsp:txXfrm>
    </dsp:sp>
    <dsp:sp modelId="{E91D5D6D-7D07-416A-AAFF-15A6493D3520}">
      <dsp:nvSpPr>
        <dsp:cNvPr id="0" name=""/>
        <dsp:cNvSpPr/>
      </dsp:nvSpPr>
      <dsp:spPr>
        <a:xfrm>
          <a:off x="1357064" y="303468"/>
          <a:ext cx="3438153" cy="3438153"/>
        </a:xfrm>
        <a:custGeom>
          <a:avLst/>
          <a:gdLst/>
          <a:ahLst/>
          <a:cxnLst/>
          <a:rect l="0" t="0" r="0" b="0"/>
          <a:pathLst>
            <a:path>
              <a:moveTo>
                <a:pt x="531460" y="2961973"/>
              </a:moveTo>
              <a:arcTo wR="1719076" hR="1719076" stAng="8021824" swAng="1358241"/>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B4D21C8-1F8C-4871-96B3-C7109D4A06F6}">
      <dsp:nvSpPr>
        <dsp:cNvPr id="0" name=""/>
        <dsp:cNvSpPr/>
      </dsp:nvSpPr>
      <dsp:spPr>
        <a:xfrm>
          <a:off x="936791" y="2103882"/>
          <a:ext cx="926747" cy="602386"/>
        </a:xfrm>
        <a:prstGeom prst="rect">
          <a:avLst/>
        </a:prstGeom>
        <a:solidFill>
          <a:srgbClr val="191F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F1AB1F"/>
              </a:solidFill>
            </a:rPr>
            <a:t>Publication and dissemination</a:t>
          </a:r>
        </a:p>
      </dsp:txBody>
      <dsp:txXfrm>
        <a:off x="936791" y="2103882"/>
        <a:ext cx="926747" cy="602386"/>
      </dsp:txXfrm>
    </dsp:sp>
    <dsp:sp modelId="{49B4A451-6C86-4BE9-8C84-FE7DB576781D}">
      <dsp:nvSpPr>
        <dsp:cNvPr id="0" name=""/>
        <dsp:cNvSpPr/>
      </dsp:nvSpPr>
      <dsp:spPr>
        <a:xfrm>
          <a:off x="1356847" y="299014"/>
          <a:ext cx="3438153" cy="3438153"/>
        </a:xfrm>
        <a:custGeom>
          <a:avLst/>
          <a:gdLst/>
          <a:ahLst/>
          <a:cxnLst/>
          <a:rect l="0" t="0" r="0" b="0"/>
          <a:pathLst>
            <a:path>
              <a:moveTo>
                <a:pt x="1729" y="1796174"/>
              </a:moveTo>
              <a:arcTo wR="1719076" hR="1719076" stAng="10645772" swAng="172487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F97E873-EF23-4A4E-A9E4-ED0A62FFF6E1}">
      <dsp:nvSpPr>
        <dsp:cNvPr id="0" name=""/>
        <dsp:cNvSpPr/>
      </dsp:nvSpPr>
      <dsp:spPr>
        <a:xfrm>
          <a:off x="1265944" y="649529"/>
          <a:ext cx="926747" cy="602386"/>
        </a:xfrm>
        <a:prstGeom prst="rect">
          <a:avLst/>
        </a:prstGeom>
        <a:solidFill>
          <a:srgbClr val="191F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F1AB1F"/>
              </a:solidFill>
            </a:rPr>
            <a:t>Tracking and updating the law</a:t>
          </a:r>
        </a:p>
      </dsp:txBody>
      <dsp:txXfrm>
        <a:off x="1265944" y="649529"/>
        <a:ext cx="926747" cy="602386"/>
      </dsp:txXfrm>
    </dsp:sp>
    <dsp:sp modelId="{AFF2543F-D3E2-4F28-B287-08B75EB881AA}">
      <dsp:nvSpPr>
        <dsp:cNvPr id="0" name=""/>
        <dsp:cNvSpPr/>
      </dsp:nvSpPr>
      <dsp:spPr>
        <a:xfrm>
          <a:off x="1351293" y="305083"/>
          <a:ext cx="3438153" cy="3438153"/>
        </a:xfrm>
        <a:custGeom>
          <a:avLst/>
          <a:gdLst/>
          <a:ahLst/>
          <a:cxnLst/>
          <a:rect l="0" t="0" r="0" b="0"/>
          <a:pathLst>
            <a:path>
              <a:moveTo>
                <a:pt x="691894" y="340627"/>
              </a:moveTo>
              <a:arcTo wR="1719076" hR="1719076" stAng="13998453" swAng="1256730"/>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89510" tIns="44755" rIns="89510" bIns="44755" numCol="1" anchor="t" anchorCtr="0" compatLnSpc="1">
            <a:prstTxWarp prst="textNoShape">
              <a:avLst/>
            </a:prstTxWarp>
          </a:bodyPr>
          <a:lstStyle>
            <a:lvl1pPr defTabSz="894378" eaLnBrk="0" hangingPunct="0">
              <a:spcBef>
                <a:spcPct val="0"/>
              </a:spcBef>
              <a:defRPr sz="1200">
                <a:latin typeface="Times" pitchFamily="18" charset="0"/>
              </a:defRPr>
            </a:lvl1pPr>
          </a:lstStyle>
          <a:p>
            <a:pPr>
              <a:defRPr/>
            </a:pPr>
            <a:endParaRPr lang="en-US" dirty="0"/>
          </a:p>
        </p:txBody>
      </p:sp>
      <p:sp>
        <p:nvSpPr>
          <p:cNvPr id="11264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89510" tIns="44755" rIns="89510" bIns="44755" numCol="1" anchor="t" anchorCtr="0" compatLnSpc="1">
            <a:prstTxWarp prst="textNoShape">
              <a:avLst/>
            </a:prstTxWarp>
          </a:bodyPr>
          <a:lstStyle>
            <a:lvl1pPr algn="r" defTabSz="894378" eaLnBrk="0" hangingPunct="0">
              <a:spcBef>
                <a:spcPct val="0"/>
              </a:spcBef>
              <a:defRPr sz="1200">
                <a:latin typeface="Times" pitchFamily="18" charset="0"/>
              </a:defRPr>
            </a:lvl1pPr>
          </a:lstStyle>
          <a:p>
            <a:pPr>
              <a:defRPr/>
            </a:pPr>
            <a:endParaRPr lang="en-US" dirty="0"/>
          </a:p>
        </p:txBody>
      </p:sp>
      <p:sp>
        <p:nvSpPr>
          <p:cNvPr id="11264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89510" tIns="44755" rIns="89510" bIns="44755" numCol="1" anchor="b" anchorCtr="0" compatLnSpc="1">
            <a:prstTxWarp prst="textNoShape">
              <a:avLst/>
            </a:prstTxWarp>
          </a:bodyPr>
          <a:lstStyle>
            <a:lvl1pPr defTabSz="894378" eaLnBrk="0" hangingPunct="0">
              <a:spcBef>
                <a:spcPct val="0"/>
              </a:spcBef>
              <a:defRPr sz="1200">
                <a:latin typeface="Times" pitchFamily="18" charset="0"/>
              </a:defRPr>
            </a:lvl1pPr>
          </a:lstStyle>
          <a:p>
            <a:pPr>
              <a:defRPr/>
            </a:pPr>
            <a:endParaRPr lang="en-US" dirty="0"/>
          </a:p>
        </p:txBody>
      </p:sp>
      <p:sp>
        <p:nvSpPr>
          <p:cNvPr id="11264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89510" tIns="44755" rIns="89510" bIns="44755" numCol="1" anchor="b" anchorCtr="0" compatLnSpc="1">
            <a:prstTxWarp prst="textNoShape">
              <a:avLst/>
            </a:prstTxWarp>
          </a:bodyPr>
          <a:lstStyle>
            <a:lvl1pPr algn="r" defTabSz="894378" eaLnBrk="0" hangingPunct="0">
              <a:spcBef>
                <a:spcPct val="0"/>
              </a:spcBef>
              <a:defRPr sz="1200">
                <a:latin typeface="Times" pitchFamily="18" charset="0"/>
              </a:defRPr>
            </a:lvl1pPr>
          </a:lstStyle>
          <a:p>
            <a:pPr>
              <a:defRPr/>
            </a:pPr>
            <a:fld id="{E4E61F8C-8B83-46FD-924E-318F610A73B0}" type="slidenum">
              <a:rPr lang="en-US"/>
              <a:pPr>
                <a:defRPr/>
              </a:pPr>
              <a:t>‹#›</a:t>
            </a:fld>
            <a:endParaRPr lang="en-US" dirty="0"/>
          </a:p>
        </p:txBody>
      </p:sp>
    </p:spTree>
    <p:extLst>
      <p:ext uri="{BB962C8B-B14F-4D97-AF65-F5344CB8AC3E}">
        <p14:creationId xmlns:p14="http://schemas.microsoft.com/office/powerpoint/2010/main" val="100064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defTabSz="924192" eaLnBrk="0" hangingPunct="0">
              <a:spcBef>
                <a:spcPct val="0"/>
              </a:spcBef>
              <a:defRPr sz="1200">
                <a:latin typeface="Times" pitchFamily="18" charset="0"/>
              </a:defRPr>
            </a:lvl1pPr>
          </a:lstStyle>
          <a:p>
            <a:pPr>
              <a:defRPr/>
            </a:pPr>
            <a:endParaRPr lang="en-US" dirty="0"/>
          </a:p>
        </p:txBody>
      </p:sp>
      <p:sp>
        <p:nvSpPr>
          <p:cNvPr id="593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algn="r" defTabSz="924192" eaLnBrk="0" hangingPunct="0">
              <a:spcBef>
                <a:spcPct val="0"/>
              </a:spcBef>
              <a:defRPr sz="1200">
                <a:latin typeface="Times" pitchFamily="18" charset="0"/>
              </a:defRPr>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701675" y="4418013"/>
            <a:ext cx="5607050" cy="4181475"/>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defTabSz="924192" eaLnBrk="0" hangingPunct="0">
              <a:spcBef>
                <a:spcPct val="0"/>
              </a:spcBef>
              <a:defRPr sz="1200">
                <a:latin typeface="Times" pitchFamily="18" charset="0"/>
              </a:defRPr>
            </a:lvl1pPr>
          </a:lstStyle>
          <a:p>
            <a:pPr>
              <a:defRPr/>
            </a:pPr>
            <a:endParaRPr lang="en-US" dirty="0"/>
          </a:p>
        </p:txBody>
      </p:sp>
      <p:sp>
        <p:nvSpPr>
          <p:cNvPr id="593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algn="r" defTabSz="924192" eaLnBrk="0" hangingPunct="0">
              <a:spcBef>
                <a:spcPct val="0"/>
              </a:spcBef>
              <a:defRPr sz="1200">
                <a:latin typeface="Times" pitchFamily="18" charset="0"/>
              </a:defRPr>
            </a:lvl1pPr>
          </a:lstStyle>
          <a:p>
            <a:pPr>
              <a:defRPr/>
            </a:pPr>
            <a:fld id="{DB9721C8-080E-4AE7-89F7-915173249943}" type="slidenum">
              <a:rPr lang="en-US"/>
              <a:pPr>
                <a:defRPr/>
              </a:pPr>
              <a:t>‹#›</a:t>
            </a:fld>
            <a:endParaRPr lang="en-US" dirty="0"/>
          </a:p>
        </p:txBody>
      </p:sp>
    </p:spTree>
    <p:extLst>
      <p:ext uri="{BB962C8B-B14F-4D97-AF65-F5344CB8AC3E}">
        <p14:creationId xmlns:p14="http://schemas.microsoft.com/office/powerpoint/2010/main" val="2675668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ovidprisonproject.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Marúaweeka</a:t>
            </a:r>
            <a:r>
              <a:rPr lang="en-US" dirty="0"/>
              <a:t> Everyone,</a:t>
            </a:r>
          </a:p>
          <a:p>
            <a:r>
              <a:rPr lang="en-US" dirty="0"/>
              <a:t>My name is Carly Camplain I’m here to defend my dissertation prospectus entitled COVID-19 in US Prisons: Policy Implications and Health Outcomes. My dissertation chair is Dr. Julie Baldwin, regents professor and director of the Center for Health Equity Research, and my committee includes Dr. Luis Fernandez, professor and chair of Criminology and Criminal Justice her at Northern Arizona University; Aila Hoss, an assistant professor of law at the University of Tulsa College of Law; and Joe Mihaljevic, assistant professor in the school of informatics, computing, and cyber systems here at NAU.</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will see artwork throughout my presentation. All of this art was created by people who were or currently are incarcerated.</a:t>
            </a:r>
          </a:p>
          <a:p>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1</a:t>
            </a:fld>
            <a:endParaRPr lang="en-US" dirty="0"/>
          </a:p>
        </p:txBody>
      </p:sp>
    </p:spTree>
    <p:extLst>
      <p:ext uri="{BB962C8B-B14F-4D97-AF65-F5344CB8AC3E}">
        <p14:creationId xmlns:p14="http://schemas.microsoft.com/office/powerpoint/2010/main" val="3676729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Times" pitchFamily="18" charset="0"/>
                <a:ea typeface="+mn-ea"/>
                <a:cs typeface="+mn-cs"/>
              </a:rPr>
              <a:t>To understand disparate impact and the implementation of public health policies, we can use the legal determinants of health. </a:t>
            </a:r>
          </a:p>
          <a:p>
            <a:pPr lvl="2"/>
            <a:r>
              <a:rPr lang="en-US" sz="1200" kern="1200" dirty="0">
                <a:solidFill>
                  <a:schemeClr val="tx1"/>
                </a:solidFill>
                <a:effectLst/>
                <a:latin typeface="Times" pitchFamily="18" charset="0"/>
                <a:ea typeface="+mn-ea"/>
                <a:cs typeface="+mn-cs"/>
              </a:rPr>
              <a:t>There are four legal determinants of health</a:t>
            </a:r>
          </a:p>
          <a:p>
            <a:pPr lvl="2"/>
            <a:r>
              <a:rPr lang="en-US" sz="1200" kern="1200" dirty="0">
                <a:solidFill>
                  <a:schemeClr val="tx1"/>
                </a:solidFill>
                <a:effectLst/>
                <a:latin typeface="Times" pitchFamily="18" charset="0"/>
                <a:ea typeface="+mn-ea"/>
                <a:cs typeface="+mn-cs"/>
              </a:rPr>
              <a:t>The first one states that law can translate ideas into policies and practice to help to achieve health related goals. </a:t>
            </a:r>
          </a:p>
          <a:p>
            <a:pPr lvl="2"/>
            <a:r>
              <a:rPr lang="en-US" sz="1200" kern="1200" dirty="0">
                <a:solidFill>
                  <a:schemeClr val="tx1"/>
                </a:solidFill>
                <a:effectLst/>
                <a:latin typeface="Times" pitchFamily="18" charset="0"/>
                <a:ea typeface="+mn-ea"/>
                <a:cs typeface="+mn-cs"/>
              </a:rPr>
              <a:t>The second states law can strengthen health institutions. </a:t>
            </a:r>
          </a:p>
          <a:p>
            <a:pPr lvl="2"/>
            <a:r>
              <a:rPr lang="en-US" sz="1200" kern="1200" dirty="0">
                <a:solidFill>
                  <a:schemeClr val="tx1"/>
                </a:solidFill>
                <a:effectLst/>
                <a:latin typeface="Times" pitchFamily="18" charset="0"/>
                <a:ea typeface="+mn-ea"/>
                <a:cs typeface="+mn-cs"/>
              </a:rPr>
              <a:t>The third legal determinant is that law can implement fair, evidence-based health interventions. </a:t>
            </a:r>
          </a:p>
          <a:p>
            <a:pPr lvl="2"/>
            <a:r>
              <a:rPr lang="en-US" sz="1200" kern="1200" dirty="0">
                <a:solidFill>
                  <a:schemeClr val="tx1"/>
                </a:solidFill>
                <a:effectLst/>
                <a:latin typeface="Times" pitchFamily="18" charset="0"/>
                <a:ea typeface="+mn-ea"/>
                <a:cs typeface="+mn-cs"/>
              </a:rPr>
              <a:t>Finally, the fourth legal determinant suggests that creating and implementing laws should be guided by science. </a:t>
            </a:r>
          </a:p>
          <a:p>
            <a:pPr lvl="1"/>
            <a:r>
              <a:rPr lang="en-US" sz="1200" kern="1200" dirty="0">
                <a:solidFill>
                  <a:schemeClr val="tx1"/>
                </a:solidFill>
                <a:effectLst/>
                <a:latin typeface="Times" pitchFamily="18" charset="0"/>
                <a:ea typeface="+mn-ea"/>
                <a:cs typeface="+mn-cs"/>
              </a:rPr>
              <a:t>Law and policy changes can be an effective intervention to address public health concerns and achieve health-related goals. However, all too often, decisions are made without a systematic, rational, or evidence-based plan.</a:t>
            </a:r>
          </a:p>
          <a:p>
            <a:pPr lvl="1"/>
            <a:endParaRPr lang="en-US" sz="1200" kern="1200" dirty="0">
              <a:solidFill>
                <a:schemeClr val="tx1"/>
              </a:solidFill>
              <a:effectLst/>
              <a:latin typeface="Times" pitchFamily="18" charset="0"/>
              <a:ea typeface="+mn-ea"/>
              <a:cs typeface="+mn-cs"/>
            </a:endParaRPr>
          </a:p>
          <a:p>
            <a:pPr lvl="1"/>
            <a:r>
              <a:rPr lang="en-US" sz="1200" kern="1200" dirty="0">
                <a:solidFill>
                  <a:schemeClr val="tx1"/>
                </a:solidFill>
                <a:effectLst/>
                <a:latin typeface="Times" pitchFamily="18" charset="0"/>
                <a:ea typeface="+mn-ea"/>
                <a:cs typeface="+mn-cs"/>
              </a:rPr>
              <a:t>The legal determinants of health help to bridge disparate impact to our driving framework. </a:t>
            </a:r>
          </a:p>
          <a:p>
            <a:endParaRPr lang="en-US" sz="1200" kern="1200" dirty="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11</a:t>
            </a:fld>
            <a:endParaRPr lang="en-US" dirty="0"/>
          </a:p>
        </p:txBody>
      </p:sp>
    </p:spTree>
    <p:extLst>
      <p:ext uri="{BB962C8B-B14F-4D97-AF65-F5344CB8AC3E}">
        <p14:creationId xmlns:p14="http://schemas.microsoft.com/office/powerpoint/2010/main" val="1805239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Times" pitchFamily="18" charset="0"/>
                <a:ea typeface="+mn-ea"/>
                <a:cs typeface="+mn-cs"/>
              </a:rPr>
              <a:t>The Public Health Law Research framework suggests you can objectively measure how a law can impact health and through which mechanisms laws impact health. </a:t>
            </a:r>
          </a:p>
          <a:p>
            <a:pPr lvl="1"/>
            <a:r>
              <a:rPr lang="en-US" sz="1200" kern="1200" dirty="0">
                <a:solidFill>
                  <a:schemeClr val="tx1"/>
                </a:solidFill>
                <a:effectLst/>
                <a:latin typeface="Times" pitchFamily="18" charset="0"/>
                <a:ea typeface="+mn-ea"/>
                <a:cs typeface="+mn-cs"/>
              </a:rPr>
              <a:t>Simply, PHLR is “the scientific study of the relation of law and legal practices to population health”. PHLR focuses on laws intended to affect population health and those that have unintended health effects. This branch of public health evaluates the effectiveness of public health interventions and the effectiveness of law as the tool used to facilitate the interventions.</a:t>
            </a:r>
          </a:p>
          <a:p>
            <a:pPr lvl="1"/>
            <a:endParaRPr lang="en-US" sz="1200" kern="1200" dirty="0">
              <a:solidFill>
                <a:schemeClr val="tx1"/>
              </a:solidFill>
              <a:effectLst/>
              <a:latin typeface="Times" pitchFamily="18" charset="0"/>
              <a:ea typeface="+mn-ea"/>
              <a:cs typeface="+mn-cs"/>
            </a:endParaRPr>
          </a:p>
          <a:p>
            <a:pPr lvl="1"/>
            <a:r>
              <a:rPr lang="en-US" sz="1200" kern="1200" dirty="0">
                <a:solidFill>
                  <a:schemeClr val="tx1"/>
                </a:solidFill>
                <a:effectLst/>
                <a:latin typeface="Times" pitchFamily="18" charset="0"/>
                <a:ea typeface="+mn-ea"/>
                <a:cs typeface="+mn-cs"/>
              </a:rPr>
              <a:t>In this framework, laws and policies are the independent, explanatory variables. Some of you may know them as “exposures”. Health outcomes of interest, such as morbidity and mortality are the dependent or response variables or as specific person on this call may know it as the “outcome”. </a:t>
            </a:r>
          </a:p>
          <a:p>
            <a:pPr lvl="1"/>
            <a:endParaRPr lang="en-US" sz="1200" kern="1200" dirty="0">
              <a:solidFill>
                <a:schemeClr val="tx1"/>
              </a:solidFill>
              <a:effectLst/>
              <a:latin typeface="Times" pitchFamily="18" charset="0"/>
              <a:ea typeface="+mn-ea"/>
              <a:cs typeface="+mn-cs"/>
            </a:endParaRPr>
          </a:p>
          <a:p>
            <a:pPr lvl="1"/>
            <a:r>
              <a:rPr lang="en-US" sz="1200" kern="1200" dirty="0">
                <a:solidFill>
                  <a:schemeClr val="tx1"/>
                </a:solidFill>
                <a:effectLst/>
                <a:latin typeface="Times" pitchFamily="18" charset="0"/>
                <a:ea typeface="+mn-ea"/>
                <a:cs typeface="+mn-cs"/>
              </a:rPr>
              <a:t>The mediators along the causal pathway include the legal practices, implementation, and the changes in environment and behavior of who and what the policies impact. </a:t>
            </a:r>
          </a:p>
          <a:p>
            <a:pPr lvl="1"/>
            <a:endParaRPr lang="en-US" sz="1200" kern="1200" dirty="0">
              <a:solidFill>
                <a:schemeClr val="tx1"/>
              </a:solidFill>
              <a:effectLst/>
              <a:latin typeface="Times" pitchFamily="18" charset="0"/>
              <a:ea typeface="+mn-ea"/>
              <a:cs typeface="+mn-cs"/>
            </a:endParaRPr>
          </a:p>
          <a:p>
            <a:pPr lvl="1"/>
            <a:r>
              <a:rPr lang="en-US" sz="1200" kern="1200" dirty="0">
                <a:solidFill>
                  <a:schemeClr val="tx1"/>
                </a:solidFill>
                <a:effectLst/>
                <a:latin typeface="Times" pitchFamily="18" charset="0"/>
                <a:ea typeface="+mn-ea"/>
                <a:cs typeface="+mn-cs"/>
              </a:rPr>
              <a:t>To note, each pathway in this model can be studied independently.</a:t>
            </a:r>
          </a:p>
          <a:p>
            <a:pPr lvl="1"/>
            <a:endParaRPr lang="en-US" sz="1200" kern="1200" dirty="0">
              <a:solidFill>
                <a:schemeClr val="tx1"/>
              </a:solidFill>
              <a:effectLst/>
              <a:latin typeface="Times" pitchFamily="18" charset="0"/>
              <a:ea typeface="+mn-ea"/>
              <a:cs typeface="+mn-cs"/>
            </a:endParaRPr>
          </a:p>
          <a:p>
            <a:pPr lvl="1"/>
            <a:r>
              <a:rPr lang="en-US" sz="1200" kern="1200" dirty="0">
                <a:solidFill>
                  <a:schemeClr val="tx1"/>
                </a:solidFill>
                <a:effectLst/>
                <a:latin typeface="Times" pitchFamily="18" charset="0"/>
                <a:ea typeface="+mn-ea"/>
                <a:cs typeface="+mn-cs"/>
              </a:rPr>
              <a:t>Path A in the figure on your screen examines policymaking and the factors that influence the final adopted laws or policies. </a:t>
            </a:r>
          </a:p>
          <a:p>
            <a:pPr lvl="1"/>
            <a:r>
              <a:rPr lang="en-US" sz="1200" kern="1200" dirty="0">
                <a:solidFill>
                  <a:schemeClr val="tx1"/>
                </a:solidFill>
                <a:effectLst/>
                <a:latin typeface="Times" pitchFamily="18" charset="0"/>
                <a:ea typeface="+mn-ea"/>
                <a:cs typeface="+mn-cs"/>
              </a:rPr>
              <a:t>Path B focuses on the implementation and enforcement of the laws – how the laws are in practice compared to how they are written. </a:t>
            </a:r>
          </a:p>
          <a:p>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12</a:t>
            </a:fld>
            <a:endParaRPr lang="en-US" dirty="0"/>
          </a:p>
        </p:txBody>
      </p:sp>
    </p:spTree>
    <p:extLst>
      <p:ext uri="{BB962C8B-B14F-4D97-AF65-F5344CB8AC3E}">
        <p14:creationId xmlns:p14="http://schemas.microsoft.com/office/powerpoint/2010/main" val="948099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Times" pitchFamily="18" charset="0"/>
                <a:ea typeface="+mn-ea"/>
                <a:cs typeface="+mn-cs"/>
              </a:rPr>
              <a:t>This dissertation will be looking at paths C, D, and E. </a:t>
            </a:r>
          </a:p>
          <a:p>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13</a:t>
            </a:fld>
            <a:endParaRPr lang="en-US" dirty="0"/>
          </a:p>
        </p:txBody>
      </p:sp>
    </p:spTree>
    <p:extLst>
      <p:ext uri="{BB962C8B-B14F-4D97-AF65-F5344CB8AC3E}">
        <p14:creationId xmlns:p14="http://schemas.microsoft.com/office/powerpoint/2010/main" val="147864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Times" pitchFamily="18" charset="0"/>
                <a:ea typeface="+mn-ea"/>
                <a:cs typeface="+mn-cs"/>
              </a:rPr>
              <a:t>Path C looks at how the laws and policies in practice impact changes in environments and individual behaviors. </a:t>
            </a:r>
          </a:p>
          <a:p>
            <a:pPr lvl="1"/>
            <a:r>
              <a:rPr lang="en-US" sz="1200" kern="1200" dirty="0">
                <a:solidFill>
                  <a:schemeClr val="tx1"/>
                </a:solidFill>
                <a:effectLst/>
                <a:latin typeface="Times" pitchFamily="18" charset="0"/>
                <a:ea typeface="+mn-ea"/>
                <a:cs typeface="+mn-cs"/>
              </a:rPr>
              <a:t>Path D specifically looks at how laws impact the environments and institutions and how those, in turn, impact individual behaviors</a:t>
            </a:r>
          </a:p>
          <a:p>
            <a:pPr lvl="1"/>
            <a:r>
              <a:rPr lang="en-US" sz="1200" kern="1200" dirty="0">
                <a:solidFill>
                  <a:schemeClr val="tx1"/>
                </a:solidFill>
                <a:effectLst/>
                <a:latin typeface="Times" pitchFamily="18" charset="0"/>
                <a:ea typeface="+mn-ea"/>
                <a:cs typeface="+mn-cs"/>
              </a:rPr>
              <a:t>The final step, part E, looks at how health outcomes are impacted by the changes in environments and behavior.</a:t>
            </a:r>
          </a:p>
          <a:p>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14</a:t>
            </a:fld>
            <a:endParaRPr lang="en-US" dirty="0"/>
          </a:p>
        </p:txBody>
      </p:sp>
    </p:spTree>
    <p:extLst>
      <p:ext uri="{BB962C8B-B14F-4D97-AF65-F5344CB8AC3E}">
        <p14:creationId xmlns:p14="http://schemas.microsoft.com/office/powerpoint/2010/main" val="3591333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18" charset="0"/>
                <a:ea typeface="+mn-ea"/>
                <a:cs typeface="+mn-cs"/>
              </a:rPr>
              <a:t>Purpose is to build the evidence base for policy interventions related to COVID-19 and infectious disease in US prisons</a:t>
            </a:r>
          </a:p>
          <a:p>
            <a:r>
              <a:rPr lang="en-US" sz="1200" kern="1200" dirty="0">
                <a:solidFill>
                  <a:schemeClr val="tx1"/>
                </a:solidFill>
                <a:effectLst/>
                <a:latin typeface="Times" pitchFamily="18" charset="0"/>
                <a:ea typeface="+mn-ea"/>
                <a:cs typeface="+mn-cs"/>
              </a:rPr>
              <a:t>Objective is to assess the impact of policies and procedures on COVID-19 outcomes including testing, positive cases, and deaths in prisons across the US. </a:t>
            </a:r>
          </a:p>
          <a:p>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16</a:t>
            </a:fld>
            <a:endParaRPr lang="en-US" dirty="0"/>
          </a:p>
        </p:txBody>
      </p:sp>
    </p:spTree>
    <p:extLst>
      <p:ext uri="{BB962C8B-B14F-4D97-AF65-F5344CB8AC3E}">
        <p14:creationId xmlns:p14="http://schemas.microsoft.com/office/powerpoint/2010/main" val="2596789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18</a:t>
            </a:fld>
            <a:endParaRPr lang="en-US" dirty="0"/>
          </a:p>
        </p:txBody>
      </p:sp>
    </p:spTree>
    <p:extLst>
      <p:ext uri="{BB962C8B-B14F-4D97-AF65-F5344CB8AC3E}">
        <p14:creationId xmlns:p14="http://schemas.microsoft.com/office/powerpoint/2010/main" val="68314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19</a:t>
            </a:fld>
            <a:endParaRPr lang="en-US" dirty="0"/>
          </a:p>
        </p:txBody>
      </p:sp>
    </p:spTree>
    <p:extLst>
      <p:ext uri="{BB962C8B-B14F-4D97-AF65-F5344CB8AC3E}">
        <p14:creationId xmlns:p14="http://schemas.microsoft.com/office/powerpoint/2010/main" val="2285434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the following methods will be used for both aims 1 and 2, using respective exposure and outcome variables. To guide us through the methods, I will be using an example to provide context. </a:t>
            </a:r>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20</a:t>
            </a:fld>
            <a:endParaRPr lang="en-US" dirty="0"/>
          </a:p>
        </p:txBody>
      </p:sp>
    </p:spTree>
    <p:extLst>
      <p:ext uri="{BB962C8B-B14F-4D97-AF65-F5344CB8AC3E}">
        <p14:creationId xmlns:p14="http://schemas.microsoft.com/office/powerpoint/2010/main" val="3311810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18" charset="0"/>
                <a:ea typeface="+mn-ea"/>
                <a:cs typeface="+mn-cs"/>
              </a:rPr>
              <a:t>Data from the </a:t>
            </a:r>
            <a:r>
              <a:rPr lang="en-US" sz="1200" u="sng" kern="1200" dirty="0">
                <a:solidFill>
                  <a:schemeClr val="tx1"/>
                </a:solidFill>
                <a:effectLst/>
                <a:latin typeface="Times" pitchFamily="18" charset="0"/>
                <a:ea typeface="+mn-ea"/>
                <a:cs typeface="+mn-cs"/>
                <a:hlinkClick r:id="rId3"/>
              </a:rPr>
              <a:t>COVID Prison Project</a:t>
            </a:r>
            <a:r>
              <a:rPr lang="en-US" sz="1200" kern="1200" dirty="0">
                <a:solidFill>
                  <a:schemeClr val="tx1"/>
                </a:solidFill>
                <a:effectLst/>
                <a:latin typeface="Times" pitchFamily="18" charset="0"/>
                <a:ea typeface="+mn-ea"/>
                <a:cs typeface="+mn-cs"/>
              </a:rPr>
              <a:t> between March 2020 and December 2021 will be utilized to meet the proposed aims. The COVID Prison Project is a longitudinal study that tracks data and policy across the country to monitor COVID-19 tests administered and positive cases and deaths among individuals incarcerated and staff in US prisons. Currently, the COVID Prison Project is reporting data from 53 prison systems from all 50 US states, Washington DC, the Federal Bureau of Prisons, and Immigration and Customs Enforcement (ICE). </a:t>
            </a:r>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21</a:t>
            </a:fld>
            <a:endParaRPr lang="en-US" dirty="0"/>
          </a:p>
        </p:txBody>
      </p:sp>
    </p:spTree>
    <p:extLst>
      <p:ext uri="{BB962C8B-B14F-4D97-AF65-F5344CB8AC3E}">
        <p14:creationId xmlns:p14="http://schemas.microsoft.com/office/powerpoint/2010/main" val="878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18" charset="0"/>
                <a:ea typeface="+mn-ea"/>
                <a:cs typeface="+mn-cs"/>
              </a:rPr>
              <a:t>The five primary variables available through the COVID Prison Project include: incarcerated individuals tested for, positive for, and deaths due to COVID-19 and staff positive for and deaths due to COVID-19. Data were collected from Department of Corrections websites and supplemented with data and information from the media and other press releases. Please note that there are additional variables for some states and each variable is unique to each jurisdiction.</a:t>
            </a:r>
          </a:p>
          <a:p>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22</a:t>
            </a:fld>
            <a:endParaRPr lang="en-US" dirty="0"/>
          </a:p>
        </p:txBody>
      </p:sp>
    </p:spTree>
    <p:extLst>
      <p:ext uri="{BB962C8B-B14F-4D97-AF65-F5344CB8AC3E}">
        <p14:creationId xmlns:p14="http://schemas.microsoft.com/office/powerpoint/2010/main" val="66224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2</a:t>
            </a:fld>
            <a:endParaRPr lang="en-US" dirty="0"/>
          </a:p>
        </p:txBody>
      </p:sp>
    </p:spTree>
    <p:extLst>
      <p:ext uri="{BB962C8B-B14F-4D97-AF65-F5344CB8AC3E}">
        <p14:creationId xmlns:p14="http://schemas.microsoft.com/office/powerpoint/2010/main" val="1729645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18" charset="0"/>
                <a:ea typeface="+mn-ea"/>
                <a:cs typeface="+mn-cs"/>
              </a:rPr>
              <a:t>The COVID Prison Project’s policy arm tracks and stores policies and data that are related to COVID-19 in prisons for both individuals who are incarcerated and staff. All data were collected from publicly available sources on statewide prison policy including Department of Corrections websites, </a:t>
            </a:r>
            <a:r>
              <a:rPr lang="en-US" sz="1200" kern="1200" dirty="0" err="1">
                <a:solidFill>
                  <a:schemeClr val="tx1"/>
                </a:solidFill>
                <a:effectLst/>
                <a:latin typeface="Times" pitchFamily="18" charset="0"/>
                <a:ea typeface="+mn-ea"/>
                <a:cs typeface="+mn-cs"/>
              </a:rPr>
              <a:t>facebook</a:t>
            </a:r>
            <a:r>
              <a:rPr lang="en-US" sz="1200" kern="1200" dirty="0">
                <a:solidFill>
                  <a:schemeClr val="tx1"/>
                </a:solidFill>
                <a:effectLst/>
                <a:latin typeface="Times" pitchFamily="18" charset="0"/>
                <a:ea typeface="+mn-ea"/>
                <a:cs typeface="+mn-cs"/>
              </a:rPr>
              <a:t> pages, twitter pages, and news releases for all 50 states, Washington DC, the Federal Bureau of Prisons, and ICE. This table shows examples of policies and procedures from the COVID Prison Project’s policy data.</a:t>
            </a:r>
          </a:p>
          <a:p>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23</a:t>
            </a:fld>
            <a:endParaRPr lang="en-US" dirty="0"/>
          </a:p>
        </p:txBody>
      </p:sp>
    </p:spTree>
    <p:extLst>
      <p:ext uri="{BB962C8B-B14F-4D97-AF65-F5344CB8AC3E}">
        <p14:creationId xmlns:p14="http://schemas.microsoft.com/office/powerpoint/2010/main" val="1944585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18" charset="0"/>
                <a:ea typeface="+mn-ea"/>
                <a:cs typeface="+mn-cs"/>
              </a:rPr>
              <a:t>An example of a mitigation strategy policy and procedure is </a:t>
            </a:r>
            <a:r>
              <a:rPr lang="en-US" sz="1200" dirty="0">
                <a:effectLst/>
                <a:latin typeface="Arial" panose="020B0604020202020204" pitchFamily="34" charset="0"/>
                <a:ea typeface="Calibri" panose="020F0502020204030204" pitchFamily="34" charset="0"/>
                <a:cs typeface="Times New Roman" panose="02020603050405020304" pitchFamily="18" charset="0"/>
              </a:rPr>
              <a:t>Staff required to wear PPE/Masks while onsite</a:t>
            </a:r>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24</a:t>
            </a:fld>
            <a:endParaRPr lang="en-US" dirty="0"/>
          </a:p>
        </p:txBody>
      </p:sp>
    </p:spTree>
    <p:extLst>
      <p:ext uri="{BB962C8B-B14F-4D97-AF65-F5344CB8AC3E}">
        <p14:creationId xmlns:p14="http://schemas.microsoft.com/office/powerpoint/2010/main" val="380088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18" charset="0"/>
                <a:ea typeface="+mn-ea"/>
                <a:cs typeface="+mn-cs"/>
              </a:rPr>
              <a:t>An example of a healthcare policy is suspending or reducing copays for all or COIVD related medical expenses. </a:t>
            </a:r>
          </a:p>
          <a:p>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25</a:t>
            </a:fld>
            <a:endParaRPr lang="en-US" dirty="0"/>
          </a:p>
        </p:txBody>
      </p:sp>
    </p:spTree>
    <p:extLst>
      <p:ext uri="{BB962C8B-B14F-4D97-AF65-F5344CB8AC3E}">
        <p14:creationId xmlns:p14="http://schemas.microsoft.com/office/powerpoint/2010/main" val="3178658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18" charset="0"/>
                <a:ea typeface="+mn-ea"/>
                <a:cs typeface="+mn-cs"/>
              </a:rPr>
              <a:t>For Aims 1 and 2 we will use policy evaluation to code and analyze the policies and procedures that I just described then compare that data to our health outcomes variables.</a:t>
            </a:r>
          </a:p>
          <a:p>
            <a:endParaRPr lang="en-US" sz="1200" b="0" kern="1200" dirty="0">
              <a:solidFill>
                <a:schemeClr val="tx1"/>
              </a:solidFill>
              <a:effectLst/>
              <a:latin typeface="Times" pitchFamily="18" charset="0"/>
              <a:ea typeface="+mn-ea"/>
              <a:cs typeface="+mn-cs"/>
            </a:endParaRPr>
          </a:p>
          <a:p>
            <a:r>
              <a:rPr lang="en-US" sz="1200" b="0" kern="1200" dirty="0">
                <a:solidFill>
                  <a:schemeClr val="tx1"/>
                </a:solidFill>
                <a:effectLst/>
                <a:latin typeface="Times" pitchFamily="18" charset="0"/>
                <a:ea typeface="+mn-ea"/>
                <a:cs typeface="+mn-cs"/>
              </a:rPr>
              <a:t>In general, policy evaluation applies evaluation principles and methods to examine the content, implementation, or impact of a policy. We can develop an understanding of the merit, worth, and utility of a policy.</a:t>
            </a:r>
          </a:p>
          <a:p>
            <a:endParaRPr lang="en-US" sz="1200" kern="1200" dirty="0">
              <a:solidFill>
                <a:schemeClr val="tx1"/>
              </a:solidFill>
              <a:effectLst/>
              <a:latin typeface="Times" pitchFamily="18" charset="0"/>
              <a:ea typeface="+mn-ea"/>
              <a:cs typeface="+mn-cs"/>
            </a:endParaRPr>
          </a:p>
          <a:p>
            <a:r>
              <a:rPr lang="en-US" sz="1200" kern="1200" dirty="0">
                <a:solidFill>
                  <a:schemeClr val="tx1"/>
                </a:solidFill>
                <a:effectLst/>
                <a:latin typeface="Times" pitchFamily="18" charset="0"/>
                <a:ea typeface="+mn-ea"/>
                <a:cs typeface="+mn-cs"/>
              </a:rPr>
              <a:t>We can conduct policy evaluations at every step of the policy’s life. </a:t>
            </a:r>
          </a:p>
          <a:p>
            <a:r>
              <a:rPr lang="en-US" sz="1200" kern="1200" dirty="0">
                <a:solidFill>
                  <a:schemeClr val="tx1"/>
                </a:solidFill>
                <a:effectLst/>
                <a:latin typeface="Times" pitchFamily="18" charset="0"/>
                <a:ea typeface="+mn-ea"/>
                <a:cs typeface="+mn-cs"/>
              </a:rPr>
              <a:t>We can evaluate policy content during the development stage to understand the content and context of the policies. </a:t>
            </a:r>
          </a:p>
          <a:p>
            <a:r>
              <a:rPr lang="en-US" sz="1200" kern="1200" dirty="0">
                <a:solidFill>
                  <a:schemeClr val="tx1"/>
                </a:solidFill>
                <a:effectLst/>
                <a:latin typeface="Times" pitchFamily="18" charset="0"/>
                <a:ea typeface="+mn-ea"/>
                <a:cs typeface="+mn-cs"/>
              </a:rPr>
              <a:t>We can evaluate policy implementation which can provide important information about the barriers to and facilitators of implementation. </a:t>
            </a:r>
          </a:p>
          <a:p>
            <a:r>
              <a:rPr lang="en-US" sz="1200" kern="1200" dirty="0">
                <a:solidFill>
                  <a:schemeClr val="tx1"/>
                </a:solidFill>
                <a:effectLst/>
                <a:latin typeface="Times" pitchFamily="18" charset="0"/>
                <a:ea typeface="+mn-ea"/>
                <a:cs typeface="+mn-cs"/>
              </a:rPr>
              <a:t>Or we can evaluate the impact of the policy – which I will be doing for this dissertation.</a:t>
            </a:r>
          </a:p>
          <a:p>
            <a:r>
              <a:rPr lang="en-US" sz="1200" kern="1200" dirty="0">
                <a:solidFill>
                  <a:schemeClr val="tx1"/>
                </a:solidFill>
                <a:effectLst/>
                <a:latin typeface="Times" pitchFamily="18" charset="0"/>
                <a:ea typeface="+mn-ea"/>
                <a:cs typeface="+mn-cs"/>
              </a:rPr>
              <a:t>The purpose of a policy impact evaluation is to see if the policy produced the intended outcomes and impact. Or simply, are the policies doing what they’re supposed to?</a:t>
            </a:r>
          </a:p>
          <a:p>
            <a:endParaRPr lang="en-US" sz="1200" kern="1200" dirty="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26</a:t>
            </a:fld>
            <a:endParaRPr lang="en-US" dirty="0"/>
          </a:p>
        </p:txBody>
      </p:sp>
    </p:spTree>
    <p:extLst>
      <p:ext uri="{BB962C8B-B14F-4D97-AF65-F5344CB8AC3E}">
        <p14:creationId xmlns:p14="http://schemas.microsoft.com/office/powerpoint/2010/main" val="2504522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18" charset="0"/>
                <a:ea typeface="+mn-ea"/>
                <a:cs typeface="+mn-cs"/>
              </a:rPr>
              <a:t>In this policy impact evaluation, I will be utilizing legal epidemiology methods. Although policies and procedures have been collected through the </a:t>
            </a:r>
            <a:r>
              <a:rPr lang="en-US" sz="1200" kern="1200" dirty="0" err="1">
                <a:solidFill>
                  <a:schemeClr val="tx1"/>
                </a:solidFill>
                <a:effectLst/>
                <a:latin typeface="Times" pitchFamily="18" charset="0"/>
                <a:ea typeface="+mn-ea"/>
                <a:cs typeface="+mn-cs"/>
              </a:rPr>
              <a:t>covid</a:t>
            </a:r>
            <a:r>
              <a:rPr lang="en-US" sz="1200" kern="1200" dirty="0">
                <a:solidFill>
                  <a:schemeClr val="tx1"/>
                </a:solidFill>
                <a:effectLst/>
                <a:latin typeface="Times" pitchFamily="18" charset="0"/>
                <a:ea typeface="+mn-ea"/>
                <a:cs typeface="+mn-cs"/>
              </a:rPr>
              <a:t> prison project, I will also collect the policies and procedures systematically with very specific steps, develop coding questions from legal constructs and key elements of the policies, and code the policies and procedures using the developed questions. I will let you know, this is a watered down explanation of legal epidemiology. If you’re interested in this methodology, please let me know or visit lawatlas.org</a:t>
            </a:r>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27</a:t>
            </a:fld>
            <a:endParaRPr lang="en-US" dirty="0"/>
          </a:p>
        </p:txBody>
      </p:sp>
    </p:spTree>
    <p:extLst>
      <p:ext uri="{BB962C8B-B14F-4D97-AF65-F5344CB8AC3E}">
        <p14:creationId xmlns:p14="http://schemas.microsoft.com/office/powerpoint/2010/main" val="2663436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18" charset="0"/>
                <a:ea typeface="+mn-ea"/>
                <a:cs typeface="+mn-cs"/>
              </a:rPr>
              <a:t>I’m going to start with an example that I will use throughout the methods section.</a:t>
            </a:r>
          </a:p>
          <a:p>
            <a:r>
              <a:rPr lang="en-US" sz="1200" kern="1200" dirty="0">
                <a:solidFill>
                  <a:schemeClr val="tx1"/>
                </a:solidFill>
                <a:effectLst/>
                <a:latin typeface="Times" pitchFamily="18" charset="0"/>
                <a:ea typeface="+mn-ea"/>
                <a:cs typeface="+mn-cs"/>
              </a:rPr>
              <a:t>My policy example is “Facility suspends copays fully for all medical care”</a:t>
            </a:r>
          </a:p>
          <a:p>
            <a:r>
              <a:rPr lang="en-US" sz="1200" kern="1200" dirty="0">
                <a:solidFill>
                  <a:schemeClr val="tx1"/>
                </a:solidFill>
                <a:effectLst/>
                <a:latin typeface="Times" pitchFamily="18" charset="0"/>
                <a:ea typeface="+mn-ea"/>
                <a:cs typeface="+mn-cs"/>
              </a:rPr>
              <a:t>This is a simple example – it gets more complex with even this specific policy (remember, they can </a:t>
            </a:r>
            <a:r>
              <a:rPr lang="en-US" sz="1200" u="sng" kern="1200" dirty="0">
                <a:solidFill>
                  <a:schemeClr val="tx1"/>
                </a:solidFill>
                <a:effectLst/>
                <a:latin typeface="Times" pitchFamily="18" charset="0"/>
                <a:ea typeface="+mn-ea"/>
                <a:cs typeface="+mn-cs"/>
              </a:rPr>
              <a:t>suspend</a:t>
            </a:r>
            <a:r>
              <a:rPr lang="en-US" sz="1200" kern="1200" dirty="0">
                <a:solidFill>
                  <a:schemeClr val="tx1"/>
                </a:solidFill>
                <a:effectLst/>
                <a:latin typeface="Times" pitchFamily="18" charset="0"/>
                <a:ea typeface="+mn-ea"/>
                <a:cs typeface="+mn-cs"/>
              </a:rPr>
              <a:t> or </a:t>
            </a:r>
            <a:r>
              <a:rPr lang="en-US" sz="1200" u="sng" kern="1200" dirty="0">
                <a:solidFill>
                  <a:schemeClr val="tx1"/>
                </a:solidFill>
                <a:effectLst/>
                <a:latin typeface="Times" pitchFamily="18" charset="0"/>
                <a:ea typeface="+mn-ea"/>
                <a:cs typeface="+mn-cs"/>
              </a:rPr>
              <a:t>reduce</a:t>
            </a:r>
            <a:r>
              <a:rPr lang="en-US" sz="1200" kern="1200" dirty="0">
                <a:solidFill>
                  <a:schemeClr val="tx1"/>
                </a:solidFill>
                <a:effectLst/>
                <a:latin typeface="Times" pitchFamily="18" charset="0"/>
                <a:ea typeface="+mn-ea"/>
                <a:cs typeface="+mn-cs"/>
              </a:rPr>
              <a:t> the copayment to see a health care provider for all medical or COIVD related medical expenses)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18" charset="0"/>
                <a:ea typeface="+mn-ea"/>
                <a:cs typeface="+mn-cs"/>
              </a:rPr>
              <a:t>For our example of “facility suspends copays fully for all medical care”, all 53 jurisdictions would be coded in the binary – 0 for the policy not being present and 1 for the policy being present. </a:t>
            </a:r>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28</a:t>
            </a:fld>
            <a:endParaRPr lang="en-US" dirty="0"/>
          </a:p>
        </p:txBody>
      </p:sp>
    </p:spTree>
    <p:extLst>
      <p:ext uri="{BB962C8B-B14F-4D97-AF65-F5344CB8AC3E}">
        <p14:creationId xmlns:p14="http://schemas.microsoft.com/office/powerpoint/2010/main" val="1436770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in our methods leads us to look for a causal inference or association between the previously explained policy data (think 0s and 1s) and COVID-19 outcomes including testing, case, and death rates.</a:t>
            </a:r>
          </a:p>
          <a:p>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29</a:t>
            </a:fld>
            <a:endParaRPr lang="en-US" dirty="0"/>
          </a:p>
        </p:txBody>
      </p:sp>
    </p:spTree>
    <p:extLst>
      <p:ext uri="{BB962C8B-B14F-4D97-AF65-F5344CB8AC3E}">
        <p14:creationId xmlns:p14="http://schemas.microsoft.com/office/powerpoint/2010/main" val="3036419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18" charset="0"/>
                <a:ea typeface="+mn-ea"/>
                <a:cs typeface="+mn-cs"/>
              </a:rPr>
              <a:t>“Causal inference is a key challenge in public health policy research intended to asses past policies and help decide future priorities.” </a:t>
            </a:r>
          </a:p>
          <a:p>
            <a:r>
              <a:rPr lang="en-US" sz="1200" kern="1200" dirty="0">
                <a:solidFill>
                  <a:schemeClr val="tx1"/>
                </a:solidFill>
                <a:effectLst/>
                <a:latin typeface="Times" pitchFamily="18" charset="0"/>
                <a:ea typeface="+mn-ea"/>
                <a:cs typeface="+mn-cs"/>
              </a:rPr>
              <a:t>To combat this challenge, I will be using a quasi-experimental study design.</a:t>
            </a:r>
          </a:p>
          <a:p>
            <a:r>
              <a:rPr lang="en-US" sz="1200" kern="1200" dirty="0">
                <a:solidFill>
                  <a:schemeClr val="tx1"/>
                </a:solidFill>
                <a:effectLst/>
                <a:latin typeface="Times" pitchFamily="18" charset="0"/>
                <a:ea typeface="+mn-ea"/>
                <a:cs typeface="+mn-cs"/>
              </a:rPr>
              <a:t>In quasi-experimental research designs, the policy acts as the intervention and the “treatment” are evaluated based upon how well or poorly they achieve their objectives measured by a pre-specified set of indicators. </a:t>
            </a:r>
          </a:p>
          <a:p>
            <a:r>
              <a:rPr lang="en-US" sz="1200" kern="1200" dirty="0">
                <a:solidFill>
                  <a:schemeClr val="tx1"/>
                </a:solidFill>
                <a:effectLst/>
                <a:latin typeface="Times" pitchFamily="18" charset="0"/>
                <a:ea typeface="+mn-ea"/>
                <a:cs typeface="+mn-cs"/>
              </a:rPr>
              <a:t>This is quasi-experimental because participants or even jurisdictions, are not randomized to an intervention or control/comparison group.</a:t>
            </a:r>
          </a:p>
          <a:p>
            <a:r>
              <a:rPr lang="en-US" sz="1200" kern="1200" dirty="0">
                <a:solidFill>
                  <a:schemeClr val="tx1"/>
                </a:solidFill>
                <a:effectLst/>
                <a:latin typeface="Times" pitchFamily="18" charset="0"/>
                <a:ea typeface="+mn-ea"/>
                <a:cs typeface="+mn-cs"/>
              </a:rPr>
              <a:t>Quasi-experimental study designs utilize a comparison group (counterfactual) that is as similar as possible to the treatment group in terms of pre-intervention characteristics. </a:t>
            </a:r>
          </a:p>
          <a:p>
            <a:r>
              <a:rPr lang="en-US" sz="1200" kern="1200" dirty="0">
                <a:solidFill>
                  <a:schemeClr val="tx1"/>
                </a:solidFill>
                <a:effectLst/>
                <a:latin typeface="Times" pitchFamily="18" charset="0"/>
                <a:ea typeface="+mn-ea"/>
                <a:cs typeface="+mn-cs"/>
              </a:rPr>
              <a:t>With a quasi-experimental study design, it is possible to estimate the impact of a law or policy on an outcome.</a:t>
            </a:r>
          </a:p>
          <a:p>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30</a:t>
            </a:fld>
            <a:endParaRPr lang="en-US" dirty="0"/>
          </a:p>
        </p:txBody>
      </p:sp>
    </p:spTree>
    <p:extLst>
      <p:ext uri="{BB962C8B-B14F-4D97-AF65-F5344CB8AC3E}">
        <p14:creationId xmlns:p14="http://schemas.microsoft.com/office/powerpoint/2010/main" val="3545798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18" charset="0"/>
                <a:ea typeface="+mn-ea"/>
                <a:cs typeface="+mn-cs"/>
              </a:rPr>
              <a:t>Using a counterfactual, we can compare the outcomes of interest of those having benefitted from a policy with those of a group who are similar.</a:t>
            </a:r>
          </a:p>
          <a:p>
            <a:endParaRPr lang="en-US" sz="1200" kern="1200" dirty="0">
              <a:solidFill>
                <a:schemeClr val="tx1"/>
              </a:solidFill>
              <a:effectLst/>
              <a:latin typeface="Times" pitchFamily="18" charset="0"/>
              <a:ea typeface="+mn-ea"/>
              <a:cs typeface="+mn-cs"/>
            </a:endParaRPr>
          </a:p>
          <a:p>
            <a:r>
              <a:rPr lang="en-US" sz="1200" kern="1200" dirty="0">
                <a:solidFill>
                  <a:schemeClr val="tx1"/>
                </a:solidFill>
                <a:effectLst/>
                <a:latin typeface="Times" pitchFamily="18" charset="0"/>
                <a:ea typeface="+mn-ea"/>
                <a:cs typeface="+mn-cs"/>
              </a:rPr>
              <a:t>Quasi-experimental interrupted time series (with comparison jurisdictions) uses a matched comparison jurisdiction, a jurisdiction that is matched on some sort of variable such as prison population size or characteristics and which did not implement the policy. </a:t>
            </a:r>
          </a:p>
          <a:p>
            <a:endParaRPr lang="en-US" sz="1200" kern="1200" dirty="0">
              <a:solidFill>
                <a:schemeClr val="tx1"/>
              </a:solidFill>
              <a:effectLst/>
              <a:latin typeface="Times"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18" charset="0"/>
                <a:ea typeface="+mn-ea"/>
                <a:cs typeface="+mn-cs"/>
              </a:rPr>
              <a:t>Interrupted time series allows health systems researchers to estimate whether and how much an intervention changed an outcome of interest, given the level and trend of the outcome before the intervention; whether effects occurred immediately after the intervention or with delay; whether effects were transient or long term; and whether other factors than the intervention could explain observed changes.</a:t>
            </a:r>
          </a:p>
          <a:p>
            <a:endParaRPr lang="en-US" sz="1200" kern="1200" dirty="0">
              <a:solidFill>
                <a:schemeClr val="tx1"/>
              </a:solidFill>
              <a:effectLst/>
              <a:latin typeface="Times" pitchFamily="18" charset="0"/>
              <a:ea typeface="+mn-ea"/>
              <a:cs typeface="+mn-cs"/>
            </a:endParaRPr>
          </a:p>
          <a:p>
            <a:r>
              <a:rPr lang="en-US" sz="1200" kern="1200" dirty="0">
                <a:solidFill>
                  <a:schemeClr val="tx1"/>
                </a:solidFill>
                <a:effectLst/>
                <a:latin typeface="Times" pitchFamily="18" charset="0"/>
                <a:ea typeface="+mn-ea"/>
                <a:cs typeface="+mn-cs"/>
              </a:rPr>
              <a:t>Using our example (with a completely made up scenario), we see that we are comparing AZ and NM. AZ and NM, in this example, are matched on rates of COVID-19 testing. Each observation is the point in time where the outcome – or in this case – testing rate– is recorded. The X represents our implementation of the policy in Arizona. We can see if the implementation of the policy had an impact on rate of testing in AZ using time and compared to NM, the comparison jurisdiction. </a:t>
            </a:r>
          </a:p>
          <a:p>
            <a:endParaRPr lang="en-US" sz="1200" kern="1200" dirty="0">
              <a:solidFill>
                <a:schemeClr val="tx1"/>
              </a:solidFill>
              <a:effectLst/>
              <a:latin typeface="Times" pitchFamily="18" charset="0"/>
              <a:ea typeface="+mn-ea"/>
              <a:cs typeface="+mn-cs"/>
            </a:endParaRPr>
          </a:p>
          <a:p>
            <a:r>
              <a:rPr lang="en-US" sz="1200" kern="1200" dirty="0">
                <a:solidFill>
                  <a:schemeClr val="tx1"/>
                </a:solidFill>
                <a:effectLst/>
                <a:latin typeface="Times" pitchFamily="18" charset="0"/>
                <a:ea typeface="+mn-ea"/>
                <a:cs typeface="+mn-cs"/>
              </a:rPr>
              <a:t>However, we will need to control for confounders.</a:t>
            </a:r>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31</a:t>
            </a:fld>
            <a:endParaRPr lang="en-US" dirty="0"/>
          </a:p>
        </p:txBody>
      </p:sp>
    </p:spTree>
    <p:extLst>
      <p:ext uri="{BB962C8B-B14F-4D97-AF65-F5344CB8AC3E}">
        <p14:creationId xmlns:p14="http://schemas.microsoft.com/office/powerpoint/2010/main" val="3415157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18" charset="0"/>
                <a:ea typeface="+mn-ea"/>
                <a:cs typeface="+mn-cs"/>
              </a:rPr>
              <a:t>The impact that COVID-19 has had on incarcerated populations is great. Even with law and policy changes, we are still unsure how they impact health outcomes of individuals who are incarcerated. This study will allow us to see potential causal scientific knowledge regarding the impact of health care and mitigation strategy policies and procedures on COVID-19 health outcomes of individuals incarcerated in prisons across the US. Results may provide evidence to direct policy changes in correctional facilities and laws at the state and federal level.</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long term goal of this dissertation is To help guide policy creation and implementation in correctional facilities to prevent and control the spread of infectious disease, whether that be during an epidemic, pandemic, or an outbreak in a single facility</a:t>
            </a:r>
          </a:p>
          <a:p>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33</a:t>
            </a:fld>
            <a:endParaRPr lang="en-US" dirty="0"/>
          </a:p>
        </p:txBody>
      </p:sp>
    </p:spTree>
    <p:extLst>
      <p:ext uri="{BB962C8B-B14F-4D97-AF65-F5344CB8AC3E}">
        <p14:creationId xmlns:p14="http://schemas.microsoft.com/office/powerpoint/2010/main" val="384925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18" charset="0"/>
                <a:ea typeface="+mn-ea"/>
                <a:cs typeface="+mn-cs"/>
              </a:rPr>
              <a:t>Prisons and jails had the largest clusters of COIVD-19 cases and are epicenters for transmission</a:t>
            </a:r>
          </a:p>
          <a:p>
            <a:r>
              <a:rPr lang="en-US" sz="1200" kern="1200" dirty="0">
                <a:solidFill>
                  <a:schemeClr val="tx1"/>
                </a:solidFill>
                <a:effectLst/>
                <a:latin typeface="Times" pitchFamily="18" charset="0"/>
                <a:ea typeface="+mn-ea"/>
                <a:cs typeface="+mn-cs"/>
              </a:rPr>
              <a:t>Currently there are about 1.5 million individuals are incarcerated in about 2,000 state and federal prisons</a:t>
            </a:r>
          </a:p>
          <a:p>
            <a:r>
              <a:rPr lang="en-US" sz="1200" kern="1200" dirty="0">
                <a:solidFill>
                  <a:schemeClr val="tx1"/>
                </a:solidFill>
                <a:effectLst/>
                <a:latin typeface="Times" pitchFamily="18" charset="0"/>
                <a:ea typeface="+mn-ea"/>
                <a:cs typeface="+mn-cs"/>
              </a:rPr>
              <a:t>Prisons are long term correctional facilities run by the state or federal government that hold persons with sentences of more than one year. Throughout this presentation, the term prison does not include jails – which are local short-term facilities which hold individuals awaiting trial or serving sentences of less than one year.</a:t>
            </a:r>
          </a:p>
          <a:p>
            <a:r>
              <a:rPr lang="en-US" sz="1200" kern="1200" dirty="0">
                <a:solidFill>
                  <a:schemeClr val="tx1"/>
                </a:solidFill>
                <a:effectLst/>
                <a:latin typeface="Times" pitchFamily="18" charset="0"/>
                <a:ea typeface="+mn-ea"/>
                <a:cs typeface="+mn-cs"/>
              </a:rPr>
              <a:t>These facilities are extremely important but outside the scope of this dissertation.</a:t>
            </a:r>
          </a:p>
          <a:p>
            <a:r>
              <a:rPr lang="en-US" sz="1200" kern="1200" dirty="0">
                <a:solidFill>
                  <a:schemeClr val="tx1"/>
                </a:solidFill>
                <a:effectLst/>
                <a:latin typeface="Times" pitchFamily="18" charset="0"/>
                <a:ea typeface="+mn-ea"/>
                <a:cs typeface="+mn-cs"/>
              </a:rPr>
              <a:t>Individuals who are incarcerated in prisons are at a high risk of exposure to COVID-19</a:t>
            </a:r>
          </a:p>
          <a:p>
            <a:r>
              <a:rPr lang="en-US" sz="1200" kern="1200" dirty="0">
                <a:solidFill>
                  <a:schemeClr val="tx1"/>
                </a:solidFill>
                <a:effectLst/>
                <a:latin typeface="Times" pitchFamily="18" charset="0"/>
                <a:ea typeface="+mn-ea"/>
                <a:cs typeface="+mn-cs"/>
              </a:rPr>
              <a:t>There are almost 400,000 confirmed cases and over 2,700 Total confirmed deaths of individuals who are incarcerated in US prisons</a:t>
            </a:r>
          </a:p>
          <a:p>
            <a:r>
              <a:rPr lang="en-US" sz="1200" kern="1200" dirty="0">
                <a:solidFill>
                  <a:schemeClr val="tx1"/>
                </a:solidFill>
                <a:effectLst/>
                <a:latin typeface="Times" pitchFamily="18" charset="0"/>
                <a:ea typeface="+mn-ea"/>
                <a:cs typeface="+mn-cs"/>
              </a:rPr>
              <a:t>Staff of these facilities are also highly impacted by </a:t>
            </a:r>
            <a:r>
              <a:rPr lang="en-US" sz="1200" kern="1200" dirty="0" err="1">
                <a:solidFill>
                  <a:schemeClr val="tx1"/>
                </a:solidFill>
                <a:effectLst/>
                <a:latin typeface="Times" pitchFamily="18" charset="0"/>
                <a:ea typeface="+mn-ea"/>
                <a:cs typeface="+mn-cs"/>
              </a:rPr>
              <a:t>covid</a:t>
            </a:r>
            <a:r>
              <a:rPr lang="en-US" sz="1200" kern="1200" dirty="0">
                <a:solidFill>
                  <a:schemeClr val="tx1"/>
                </a:solidFill>
                <a:effectLst/>
                <a:latin typeface="Times" pitchFamily="18" charset="0"/>
                <a:ea typeface="+mn-ea"/>
                <a:cs typeface="+mn-cs"/>
              </a:rPr>
              <a:t>. The Total confirmed cases in US prisons are over 100,000 where Total confirmed deaths in US prisons are almost 200</a:t>
            </a:r>
          </a:p>
          <a:p>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4</a:t>
            </a:fld>
            <a:endParaRPr lang="en-US" dirty="0"/>
          </a:p>
        </p:txBody>
      </p:sp>
    </p:spTree>
    <p:extLst>
      <p:ext uri="{BB962C8B-B14F-4D97-AF65-F5344CB8AC3E}">
        <p14:creationId xmlns:p14="http://schemas.microsoft.com/office/powerpoint/2010/main" val="2702048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35</a:t>
            </a:fld>
            <a:endParaRPr lang="en-US" dirty="0"/>
          </a:p>
        </p:txBody>
      </p:sp>
    </p:spTree>
    <p:extLst>
      <p:ext uri="{BB962C8B-B14F-4D97-AF65-F5344CB8AC3E}">
        <p14:creationId xmlns:p14="http://schemas.microsoft.com/office/powerpoint/2010/main" val="181032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18" charset="0"/>
                <a:ea typeface="+mn-ea"/>
                <a:cs typeface="+mn-cs"/>
              </a:rPr>
              <a:t>Throughout prisons in the US, case rates of COVID-19 are almost 4 times the national rate and death rates were two times higher.</a:t>
            </a:r>
          </a:p>
          <a:p>
            <a:r>
              <a:rPr lang="en-US" sz="1200" kern="1200" dirty="0">
                <a:solidFill>
                  <a:schemeClr val="tx1"/>
                </a:solidFill>
                <a:effectLst/>
                <a:latin typeface="Times" pitchFamily="18" charset="0"/>
                <a:ea typeface="+mn-ea"/>
                <a:cs typeface="+mn-cs"/>
              </a:rPr>
              <a:t>This figure shows the COVID-19 cases per 1,000 in prisons and in the general population. As you can tell, the COVID rates in prisons, denoted by the yellow bars are much higher than COVID-19 rates among the general population, denoted by orange. There are three exceptions in the Southern US: Alabama, Georgia, and Mississippi.</a:t>
            </a:r>
          </a:p>
          <a:p>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5</a:t>
            </a:fld>
            <a:endParaRPr lang="en-US" dirty="0"/>
          </a:p>
        </p:txBody>
      </p:sp>
    </p:spTree>
    <p:extLst>
      <p:ext uri="{BB962C8B-B14F-4D97-AF65-F5344CB8AC3E}">
        <p14:creationId xmlns:p14="http://schemas.microsoft.com/office/powerpoint/2010/main" val="118282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18" charset="0"/>
                <a:ea typeface="+mn-ea"/>
                <a:cs typeface="+mn-cs"/>
              </a:rPr>
              <a:t>Individuals incarcerated are a unique population.</a:t>
            </a:r>
          </a:p>
          <a:p>
            <a:r>
              <a:rPr lang="en-US" sz="1200" kern="1200" dirty="0">
                <a:solidFill>
                  <a:schemeClr val="tx1"/>
                </a:solidFill>
                <a:effectLst/>
                <a:latin typeface="Times" pitchFamily="18" charset="0"/>
                <a:ea typeface="+mn-ea"/>
                <a:cs typeface="+mn-cs"/>
              </a:rPr>
              <a:t>They at higher risk of developing severe complications from COVID-19. The population that makes up individuals who are incarcerated tend to have prior vulnerability to disease morbidity and are already at risk of poor health outcomes and health disparities. </a:t>
            </a:r>
          </a:p>
          <a:p>
            <a:r>
              <a:rPr lang="en-US" sz="1200" kern="1200" dirty="0">
                <a:solidFill>
                  <a:schemeClr val="tx1"/>
                </a:solidFill>
                <a:effectLst/>
                <a:latin typeface="Times" pitchFamily="18" charset="0"/>
                <a:ea typeface="+mn-ea"/>
                <a:cs typeface="+mn-cs"/>
              </a:rPr>
              <a:t>There is also Disproportionate overrepresentation of groups also at higher risk of COVID-19 in the general population, including Individuals with low socioeconomic status, Individuals experiencing homelessness, Members of racial/ethnic minority groups, and individuals who are Less educated and unemployed. </a:t>
            </a:r>
          </a:p>
          <a:p>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6</a:t>
            </a:fld>
            <a:endParaRPr lang="en-US" dirty="0"/>
          </a:p>
        </p:txBody>
      </p:sp>
    </p:spTree>
    <p:extLst>
      <p:ext uri="{BB962C8B-B14F-4D97-AF65-F5344CB8AC3E}">
        <p14:creationId xmlns:p14="http://schemas.microsoft.com/office/powerpoint/2010/main" val="669186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18" charset="0"/>
                <a:ea typeface="+mn-ea"/>
                <a:cs typeface="+mn-cs"/>
              </a:rPr>
              <a:t>The prior vulnerability paired with often stressful and unhealthy conditions creates a perfect environment for not only substantial COVID-19 spread but more severe symptoms and outcomes among the population.</a:t>
            </a:r>
          </a:p>
          <a:p>
            <a:r>
              <a:rPr lang="en-US" sz="1200" kern="1200" dirty="0">
                <a:solidFill>
                  <a:schemeClr val="tx1"/>
                </a:solidFill>
                <a:effectLst/>
                <a:latin typeface="Times" pitchFamily="18" charset="0"/>
                <a:ea typeface="+mn-ea"/>
                <a:cs typeface="+mn-cs"/>
              </a:rPr>
              <a:t>Prisons often have a high-density population with finite space which exposes individuals to physical and mental health complications not seen in the general population such as high stress and many infectious diseases.</a:t>
            </a:r>
          </a:p>
          <a:p>
            <a:r>
              <a:rPr lang="en-US" sz="1200" kern="1200" dirty="0">
                <a:solidFill>
                  <a:schemeClr val="tx1"/>
                </a:solidFill>
                <a:effectLst/>
                <a:latin typeface="Times" pitchFamily="18" charset="0"/>
                <a:ea typeface="+mn-ea"/>
                <a:cs typeface="+mn-cs"/>
              </a:rPr>
              <a:t>Conditions in prisons include violence, overcrowding, lack of adequate medical care, poor ventilation, and isolation. In more severe cases, the conditions can be filthy, there can be rampant and extreme violence and violent activity, and solitary confinement as a form of punishment. </a:t>
            </a:r>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7</a:t>
            </a:fld>
            <a:endParaRPr lang="en-US" dirty="0"/>
          </a:p>
        </p:txBody>
      </p:sp>
    </p:spTree>
    <p:extLst>
      <p:ext uri="{BB962C8B-B14F-4D97-AF65-F5344CB8AC3E}">
        <p14:creationId xmlns:p14="http://schemas.microsoft.com/office/powerpoint/2010/main" val="152665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18" charset="0"/>
                <a:ea typeface="+mn-ea"/>
                <a:cs typeface="+mn-cs"/>
              </a:rPr>
              <a:t>Focusing on individuals who are incarcerated during a pandemic is imperative due to the fact that they have no autonomy over their location and daily lives. They are more vulnerable to COVID-19 due to their higher prevalence of pre-existing conditions, including hypertension, diabetes, heart disease, asthma, arthritis, certain cancers, and hepatitis, compared to non-institutionalized adults. Thus, individuals incarcerated in prison may be at higher risk for developing severe complications from COVID-19. </a:t>
            </a:r>
          </a:p>
          <a:p>
            <a:r>
              <a:rPr lang="en-US" sz="1200" kern="1200" dirty="0">
                <a:solidFill>
                  <a:schemeClr val="tx1"/>
                </a:solidFill>
                <a:effectLst/>
                <a:latin typeface="Times" pitchFamily="18" charset="0"/>
                <a:ea typeface="+mn-ea"/>
                <a:cs typeface="+mn-cs"/>
              </a:rPr>
              <a:t>Higher risk for developing severe complications not only means lower quality of health and life but also higher costs for health care in prisons. Individuals incarcerated in the US have a constitutional right to healthcare. They are entitled to reasonable medical care and access to screening, a professional medical judgment, diagnosis, and administration of the treatment prescribed by a physician. However, even with the constitutional requirement, correctional institutions often do not provide a satisfactory level of care.</a:t>
            </a:r>
          </a:p>
          <a:p>
            <a:r>
              <a:rPr lang="en-US" sz="1200" kern="1200" dirty="0">
                <a:solidFill>
                  <a:schemeClr val="tx1"/>
                </a:solidFill>
                <a:effectLst/>
                <a:latin typeface="Times" pitchFamily="18" charset="0"/>
                <a:ea typeface="+mn-ea"/>
                <a:cs typeface="+mn-cs"/>
              </a:rPr>
              <a:t>It has become even more apparent during the COVID-19 pandemic that prisons lack the health care infrastructure needed to manage patients with complications of the disease. Prisons often transport individuals with more complex medical needs to outside health care facilities. These transfers to and from community hospitals prove dangerous due to overcrowded hospitals and the potential of spread.</a:t>
            </a:r>
          </a:p>
          <a:p>
            <a:r>
              <a:rPr lang="en-US" sz="1200" kern="1200" dirty="0">
                <a:solidFill>
                  <a:schemeClr val="tx1"/>
                </a:solidFill>
                <a:effectLst/>
                <a:latin typeface="Times" pitchFamily="18" charset="0"/>
                <a:ea typeface="+mn-ea"/>
                <a:cs typeface="+mn-cs"/>
              </a:rPr>
              <a:t>COVID-19 has had a disproportionate effect on incarcerated populations which creates unique and complex public health impacts not only to individuals incarcerated in prisons but also the communities that most will inevitably return to. It is important that public health officials, politicians, and healthcare workers pay special attention to incarcerated populations during the COVID-19 pandemic and other epidemics and pandemics. </a:t>
            </a:r>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8</a:t>
            </a:fld>
            <a:endParaRPr lang="en-US" dirty="0"/>
          </a:p>
        </p:txBody>
      </p:sp>
    </p:spTree>
    <p:extLst>
      <p:ext uri="{BB962C8B-B14F-4D97-AF65-F5344CB8AC3E}">
        <p14:creationId xmlns:p14="http://schemas.microsoft.com/office/powerpoint/2010/main" val="2768652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18" charset="0"/>
                <a:ea typeface="+mn-ea"/>
                <a:cs typeface="+mn-cs"/>
              </a:rPr>
              <a:t>To fully address this complex issue, it is necessary to frame the proposed study through the lens of several relevant theories and frameworks.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18" charset="0"/>
                <a:ea typeface="+mn-ea"/>
                <a:cs typeface="+mn-cs"/>
              </a:rPr>
              <a:t>The theoretical foundations of this study are the Legal Determinants of Health and Disparate Impact while the framework guiding the methods will be Public Health Law Research.</a:t>
            </a:r>
          </a:p>
          <a:p>
            <a:endParaRPr lang="en-US" dirty="0"/>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9</a:t>
            </a:fld>
            <a:endParaRPr lang="en-US" dirty="0"/>
          </a:p>
        </p:txBody>
      </p:sp>
    </p:spTree>
    <p:extLst>
      <p:ext uri="{BB962C8B-B14F-4D97-AF65-F5344CB8AC3E}">
        <p14:creationId xmlns:p14="http://schemas.microsoft.com/office/powerpoint/2010/main" val="4236096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Times" pitchFamily="18" charset="0"/>
                <a:ea typeface="+mn-ea"/>
                <a:cs typeface="+mn-cs"/>
              </a:rPr>
              <a:t>Law and policy are considered a foundational determinant of health. Law has the ability to alter the environment; educate, incentivize, and deter individuals; and mandate safety procedures.</a:t>
            </a:r>
          </a:p>
          <a:p>
            <a:pPr lvl="1"/>
            <a:r>
              <a:rPr lang="en-US" sz="1200" kern="1200" dirty="0">
                <a:solidFill>
                  <a:schemeClr val="tx1"/>
                </a:solidFill>
                <a:effectLst/>
                <a:latin typeface="Times" pitchFamily="18" charset="0"/>
                <a:ea typeface="+mn-ea"/>
                <a:cs typeface="+mn-cs"/>
              </a:rPr>
              <a:t>However, historically and currently, laws and policies created continue to produce widespread health disparities that have left many marginalized populations at a severe disadvantage. </a:t>
            </a:r>
          </a:p>
          <a:p>
            <a:pPr lvl="1"/>
            <a:r>
              <a:rPr lang="en-US" sz="1200" kern="1200" dirty="0">
                <a:solidFill>
                  <a:schemeClr val="tx1"/>
                </a:solidFill>
                <a:effectLst/>
                <a:latin typeface="Times" pitchFamily="18" charset="0"/>
                <a:ea typeface="+mn-ea"/>
                <a:cs typeface="+mn-cs"/>
              </a:rPr>
              <a:t>Laws and policies have the opportunity to have disparate impact, specifically on racial/ethnic minorities. Disparate impact discrimination is when a policy or practice applies equally to everyone in theory, but has a disproportionate adverse impact on persons of historically disadvantaged populations such as people of color. </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pitchFamily="18"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18" charset="0"/>
                <a:ea typeface="+mn-ea"/>
                <a:cs typeface="+mn-cs"/>
              </a:rPr>
              <a:t>Many criminal laws are those that historically and currently have been created to incarcerate people of color, with individuals in power attempting to make it seem that they were for the good of all. Crime waves and “criminal behavior” show patterns of disproportionate imprisonment of Indigenous peoples, Black people, and immigrants, which in turn, results in the persistent and disproportionate incarceration of these groups. In the US criminal justice system, people from disadvantaged groups are faced with different outcomes for similar cases and with harsher sentences or more convictions.</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pitchFamily="18"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18" charset="0"/>
                <a:ea typeface="+mn-ea"/>
                <a:cs typeface="+mn-cs"/>
              </a:rPr>
              <a:t>Disparate impact is a foundational theory for my dissertation because it shows how prisons create an environment in which our most disadvantaged populations become further disadvantaged during an outbreak such the COVID-19 pandemic.</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10</a:t>
            </a:fld>
            <a:endParaRPr lang="en-US" dirty="0"/>
          </a:p>
        </p:txBody>
      </p:sp>
    </p:spTree>
    <p:extLst>
      <p:ext uri="{BB962C8B-B14F-4D97-AF65-F5344CB8AC3E}">
        <p14:creationId xmlns:p14="http://schemas.microsoft.com/office/powerpoint/2010/main" val="3438033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2691861" y="-1308634"/>
            <a:ext cx="3760275" cy="9144001"/>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1500" dirty="0"/>
          </a:p>
        </p:txBody>
      </p:sp>
      <p:sp>
        <p:nvSpPr>
          <p:cNvPr id="10" name="Rectangle 4"/>
          <p:cNvSpPr>
            <a:spLocks noGrp="1" noChangeArrowheads="1"/>
          </p:cNvSpPr>
          <p:nvPr>
            <p:ph type="dt" sz="half" idx="10"/>
          </p:nvPr>
        </p:nvSpPr>
        <p:spPr>
          <a:xfrm>
            <a:off x="3768061" y="4563988"/>
            <a:ext cx="1610832" cy="2286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dirty="0"/>
          </a:p>
        </p:txBody>
      </p:sp>
      <p:sp>
        <p:nvSpPr>
          <p:cNvPr id="11" name="Rectangle 3"/>
          <p:cNvSpPr>
            <a:spLocks noGrp="1" noChangeArrowheads="1"/>
          </p:cNvSpPr>
          <p:nvPr>
            <p:ph type="subTitle" idx="1"/>
          </p:nvPr>
        </p:nvSpPr>
        <p:spPr>
          <a:xfrm>
            <a:off x="946688" y="3382486"/>
            <a:ext cx="7239000" cy="814530"/>
          </a:xfrm>
        </p:spPr>
        <p:txBody>
          <a:bodyPr anchor="t"/>
          <a:lstStyle>
            <a:lvl1pPr marL="0" indent="0" algn="ctr">
              <a:buFontTx/>
              <a:buNone/>
              <a:defRPr sz="1350" b="0" i="0" spc="75">
                <a:solidFill>
                  <a:srgbClr val="FFFFCC"/>
                </a:solidFill>
                <a:latin typeface="Arial" charset="0"/>
                <a:ea typeface="Arial" charset="0"/>
                <a:cs typeface="Arial" charset="0"/>
              </a:defRPr>
            </a:lvl1pPr>
          </a:lstStyle>
          <a:p>
            <a:r>
              <a:rPr lang="en-US" dirty="0"/>
              <a:t>Click to edit Master subtitle style</a:t>
            </a:r>
          </a:p>
        </p:txBody>
      </p:sp>
      <p:sp>
        <p:nvSpPr>
          <p:cNvPr id="12" name="Rectangle 2"/>
          <p:cNvSpPr>
            <a:spLocks noGrp="1" noChangeArrowheads="1"/>
          </p:cNvSpPr>
          <p:nvPr>
            <p:ph type="ctrTitle" hasCustomPrompt="1"/>
          </p:nvPr>
        </p:nvSpPr>
        <p:spPr>
          <a:xfrm>
            <a:off x="946688" y="1768255"/>
            <a:ext cx="7239000" cy="1536405"/>
          </a:xfrm>
        </p:spPr>
        <p:txBody>
          <a:bodyPr anchor="ctr"/>
          <a:lstStyle>
            <a:lvl1pPr algn="ctr">
              <a:spcAft>
                <a:spcPts val="0"/>
              </a:spcAft>
              <a:defRPr b="1">
                <a:solidFill>
                  <a:schemeClr val="bg1"/>
                </a:solidFill>
                <a:latin typeface="Arial"/>
                <a:cs typeface="Arial"/>
              </a:defRPr>
            </a:lvl1pPr>
          </a:lstStyle>
          <a:p>
            <a:r>
              <a:rPr lang="en-US" dirty="0"/>
              <a:t>CLICK TO EDIT MASTER TITLE STYLE</a:t>
            </a:r>
          </a:p>
        </p:txBody>
      </p:sp>
      <p:sp>
        <p:nvSpPr>
          <p:cNvPr id="8" name="Rectangle 7"/>
          <p:cNvSpPr>
            <a:spLocks noChangeArrowheads="1"/>
          </p:cNvSpPr>
          <p:nvPr userDrawn="1"/>
        </p:nvSpPr>
        <p:spPr bwMode="auto">
          <a:xfrm rot="5400000">
            <a:off x="4457698" y="457199"/>
            <a:ext cx="228600" cy="9144002"/>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1500" dirty="0">
                <a:solidFill>
                  <a:srgbClr val="FFCC00"/>
                </a:solidFill>
              </a:rPr>
              <a:t> </a:t>
            </a:r>
          </a:p>
        </p:txBody>
      </p:sp>
      <p:sp>
        <p:nvSpPr>
          <p:cNvPr id="9" name="Rectangle 8"/>
          <p:cNvSpPr>
            <a:spLocks noChangeArrowheads="1"/>
          </p:cNvSpPr>
          <p:nvPr userDrawn="1"/>
        </p:nvSpPr>
        <p:spPr bwMode="auto">
          <a:xfrm rot="5400000">
            <a:off x="3880387" y="-3880387"/>
            <a:ext cx="1383224" cy="914400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1500" dirty="0">
                <a:solidFill>
                  <a:srgbClr val="FFCC00"/>
                </a:solidFill>
              </a:rPr>
              <a:t> </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93677" y="234564"/>
            <a:ext cx="1345021" cy="955634"/>
          </a:xfrm>
          <a:prstGeom prst="rect">
            <a:avLst/>
          </a:prstGeom>
        </p:spPr>
      </p:pic>
    </p:spTree>
    <p:extLst>
      <p:ext uri="{BB962C8B-B14F-4D97-AF65-F5344CB8AC3E}">
        <p14:creationId xmlns:p14="http://schemas.microsoft.com/office/powerpoint/2010/main" val="1509777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100" cap="all" baseline="0"/>
            </a:lvl1pPr>
          </a:lstStyle>
          <a:p>
            <a:r>
              <a:rPr lang="en-US" dirty="0"/>
              <a:t>click to edit master title style</a:t>
            </a:r>
          </a:p>
        </p:txBody>
      </p:sp>
      <p:sp>
        <p:nvSpPr>
          <p:cNvPr id="3" name="Content Placeholder 2"/>
          <p:cNvSpPr>
            <a:spLocks noGrp="1"/>
          </p:cNvSpPr>
          <p:nvPr>
            <p:ph sz="half" idx="1"/>
          </p:nvPr>
        </p:nvSpPr>
        <p:spPr>
          <a:xfrm>
            <a:off x="457200" y="1018917"/>
            <a:ext cx="4081571" cy="3750796"/>
          </a:xfrm>
        </p:spPr>
        <p:txBody>
          <a:bodyPr anchor="t"/>
          <a:lstStyle>
            <a:lvl1pPr>
              <a:buClr>
                <a:srgbClr val="003264"/>
              </a:buClr>
              <a:buFont typeface="Arial"/>
              <a:buChar cha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18917"/>
            <a:ext cx="4114800" cy="3750796"/>
          </a:xfrm>
        </p:spPr>
        <p:txBody>
          <a:bodyPr anchor="t"/>
          <a:lstStyle>
            <a:lvl1pPr>
              <a:buClr>
                <a:srgbClr val="003264"/>
              </a:buClr>
              <a:buFont typeface="Arial"/>
              <a:buChar cha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94C9D31-C077-4F1D-9A24-5EC35A00F916}" type="slidenum">
              <a:rPr lang="en-US"/>
              <a:pPr>
                <a:defRPr/>
              </a:pPr>
              <a:t>‹#›</a:t>
            </a:fld>
            <a:endParaRPr lang="en-US" dirty="0"/>
          </a:p>
        </p:txBody>
      </p:sp>
      <p:sp>
        <p:nvSpPr>
          <p:cNvPr id="11"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157815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17848"/>
            <a:ext cx="8305800" cy="742950"/>
          </a:xfrm>
        </p:spPr>
        <p:txBody>
          <a:bodyPr/>
          <a:lstStyle>
            <a:lvl1pPr>
              <a:defRPr sz="2100" cap="all" baseline="0"/>
            </a:lvl1pPr>
          </a:lstStyle>
          <a:p>
            <a:r>
              <a:rPr lang="en-US" dirty="0"/>
              <a:t>click to edit master title style</a:t>
            </a:r>
          </a:p>
        </p:txBody>
      </p:sp>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sp>
        <p:nvSpPr>
          <p:cNvPr id="3" name="Content Placeholder 2"/>
          <p:cNvSpPr>
            <a:spLocks noGrp="1"/>
          </p:cNvSpPr>
          <p:nvPr>
            <p:ph sz="half" idx="1"/>
          </p:nvPr>
        </p:nvSpPr>
        <p:spPr>
          <a:xfrm>
            <a:off x="452893" y="1013359"/>
            <a:ext cx="4125260" cy="3756354"/>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013358"/>
            <a:ext cx="4114287" cy="1829272"/>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8200" y="2901699"/>
            <a:ext cx="4114287" cy="1868014"/>
          </a:xfrm>
        </p:spPr>
        <p:txBody>
          <a:bodyPr/>
          <a:lstStyle>
            <a:lvl1pPr>
              <a:buFont typeface="Arial"/>
              <a:buChar char="•"/>
              <a:defRPr sz="1500"/>
            </a:lvl1pPr>
            <a:lvl2pPr>
              <a:defRPr sz="1425">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EA02BB6-1A9C-452C-B494-FBD8DDFC7C76}" type="slidenum">
              <a:rPr lang="en-US"/>
              <a:pPr>
                <a:defRPr/>
              </a:pPr>
              <a:t>‹#›</a:t>
            </a:fld>
            <a:endParaRPr lang="en-US" dirty="0"/>
          </a:p>
        </p:txBody>
      </p:sp>
      <p:sp>
        <p:nvSpPr>
          <p:cNvPr id="12"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012329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13" name="Rectangle 12"/>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sp>
        <p:nvSpPr>
          <p:cNvPr id="3" name="Content Placeholder 2"/>
          <p:cNvSpPr>
            <a:spLocks noGrp="1"/>
          </p:cNvSpPr>
          <p:nvPr>
            <p:ph sz="quarter" idx="1"/>
          </p:nvPr>
        </p:nvSpPr>
        <p:spPr>
          <a:xfrm>
            <a:off x="452894" y="976441"/>
            <a:ext cx="4076033" cy="1858805"/>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976441"/>
            <a:ext cx="4114287" cy="1858805"/>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52894" y="2953383"/>
            <a:ext cx="4076033" cy="1845863"/>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2953383"/>
            <a:ext cx="4114287" cy="1845863"/>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2A6E62A-80FB-44D8-8A0D-CECAD572AF87}" type="slidenum">
              <a:rPr lang="en-US"/>
              <a:pPr>
                <a:defRPr/>
              </a:pPr>
              <a:t>‹#›</a:t>
            </a:fld>
            <a:endParaRPr lang="en-US" dirty="0"/>
          </a:p>
        </p:txBody>
      </p:sp>
      <p:sp>
        <p:nvSpPr>
          <p:cNvPr id="11" name="Title 1"/>
          <p:cNvSpPr>
            <a:spLocks noGrp="1"/>
          </p:cNvSpPr>
          <p:nvPr>
            <p:ph type="title" hasCustomPrompt="1"/>
          </p:nvPr>
        </p:nvSpPr>
        <p:spPr>
          <a:xfrm>
            <a:off x="457200" y="117848"/>
            <a:ext cx="8305800" cy="742950"/>
          </a:xfrm>
        </p:spPr>
        <p:txBody>
          <a:bodyPr/>
          <a:lstStyle>
            <a:lvl1pPr>
              <a:defRPr sz="2100" cap="all" baseline="0"/>
            </a:lvl1pPr>
          </a:lstStyle>
          <a:p>
            <a:r>
              <a:rPr lang="en-US" dirty="0"/>
              <a:t>click to edit master title style</a:t>
            </a:r>
          </a:p>
        </p:txBody>
      </p:sp>
    </p:spTree>
    <p:extLst>
      <p:ext uri="{BB962C8B-B14F-4D97-AF65-F5344CB8AC3E}">
        <p14:creationId xmlns:p14="http://schemas.microsoft.com/office/powerpoint/2010/main" val="130654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sp>
        <p:nvSpPr>
          <p:cNvPr id="3" name="Table Placeholder 2"/>
          <p:cNvSpPr>
            <a:spLocks noGrp="1"/>
          </p:cNvSpPr>
          <p:nvPr>
            <p:ph type="tbl" idx="1" hasCustomPrompt="1"/>
          </p:nvPr>
        </p:nvSpPr>
        <p:spPr>
          <a:xfrm>
            <a:off x="452894" y="1011533"/>
            <a:ext cx="8309593" cy="3758180"/>
          </a:xfrm>
        </p:spPr>
        <p:txBody>
          <a:bodyPr anchor="ctr"/>
          <a:lstStyle>
            <a:lvl1pPr algn="ctr">
              <a:defRPr/>
            </a:lvl1pPr>
          </a:lstStyle>
          <a:p>
            <a:pPr lvl="0"/>
            <a:r>
              <a:rPr lang="en-US" noProof="0" dirty="0"/>
              <a:t>Table</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8180C0-0ACE-425D-849B-9C4339D9495E}" type="slidenum">
              <a:rPr lang="en-US"/>
              <a:pPr>
                <a:defRPr/>
              </a:pPr>
              <a:t>‹#›</a:t>
            </a:fld>
            <a:endParaRPr lang="en-US" dirty="0"/>
          </a:p>
        </p:txBody>
      </p:sp>
      <p:sp>
        <p:nvSpPr>
          <p:cNvPr id="8" name="Title 1"/>
          <p:cNvSpPr>
            <a:spLocks noGrp="1"/>
          </p:cNvSpPr>
          <p:nvPr>
            <p:ph type="title" hasCustomPrompt="1"/>
          </p:nvPr>
        </p:nvSpPr>
        <p:spPr>
          <a:xfrm>
            <a:off x="457200" y="117848"/>
            <a:ext cx="8305800" cy="742950"/>
          </a:xfrm>
        </p:spPr>
        <p:txBody>
          <a:bodyPr/>
          <a:lstStyle>
            <a:lvl1pPr>
              <a:defRPr sz="2100" cap="all" baseline="0"/>
            </a:lvl1pPr>
          </a:lstStyle>
          <a:p>
            <a:r>
              <a:rPr lang="en-US" dirty="0"/>
              <a:t>click to edit master title style</a:t>
            </a:r>
          </a:p>
        </p:txBody>
      </p:sp>
      <p:sp>
        <p:nvSpPr>
          <p:cNvPr id="10"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021280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0995" y="3600450"/>
            <a:ext cx="6685089" cy="425054"/>
          </a:xfrm>
        </p:spPr>
        <p:txBody>
          <a:bodyPr anchor="ctr"/>
          <a:lstStyle>
            <a:lvl1pPr algn="l">
              <a:defRPr sz="1500" b="1"/>
            </a:lvl1pPr>
          </a:lstStyle>
          <a:p>
            <a:r>
              <a:rPr lang="en-US"/>
              <a:t>Click to edit Master title style</a:t>
            </a:r>
            <a:endParaRPr lang="en-US" dirty="0"/>
          </a:p>
        </p:txBody>
      </p:sp>
      <p:sp>
        <p:nvSpPr>
          <p:cNvPr id="3" name="Picture Placeholder 2"/>
          <p:cNvSpPr>
            <a:spLocks noGrp="1"/>
          </p:cNvSpPr>
          <p:nvPr>
            <p:ph type="pic" idx="1"/>
          </p:nvPr>
        </p:nvSpPr>
        <p:spPr>
          <a:xfrm>
            <a:off x="1210996" y="459581"/>
            <a:ext cx="6685089" cy="3086100"/>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210995" y="4025503"/>
            <a:ext cx="6685089"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4716E3-BCC5-4306-8204-3518F1026FEC}" type="slidenum">
              <a:rPr lang="en-US"/>
              <a:pPr>
                <a:defRPr/>
              </a:pPr>
              <a:t>‹#›</a:t>
            </a:fld>
            <a:endParaRPr lang="en-US" dirty="0"/>
          </a:p>
        </p:txBody>
      </p:sp>
      <p:sp>
        <p:nvSpPr>
          <p:cNvPr id="8"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1969751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E266-3D49-44D4-AC49-CBE962C0218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191D272-CD4B-413D-A9EC-1AE99B1BF71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7D75254-DF0A-4F4E-A5C4-91CAF1BC02E4}"/>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08DBACCC-14F9-431E-92BF-1FAF066A7115}"/>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7E793DCC-7D27-46BE-B1F5-672615C67337}"/>
              </a:ext>
            </a:extLst>
          </p:cNvPr>
          <p:cNvSpPr>
            <a:spLocks noGrp="1"/>
          </p:cNvSpPr>
          <p:nvPr>
            <p:ph type="sldNum" sz="quarter" idx="12"/>
          </p:nvPr>
        </p:nvSpPr>
        <p:spPr/>
        <p:txBody>
          <a:bodyPr/>
          <a:lstStyle/>
          <a:p>
            <a:pPr>
              <a:defRPr/>
            </a:pPr>
            <a:fld id="{1BD493C5-18C0-4657-ABB8-57661F65AEBB}" type="slidenum">
              <a:rPr lang="en-US" smtClean="0"/>
              <a:pPr>
                <a:defRPr/>
              </a:pPr>
              <a:t>‹#›</a:t>
            </a:fld>
            <a:endParaRPr lang="en-US" dirty="0"/>
          </a:p>
        </p:txBody>
      </p:sp>
    </p:spTree>
    <p:extLst>
      <p:ext uri="{BB962C8B-B14F-4D97-AF65-F5344CB8AC3E}">
        <p14:creationId xmlns:p14="http://schemas.microsoft.com/office/powerpoint/2010/main" val="112589830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76167-BE76-4242-9675-DC919607A0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ED70C-2587-4D08-8A2E-A2F4E0A704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FBEB0-089F-450D-8A16-3DA62F9BBC25}"/>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D19B29C5-3E14-4772-B709-A7A2276E4100}"/>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A3ADFFB3-2B99-4A1C-971C-A2A2511E23AC}"/>
              </a:ext>
            </a:extLst>
          </p:cNvPr>
          <p:cNvSpPr>
            <a:spLocks noGrp="1"/>
          </p:cNvSpPr>
          <p:nvPr>
            <p:ph type="sldNum" sz="quarter" idx="12"/>
          </p:nvPr>
        </p:nvSpPr>
        <p:spPr/>
        <p:txBody>
          <a:bodyPr/>
          <a:lstStyle/>
          <a:p>
            <a:fld id="{8644A4CC-81CB-4E91-B3B0-005FDDFCDED7}" type="slidenum">
              <a:rPr lang="en-US" smtClean="0"/>
              <a:t>‹#›</a:t>
            </a:fld>
            <a:endParaRPr lang="en-US"/>
          </a:p>
        </p:txBody>
      </p:sp>
      <p:sp>
        <p:nvSpPr>
          <p:cNvPr id="7" name="Rectangle 6">
            <a:extLst>
              <a:ext uri="{FF2B5EF4-FFF2-40B4-BE49-F238E27FC236}">
                <a16:creationId xmlns:a16="http://schemas.microsoft.com/office/drawing/2014/main" id="{360A5358-9D50-4285-819B-C1D06D83598B}"/>
              </a:ext>
            </a:extLst>
          </p:cNvPr>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76479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06FD-881D-42D0-A692-9051157ACF4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B65ED85-3007-495F-A570-AB6E4B230D0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37B0DA-5D78-4957-A3ED-9D10CF2757BF}"/>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34317CAE-BFCE-416A-8A35-80B2485C1AED}"/>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F74239B3-33C2-41DE-B1A6-30286F313555}"/>
              </a:ext>
            </a:extLst>
          </p:cNvPr>
          <p:cNvSpPr>
            <a:spLocks noGrp="1"/>
          </p:cNvSpPr>
          <p:nvPr>
            <p:ph type="sldNum" sz="quarter" idx="12"/>
          </p:nvPr>
        </p:nvSpPr>
        <p:spPr/>
        <p:txBody>
          <a:bodyPr/>
          <a:lstStyle/>
          <a:p>
            <a:pPr>
              <a:defRPr/>
            </a:pPr>
            <a:fld id="{1BD493C5-18C0-4657-ABB8-57661F65AEBB}" type="slidenum">
              <a:rPr lang="en-US" smtClean="0"/>
              <a:pPr>
                <a:defRPr/>
              </a:pPr>
              <a:t>‹#›</a:t>
            </a:fld>
            <a:endParaRPr lang="en-US" dirty="0"/>
          </a:p>
        </p:txBody>
      </p:sp>
    </p:spTree>
    <p:extLst>
      <p:ext uri="{BB962C8B-B14F-4D97-AF65-F5344CB8AC3E}">
        <p14:creationId xmlns:p14="http://schemas.microsoft.com/office/powerpoint/2010/main" val="401355011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FE9A-65A0-4840-B34E-044F64427E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8B3CCF-C7F9-4CD4-9579-32B41F7CF02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153CD7-4CD2-49BE-A17D-9CE775497C6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933DBC-6625-4D8D-B0FB-39044F5BE126}"/>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F7122841-A324-4D44-B2FE-9AD9235C6130}"/>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C1FF1398-C7B0-4913-861A-0B8D4E2A6E57}"/>
              </a:ext>
            </a:extLst>
          </p:cNvPr>
          <p:cNvSpPr>
            <a:spLocks noGrp="1"/>
          </p:cNvSpPr>
          <p:nvPr>
            <p:ph type="sldNum" sz="quarter" idx="12"/>
          </p:nvPr>
        </p:nvSpPr>
        <p:spPr/>
        <p:txBody>
          <a:bodyPr/>
          <a:lstStyle/>
          <a:p>
            <a:pPr>
              <a:defRPr/>
            </a:pPr>
            <a:fld id="{A94C9D31-C077-4F1D-9A24-5EC35A00F916}" type="slidenum">
              <a:rPr lang="en-US" smtClean="0"/>
              <a:pPr>
                <a:defRPr/>
              </a:pPr>
              <a:t>‹#›</a:t>
            </a:fld>
            <a:endParaRPr lang="en-US" dirty="0"/>
          </a:p>
        </p:txBody>
      </p:sp>
      <p:sp>
        <p:nvSpPr>
          <p:cNvPr id="8" name="Rectangle 7">
            <a:extLst>
              <a:ext uri="{FF2B5EF4-FFF2-40B4-BE49-F238E27FC236}">
                <a16:creationId xmlns:a16="http://schemas.microsoft.com/office/drawing/2014/main" id="{2E544DC0-C1DB-47E9-8A88-E10DB195A040}"/>
              </a:ext>
            </a:extLst>
          </p:cNvPr>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691316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A594-C67F-4643-A47D-4FFCA362CAC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BC1AF7-A827-4C1B-AB2D-18E15269B93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2B88580-90F4-4876-8AE0-F4F281FD17C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959114-CD53-4A00-BD44-7C295C96856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BBA80DD-98E9-4D2B-9382-2727C1581D6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4207FB-3889-4C4F-8E8B-08EA3E0B44B0}"/>
              </a:ext>
            </a:extLst>
          </p:cNvPr>
          <p:cNvSpPr>
            <a:spLocks noGrp="1"/>
          </p:cNvSpPr>
          <p:nvPr>
            <p:ph type="dt" sz="half" idx="10"/>
          </p:nvPr>
        </p:nvSpPr>
        <p:spPr/>
        <p:txBody>
          <a:bodyPr/>
          <a:lstStyle/>
          <a:p>
            <a:pPr>
              <a:defRPr/>
            </a:pPr>
            <a:endParaRPr lang="en-US" dirty="0"/>
          </a:p>
        </p:txBody>
      </p:sp>
      <p:sp>
        <p:nvSpPr>
          <p:cNvPr id="8" name="Footer Placeholder 7">
            <a:extLst>
              <a:ext uri="{FF2B5EF4-FFF2-40B4-BE49-F238E27FC236}">
                <a16:creationId xmlns:a16="http://schemas.microsoft.com/office/drawing/2014/main" id="{72F954D8-01CC-412C-AD2A-E30C1923A89F}"/>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72518458-E5AB-4E05-8583-A18CAE92F44B}"/>
              </a:ext>
            </a:extLst>
          </p:cNvPr>
          <p:cNvSpPr>
            <a:spLocks noGrp="1"/>
          </p:cNvSpPr>
          <p:nvPr>
            <p:ph type="sldNum" sz="quarter" idx="12"/>
          </p:nvPr>
        </p:nvSpPr>
        <p:spPr/>
        <p:txBody>
          <a:bodyPr/>
          <a:lstStyle/>
          <a:p>
            <a:pPr>
              <a:defRPr/>
            </a:pPr>
            <a:fld id="{1BD493C5-18C0-4657-ABB8-57661F65AEBB}" type="slidenum">
              <a:rPr lang="en-US" smtClean="0"/>
              <a:pPr>
                <a:defRPr/>
              </a:pPr>
              <a:t>‹#›</a:t>
            </a:fld>
            <a:endParaRPr lang="en-US" dirty="0"/>
          </a:p>
        </p:txBody>
      </p:sp>
    </p:spTree>
    <p:extLst>
      <p:ext uri="{BB962C8B-B14F-4D97-AF65-F5344CB8AC3E}">
        <p14:creationId xmlns:p14="http://schemas.microsoft.com/office/powerpoint/2010/main" val="105363978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rot="5400000">
            <a:off x="4457699" y="457199"/>
            <a:ext cx="228600" cy="9144001"/>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r>
              <a:rPr lang="en-US" sz="1500" dirty="0">
                <a:solidFill>
                  <a:srgbClr val="FFCC00"/>
                </a:solidFill>
              </a:rPr>
              <a:t> </a:t>
            </a:r>
          </a:p>
        </p:txBody>
      </p:sp>
      <p:sp>
        <p:nvSpPr>
          <p:cNvPr id="9" name="Rectangle 8"/>
          <p:cNvSpPr>
            <a:spLocks noChangeArrowheads="1"/>
          </p:cNvSpPr>
          <p:nvPr userDrawn="1"/>
        </p:nvSpPr>
        <p:spPr bwMode="auto">
          <a:xfrm rot="5400000">
            <a:off x="3880388" y="-3880388"/>
            <a:ext cx="1383226" cy="914400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1500" dirty="0">
                <a:solidFill>
                  <a:srgbClr val="FFCC00"/>
                </a:solidFill>
              </a:rPr>
              <a:t> </a:t>
            </a:r>
          </a:p>
        </p:txBody>
      </p:sp>
      <p:sp>
        <p:nvSpPr>
          <p:cNvPr id="13" name="Rectangle 4"/>
          <p:cNvSpPr>
            <a:spLocks noGrp="1" noChangeArrowheads="1"/>
          </p:cNvSpPr>
          <p:nvPr>
            <p:ph type="dt" sz="half" idx="10"/>
          </p:nvPr>
        </p:nvSpPr>
        <p:spPr>
          <a:xfrm>
            <a:off x="3768061" y="4563988"/>
            <a:ext cx="1610832" cy="2286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dirty="0"/>
          </a:p>
        </p:txBody>
      </p:sp>
      <p:sp>
        <p:nvSpPr>
          <p:cNvPr id="14" name="Rectangle 3"/>
          <p:cNvSpPr>
            <a:spLocks noGrp="1" noChangeArrowheads="1"/>
          </p:cNvSpPr>
          <p:nvPr>
            <p:ph type="subTitle" idx="1"/>
          </p:nvPr>
        </p:nvSpPr>
        <p:spPr>
          <a:xfrm>
            <a:off x="946688" y="3496194"/>
            <a:ext cx="7239000" cy="814530"/>
          </a:xfrm>
        </p:spPr>
        <p:txBody>
          <a:bodyPr anchor="t"/>
          <a:lstStyle>
            <a:lvl1pPr marL="0" indent="0" algn="ctr">
              <a:buFontTx/>
              <a:buNone/>
              <a:defRPr sz="1350" b="0" i="0" spc="75">
                <a:solidFill>
                  <a:srgbClr val="191F3F"/>
                </a:solidFill>
                <a:latin typeface="Arial" charset="0"/>
                <a:ea typeface="Arial" charset="0"/>
                <a:cs typeface="Arial" charset="0"/>
              </a:defRPr>
            </a:lvl1pPr>
          </a:lstStyle>
          <a:p>
            <a:r>
              <a:rPr lang="en-US" dirty="0"/>
              <a:t>Click to edit Master subtitle style</a:t>
            </a:r>
          </a:p>
        </p:txBody>
      </p:sp>
      <p:sp>
        <p:nvSpPr>
          <p:cNvPr id="15" name="Rectangle 2"/>
          <p:cNvSpPr>
            <a:spLocks noGrp="1" noChangeArrowheads="1"/>
          </p:cNvSpPr>
          <p:nvPr>
            <p:ph type="ctrTitle" hasCustomPrompt="1"/>
          </p:nvPr>
        </p:nvSpPr>
        <p:spPr>
          <a:xfrm>
            <a:off x="946688" y="1881963"/>
            <a:ext cx="7239000" cy="1536405"/>
          </a:xfrm>
        </p:spPr>
        <p:txBody>
          <a:bodyPr anchor="ctr"/>
          <a:lstStyle>
            <a:lvl1pPr algn="ctr">
              <a:spcAft>
                <a:spcPts val="0"/>
              </a:spcAft>
              <a:defRPr b="1">
                <a:solidFill>
                  <a:srgbClr val="191F3F"/>
                </a:solidFill>
                <a:latin typeface="Arial"/>
                <a:cs typeface="Arial"/>
              </a:defRPr>
            </a:lvl1p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93677" y="234564"/>
            <a:ext cx="1345021" cy="955634"/>
          </a:xfrm>
          <a:prstGeom prst="rect">
            <a:avLst/>
          </a:prstGeom>
        </p:spPr>
      </p:pic>
    </p:spTree>
    <p:extLst>
      <p:ext uri="{BB962C8B-B14F-4D97-AF65-F5344CB8AC3E}">
        <p14:creationId xmlns:p14="http://schemas.microsoft.com/office/powerpoint/2010/main" val="940515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3A08-53F8-4670-BBC2-76DA4FA8A2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CF1B63-197C-4267-A537-96AFB613DC35}"/>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0467B12F-91A4-4217-98CB-C517AC67015E}"/>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D221E543-1A98-483A-ADE2-2675A7976B0B}"/>
              </a:ext>
            </a:extLst>
          </p:cNvPr>
          <p:cNvSpPr>
            <a:spLocks noGrp="1"/>
          </p:cNvSpPr>
          <p:nvPr>
            <p:ph type="sldNum" sz="quarter" idx="12"/>
          </p:nvPr>
        </p:nvSpPr>
        <p:spPr/>
        <p:txBody>
          <a:bodyPr/>
          <a:lstStyle/>
          <a:p>
            <a:pPr>
              <a:defRPr/>
            </a:pPr>
            <a:fld id="{1BD493C5-18C0-4657-ABB8-57661F65AEBB}" type="slidenum">
              <a:rPr lang="en-US" smtClean="0"/>
              <a:pPr>
                <a:defRPr/>
              </a:pPr>
              <a:t>‹#›</a:t>
            </a:fld>
            <a:endParaRPr lang="en-US" dirty="0"/>
          </a:p>
        </p:txBody>
      </p:sp>
    </p:spTree>
    <p:extLst>
      <p:ext uri="{BB962C8B-B14F-4D97-AF65-F5344CB8AC3E}">
        <p14:creationId xmlns:p14="http://schemas.microsoft.com/office/powerpoint/2010/main" val="343420832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31BCB9-C68B-4F49-A167-FF72447B617B}"/>
              </a:ext>
            </a:extLst>
          </p:cNvPr>
          <p:cNvSpPr>
            <a:spLocks noGrp="1"/>
          </p:cNvSpPr>
          <p:nvPr>
            <p:ph type="dt" sz="half" idx="10"/>
          </p:nvPr>
        </p:nvSpPr>
        <p:spPr/>
        <p:txBody>
          <a:bodyPr/>
          <a:lstStyle/>
          <a:p>
            <a:pPr>
              <a:defRPr/>
            </a:pPr>
            <a:endParaRPr lang="en-US" dirty="0"/>
          </a:p>
        </p:txBody>
      </p:sp>
      <p:sp>
        <p:nvSpPr>
          <p:cNvPr id="3" name="Footer Placeholder 2">
            <a:extLst>
              <a:ext uri="{FF2B5EF4-FFF2-40B4-BE49-F238E27FC236}">
                <a16:creationId xmlns:a16="http://schemas.microsoft.com/office/drawing/2014/main" id="{35FC92FB-E93D-4987-A91D-5F5E4E7F2D20}"/>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96346A24-A0C3-4C6D-AE6B-4DD065374C3E}"/>
              </a:ext>
            </a:extLst>
          </p:cNvPr>
          <p:cNvSpPr>
            <a:spLocks noGrp="1"/>
          </p:cNvSpPr>
          <p:nvPr>
            <p:ph type="sldNum" sz="quarter" idx="12"/>
          </p:nvPr>
        </p:nvSpPr>
        <p:spPr/>
        <p:txBody>
          <a:bodyPr/>
          <a:lstStyle/>
          <a:p>
            <a:pPr>
              <a:defRPr/>
            </a:pPr>
            <a:fld id="{1BD493C5-18C0-4657-ABB8-57661F65AEBB}" type="slidenum">
              <a:rPr lang="en-US" smtClean="0"/>
              <a:pPr>
                <a:defRPr/>
              </a:pPr>
              <a:t>‹#›</a:t>
            </a:fld>
            <a:endParaRPr lang="en-US" dirty="0"/>
          </a:p>
        </p:txBody>
      </p:sp>
    </p:spTree>
    <p:extLst>
      <p:ext uri="{BB962C8B-B14F-4D97-AF65-F5344CB8AC3E}">
        <p14:creationId xmlns:p14="http://schemas.microsoft.com/office/powerpoint/2010/main" val="157205322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CB36-8DF8-4D6B-9C84-EA47E7CAEFF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972D1E1-397A-4B01-90CB-5F7D26EC02C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CBFFB-2939-475C-83EF-CD90F60234F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BDDA6C0-DA9A-4284-87DE-78608452D849}"/>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FEE53E51-02BE-4745-A083-A2610EC90272}"/>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0EABC7AD-B8EC-4420-9B7F-F2DB6BE96056}"/>
              </a:ext>
            </a:extLst>
          </p:cNvPr>
          <p:cNvSpPr>
            <a:spLocks noGrp="1"/>
          </p:cNvSpPr>
          <p:nvPr>
            <p:ph type="sldNum" sz="quarter" idx="12"/>
          </p:nvPr>
        </p:nvSpPr>
        <p:spPr/>
        <p:txBody>
          <a:bodyPr/>
          <a:lstStyle/>
          <a:p>
            <a:pPr>
              <a:defRPr/>
            </a:pPr>
            <a:fld id="{1BD493C5-18C0-4657-ABB8-57661F65AEBB}" type="slidenum">
              <a:rPr lang="en-US" smtClean="0"/>
              <a:pPr>
                <a:defRPr/>
              </a:pPr>
              <a:t>‹#›</a:t>
            </a:fld>
            <a:endParaRPr lang="en-US" dirty="0"/>
          </a:p>
        </p:txBody>
      </p:sp>
    </p:spTree>
    <p:extLst>
      <p:ext uri="{BB962C8B-B14F-4D97-AF65-F5344CB8AC3E}">
        <p14:creationId xmlns:p14="http://schemas.microsoft.com/office/powerpoint/2010/main" val="338125883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136E-46DD-412C-8030-77D141174D0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2B5E6C8-A4CB-4346-89C5-F950626FCA5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7E75353-18D4-4CCF-9BA1-FAADD975D6F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D4A7AF8-FC60-49C2-BA10-AC7B649E6C38}"/>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7AB3CAAA-4247-440D-AFC7-F4BC08FFA983}"/>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CD5E2CF4-4977-40C9-9C78-5128141D9471}"/>
              </a:ext>
            </a:extLst>
          </p:cNvPr>
          <p:cNvSpPr>
            <a:spLocks noGrp="1"/>
          </p:cNvSpPr>
          <p:nvPr>
            <p:ph type="sldNum" sz="quarter" idx="12"/>
          </p:nvPr>
        </p:nvSpPr>
        <p:spPr/>
        <p:txBody>
          <a:bodyPr/>
          <a:lstStyle/>
          <a:p>
            <a:pPr>
              <a:defRPr/>
            </a:pPr>
            <a:fld id="{624716E3-BCC5-4306-8204-3518F1026FEC}" type="slidenum">
              <a:rPr lang="en-US" smtClean="0"/>
              <a:pPr>
                <a:defRPr/>
              </a:pPr>
              <a:t>‹#›</a:t>
            </a:fld>
            <a:endParaRPr lang="en-US" dirty="0"/>
          </a:p>
        </p:txBody>
      </p:sp>
    </p:spTree>
    <p:extLst>
      <p:ext uri="{BB962C8B-B14F-4D97-AF65-F5344CB8AC3E}">
        <p14:creationId xmlns:p14="http://schemas.microsoft.com/office/powerpoint/2010/main" val="1785157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C8B03-B3C7-40AB-9EE5-0D44625342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9177E-4E18-49C0-8528-D1B8C9F7DB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2E49E-1A7F-4C4D-BDFF-1829E6FBC97E}"/>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C28D099A-9395-478B-9EA4-0F76707CE9C4}"/>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B86E0132-0798-47ED-88E8-9632DF30D140}"/>
              </a:ext>
            </a:extLst>
          </p:cNvPr>
          <p:cNvSpPr>
            <a:spLocks noGrp="1"/>
          </p:cNvSpPr>
          <p:nvPr>
            <p:ph type="sldNum" sz="quarter" idx="12"/>
          </p:nvPr>
        </p:nvSpPr>
        <p:spPr/>
        <p:txBody>
          <a:bodyPr/>
          <a:lstStyle/>
          <a:p>
            <a:pPr>
              <a:defRPr/>
            </a:pPr>
            <a:fld id="{1BD493C5-18C0-4657-ABB8-57661F65AEBB}" type="slidenum">
              <a:rPr lang="en-US" smtClean="0"/>
              <a:pPr>
                <a:defRPr/>
              </a:pPr>
              <a:t>‹#›</a:t>
            </a:fld>
            <a:endParaRPr lang="en-US" dirty="0"/>
          </a:p>
        </p:txBody>
      </p:sp>
    </p:spTree>
    <p:extLst>
      <p:ext uri="{BB962C8B-B14F-4D97-AF65-F5344CB8AC3E}">
        <p14:creationId xmlns:p14="http://schemas.microsoft.com/office/powerpoint/2010/main" val="66978464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42E367-6C73-453A-8FAD-99671657B48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4EFF81-C89C-4C92-B9EC-14108013115D}"/>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9A2B5-A46C-481D-AD5F-A2BA2388E9D6}"/>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9FA8681D-A256-49E7-95C5-DA3CB674C661}"/>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63B55D3D-F950-499E-8CE8-33817DE33815}"/>
              </a:ext>
            </a:extLst>
          </p:cNvPr>
          <p:cNvSpPr>
            <a:spLocks noGrp="1"/>
          </p:cNvSpPr>
          <p:nvPr>
            <p:ph type="sldNum" sz="quarter" idx="12"/>
          </p:nvPr>
        </p:nvSpPr>
        <p:spPr/>
        <p:txBody>
          <a:bodyPr/>
          <a:lstStyle/>
          <a:p>
            <a:pPr>
              <a:defRPr/>
            </a:pPr>
            <a:fld id="{1BD493C5-18C0-4657-ABB8-57661F65AEBB}" type="slidenum">
              <a:rPr lang="en-US" smtClean="0"/>
              <a:pPr>
                <a:defRPr/>
              </a:pPr>
              <a:t>‹#›</a:t>
            </a:fld>
            <a:endParaRPr lang="en-US" dirty="0"/>
          </a:p>
        </p:txBody>
      </p:sp>
    </p:spTree>
    <p:extLst>
      <p:ext uri="{BB962C8B-B14F-4D97-AF65-F5344CB8AC3E}">
        <p14:creationId xmlns:p14="http://schemas.microsoft.com/office/powerpoint/2010/main" val="219990016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1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859618" y="-3859617"/>
            <a:ext cx="1424763" cy="9144003"/>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1500" dirty="0"/>
          </a:p>
        </p:txBody>
      </p:sp>
      <p:sp>
        <p:nvSpPr>
          <p:cNvPr id="10" name="Rectangle 4"/>
          <p:cNvSpPr>
            <a:spLocks noGrp="1" noChangeArrowheads="1"/>
          </p:cNvSpPr>
          <p:nvPr>
            <p:ph type="dt" sz="half" idx="10"/>
          </p:nvPr>
        </p:nvSpPr>
        <p:spPr>
          <a:xfrm>
            <a:off x="3768061" y="4563988"/>
            <a:ext cx="1610832" cy="2286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dirty="0"/>
          </a:p>
        </p:txBody>
      </p:sp>
      <p:sp>
        <p:nvSpPr>
          <p:cNvPr id="11" name="Rectangle 3"/>
          <p:cNvSpPr>
            <a:spLocks noGrp="1" noChangeArrowheads="1"/>
          </p:cNvSpPr>
          <p:nvPr>
            <p:ph type="subTitle" idx="1"/>
          </p:nvPr>
        </p:nvSpPr>
        <p:spPr>
          <a:xfrm>
            <a:off x="946688" y="3496194"/>
            <a:ext cx="7239000" cy="814530"/>
          </a:xfrm>
        </p:spPr>
        <p:txBody>
          <a:bodyPr anchor="t"/>
          <a:lstStyle>
            <a:lvl1pPr marL="0" indent="0" algn="ctr">
              <a:buFontTx/>
              <a:buNone/>
              <a:defRPr sz="1350" b="0" i="0" spc="75">
                <a:solidFill>
                  <a:srgbClr val="191F3F"/>
                </a:solidFill>
                <a:latin typeface="Arial" charset="0"/>
                <a:ea typeface="Arial" charset="0"/>
                <a:cs typeface="Arial" charset="0"/>
              </a:defRPr>
            </a:lvl1pPr>
          </a:lstStyle>
          <a:p>
            <a:r>
              <a:rPr lang="en-US" dirty="0"/>
              <a:t>Click to edit Master subtitle style</a:t>
            </a:r>
          </a:p>
        </p:txBody>
      </p:sp>
      <p:sp>
        <p:nvSpPr>
          <p:cNvPr id="12" name="Rectangle 2"/>
          <p:cNvSpPr>
            <a:spLocks noGrp="1" noChangeArrowheads="1"/>
          </p:cNvSpPr>
          <p:nvPr>
            <p:ph type="ctrTitle" hasCustomPrompt="1"/>
          </p:nvPr>
        </p:nvSpPr>
        <p:spPr>
          <a:xfrm>
            <a:off x="946688" y="1881963"/>
            <a:ext cx="7239000" cy="1536405"/>
          </a:xfrm>
        </p:spPr>
        <p:txBody>
          <a:bodyPr anchor="ctr"/>
          <a:lstStyle>
            <a:lvl1pPr algn="ctr">
              <a:spcAft>
                <a:spcPts val="0"/>
              </a:spcAft>
              <a:defRPr b="1">
                <a:solidFill>
                  <a:srgbClr val="191F3F"/>
                </a:solidFill>
                <a:latin typeface="Arial"/>
                <a:cs typeface="Arial"/>
              </a:defRPr>
            </a:lvl1pPr>
          </a:lstStyle>
          <a:p>
            <a:r>
              <a:rPr lang="en-US" dirty="0"/>
              <a:t>CLICK TO EDIT MASTER TITLE STYLE</a:t>
            </a:r>
          </a:p>
        </p:txBody>
      </p:sp>
      <p:sp>
        <p:nvSpPr>
          <p:cNvPr id="8" name="Rectangle 7"/>
          <p:cNvSpPr>
            <a:spLocks noChangeArrowheads="1"/>
          </p:cNvSpPr>
          <p:nvPr userDrawn="1"/>
        </p:nvSpPr>
        <p:spPr bwMode="auto">
          <a:xfrm rot="5400000">
            <a:off x="4457699" y="457202"/>
            <a:ext cx="228599" cy="9144000"/>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1500" dirty="0">
                <a:solidFill>
                  <a:srgbClr val="FFCC00"/>
                </a:solidFill>
              </a:rPr>
              <a: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93108" y="234564"/>
            <a:ext cx="1346160" cy="955634"/>
          </a:xfrm>
          <a:prstGeom prst="rect">
            <a:avLst/>
          </a:prstGeom>
        </p:spPr>
      </p:pic>
    </p:spTree>
    <p:extLst>
      <p:ext uri="{BB962C8B-B14F-4D97-AF65-F5344CB8AC3E}">
        <p14:creationId xmlns:p14="http://schemas.microsoft.com/office/powerpoint/2010/main" val="1099610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905088" y="-95410"/>
            <a:ext cx="1333824" cy="9144000"/>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1500" dirty="0"/>
          </a:p>
        </p:txBody>
      </p:sp>
      <p:sp>
        <p:nvSpPr>
          <p:cNvPr id="15" name="Rectangle 2"/>
          <p:cNvSpPr>
            <a:spLocks noGrp="1" noChangeArrowheads="1"/>
          </p:cNvSpPr>
          <p:nvPr>
            <p:ph type="ctrTitle" hasCustomPrompt="1"/>
          </p:nvPr>
        </p:nvSpPr>
        <p:spPr>
          <a:xfrm>
            <a:off x="946688" y="494978"/>
            <a:ext cx="7239000" cy="1936558"/>
          </a:xfrm>
        </p:spPr>
        <p:txBody>
          <a:bodyPr anchor="b"/>
          <a:lstStyle>
            <a:lvl1pPr algn="ctr">
              <a:spcAft>
                <a:spcPts val="0"/>
              </a:spcAft>
              <a:defRPr b="1">
                <a:solidFill>
                  <a:srgbClr val="003264"/>
                </a:solidFill>
                <a:latin typeface="Arial"/>
                <a:cs typeface="Arial"/>
              </a:defRPr>
            </a:lvl1pPr>
          </a:lstStyle>
          <a:p>
            <a:r>
              <a:rPr lang="en-US" dirty="0"/>
              <a:t>CLICK TO EDIT MASTER TITLE STYLE</a:t>
            </a:r>
          </a:p>
        </p:txBody>
      </p:sp>
      <p:sp>
        <p:nvSpPr>
          <p:cNvPr id="16" name="Rectangle 3"/>
          <p:cNvSpPr>
            <a:spLocks noGrp="1" noChangeArrowheads="1"/>
          </p:cNvSpPr>
          <p:nvPr>
            <p:ph type="subTitle" idx="1"/>
          </p:nvPr>
        </p:nvSpPr>
        <p:spPr>
          <a:xfrm>
            <a:off x="946688" y="2521616"/>
            <a:ext cx="7239000" cy="1028700"/>
          </a:xfrm>
        </p:spPr>
        <p:txBody>
          <a:bodyPr anchor="t"/>
          <a:lstStyle>
            <a:lvl1pPr marL="0" indent="0" algn="ctr">
              <a:buFontTx/>
              <a:buNone/>
              <a:defRPr sz="1350" b="0" i="0" spc="75">
                <a:solidFill>
                  <a:srgbClr val="003264"/>
                </a:solidFill>
                <a:latin typeface="Arial" charset="0"/>
                <a:ea typeface="Arial" charset="0"/>
                <a:cs typeface="Arial" charset="0"/>
              </a:defRPr>
            </a:lvl1pPr>
          </a:lstStyle>
          <a:p>
            <a:r>
              <a:rPr lang="en-US" dirty="0"/>
              <a:t>Click to edit Master subtitle style</a:t>
            </a:r>
          </a:p>
        </p:txBody>
      </p:sp>
      <p:sp>
        <p:nvSpPr>
          <p:cNvPr id="18" name="Rectangle 4"/>
          <p:cNvSpPr>
            <a:spLocks noGrp="1" noChangeArrowheads="1"/>
          </p:cNvSpPr>
          <p:nvPr>
            <p:ph type="dt" sz="half" idx="10"/>
          </p:nvPr>
        </p:nvSpPr>
        <p:spPr>
          <a:xfrm>
            <a:off x="7086600" y="4800600"/>
            <a:ext cx="1905000" cy="2286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sp>
        <p:nvSpPr>
          <p:cNvPr id="7" name="Rectangle 6"/>
          <p:cNvSpPr>
            <a:spLocks noChangeArrowheads="1"/>
          </p:cNvSpPr>
          <p:nvPr userDrawn="1"/>
        </p:nvSpPr>
        <p:spPr bwMode="auto">
          <a:xfrm rot="5400000">
            <a:off x="4530338" y="-803659"/>
            <a:ext cx="83323" cy="914400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1500" dirty="0">
                <a:solidFill>
                  <a:srgbClr val="FFCC00"/>
                </a:solidFill>
              </a:rPr>
              <a: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8465" y="4354210"/>
            <a:ext cx="5055446" cy="247770"/>
          </a:xfrm>
          <a:prstGeom prst="rect">
            <a:avLst/>
          </a:prstGeom>
        </p:spPr>
      </p:pic>
    </p:spTree>
    <p:extLst>
      <p:ext uri="{BB962C8B-B14F-4D97-AF65-F5344CB8AC3E}">
        <p14:creationId xmlns:p14="http://schemas.microsoft.com/office/powerpoint/2010/main" val="1880373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9" name="Rectangle 13"/>
          <p:cNvSpPr>
            <a:spLocks noChangeArrowheads="1"/>
          </p:cNvSpPr>
          <p:nvPr userDrawn="1"/>
        </p:nvSpPr>
        <p:spPr bwMode="auto">
          <a:xfrm rot="5400000">
            <a:off x="2000251" y="-2000249"/>
            <a:ext cx="5143498" cy="9144000"/>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1500" dirty="0"/>
          </a:p>
        </p:txBody>
      </p:sp>
      <p:sp>
        <p:nvSpPr>
          <p:cNvPr id="14" name="Rectangle 4"/>
          <p:cNvSpPr>
            <a:spLocks noGrp="1" noChangeArrowheads="1"/>
          </p:cNvSpPr>
          <p:nvPr>
            <p:ph type="dt" sz="half" idx="10"/>
          </p:nvPr>
        </p:nvSpPr>
        <p:spPr>
          <a:xfrm>
            <a:off x="3768061" y="4309315"/>
            <a:ext cx="1610832" cy="2286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dirty="0"/>
          </a:p>
        </p:txBody>
      </p:sp>
      <p:sp>
        <p:nvSpPr>
          <p:cNvPr id="15" name="Rectangle 3"/>
          <p:cNvSpPr>
            <a:spLocks noGrp="1" noChangeArrowheads="1"/>
          </p:cNvSpPr>
          <p:nvPr>
            <p:ph type="subTitle" idx="1"/>
          </p:nvPr>
        </p:nvSpPr>
        <p:spPr>
          <a:xfrm>
            <a:off x="946688" y="3346399"/>
            <a:ext cx="7239000" cy="814530"/>
          </a:xfrm>
        </p:spPr>
        <p:txBody>
          <a:bodyPr anchor="t"/>
          <a:lstStyle>
            <a:lvl1pPr marL="0" indent="0" algn="ctr">
              <a:buFontTx/>
              <a:buNone/>
              <a:defRPr sz="1350" b="0" i="0" spc="75">
                <a:solidFill>
                  <a:srgbClr val="FFFFCC"/>
                </a:solidFill>
                <a:latin typeface="Arial" charset="0"/>
                <a:ea typeface="Arial" charset="0"/>
                <a:cs typeface="Arial" charset="0"/>
              </a:defRPr>
            </a:lvl1pPr>
          </a:lstStyle>
          <a:p>
            <a:r>
              <a:rPr lang="en-US" dirty="0"/>
              <a:t>Click to edit Master subtitle style</a:t>
            </a:r>
          </a:p>
        </p:txBody>
      </p:sp>
      <p:sp>
        <p:nvSpPr>
          <p:cNvPr id="16" name="Rectangle 2"/>
          <p:cNvSpPr>
            <a:spLocks noGrp="1" noChangeArrowheads="1"/>
          </p:cNvSpPr>
          <p:nvPr>
            <p:ph type="ctrTitle" hasCustomPrompt="1"/>
          </p:nvPr>
        </p:nvSpPr>
        <p:spPr>
          <a:xfrm>
            <a:off x="946688" y="1732168"/>
            <a:ext cx="7239000" cy="1536405"/>
          </a:xfrm>
        </p:spPr>
        <p:txBody>
          <a:bodyPr anchor="ctr"/>
          <a:lstStyle>
            <a:lvl1pPr algn="ctr">
              <a:spcAft>
                <a:spcPts val="0"/>
              </a:spcAft>
              <a:defRPr b="1">
                <a:solidFill>
                  <a:schemeClr val="bg1"/>
                </a:solidFill>
                <a:latin typeface="Arial"/>
                <a:cs typeface="Arial"/>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93108" y="234564"/>
            <a:ext cx="1346160" cy="955634"/>
          </a:xfrm>
          <a:prstGeom prst="rect">
            <a:avLst/>
          </a:prstGeom>
        </p:spPr>
      </p:pic>
    </p:spTree>
    <p:extLst>
      <p:ext uri="{BB962C8B-B14F-4D97-AF65-F5344CB8AC3E}">
        <p14:creationId xmlns:p14="http://schemas.microsoft.com/office/powerpoint/2010/main" val="1310371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4163976" y="163476"/>
            <a:ext cx="816048" cy="9144000"/>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1500" dirty="0"/>
          </a:p>
        </p:txBody>
      </p:sp>
      <p:sp>
        <p:nvSpPr>
          <p:cNvPr id="7"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rgbClr val="003264"/>
                </a:solidFill>
                <a:latin typeface="Arial"/>
                <a:cs typeface="Arial"/>
              </a:defRPr>
            </a:lvl1p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8465" y="4611590"/>
            <a:ext cx="5055446" cy="2477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2000250" y="-2000248"/>
            <a:ext cx="5143501" cy="9144002"/>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1500" dirty="0"/>
          </a:p>
        </p:txBody>
      </p:sp>
      <p:sp>
        <p:nvSpPr>
          <p:cNvPr id="15" name="Rectangle 2"/>
          <p:cNvSpPr>
            <a:spLocks noGrp="1" noChangeArrowheads="1"/>
          </p:cNvSpPr>
          <p:nvPr>
            <p:ph type="ctrTitle" hasCustomPrompt="1"/>
          </p:nvPr>
        </p:nvSpPr>
        <p:spPr>
          <a:xfrm>
            <a:off x="946688" y="494978"/>
            <a:ext cx="7239000" cy="2114550"/>
          </a:xfrm>
        </p:spPr>
        <p:txBody>
          <a:bodyPr anchor="b"/>
          <a:lstStyle>
            <a:lvl1pPr algn="ctr">
              <a:spcAft>
                <a:spcPts val="0"/>
              </a:spcAft>
              <a:defRPr b="1">
                <a:solidFill>
                  <a:schemeClr val="bg1"/>
                </a:solidFill>
                <a:latin typeface="Arial"/>
                <a:cs typeface="Arial"/>
              </a:defRPr>
            </a:lvl1pPr>
          </a:lstStyle>
          <a:p>
            <a:r>
              <a:rPr lang="en-US" dirty="0"/>
              <a:t>CLICK TO EDIT MASTER TITLE STYLE</a:t>
            </a:r>
          </a:p>
        </p:txBody>
      </p:sp>
      <p:sp>
        <p:nvSpPr>
          <p:cNvPr id="16" name="Rectangle 3"/>
          <p:cNvSpPr>
            <a:spLocks noGrp="1" noChangeArrowheads="1"/>
          </p:cNvSpPr>
          <p:nvPr>
            <p:ph type="subTitle" idx="1"/>
          </p:nvPr>
        </p:nvSpPr>
        <p:spPr>
          <a:xfrm>
            <a:off x="946688" y="2780977"/>
            <a:ext cx="7239000" cy="1028700"/>
          </a:xfrm>
        </p:spPr>
        <p:txBody>
          <a:bodyPr anchor="t"/>
          <a:lstStyle>
            <a:lvl1pPr marL="0" indent="0" algn="ctr">
              <a:buFontTx/>
              <a:buNone/>
              <a:defRPr sz="1350" b="0" i="0" spc="75">
                <a:solidFill>
                  <a:srgbClr val="FFFFCC"/>
                </a:solidFill>
                <a:latin typeface="Arial" charset="0"/>
                <a:ea typeface="Arial" charset="0"/>
                <a:cs typeface="Arial" charset="0"/>
              </a:defRPr>
            </a:lvl1pPr>
          </a:lstStyle>
          <a:p>
            <a:r>
              <a:rPr lang="en-US" dirty="0"/>
              <a:t>Click to edit Master subtitle style</a:t>
            </a:r>
          </a:p>
        </p:txBody>
      </p:sp>
      <p:sp>
        <p:nvSpPr>
          <p:cNvPr id="7" name="Rectangle 6"/>
          <p:cNvSpPr>
            <a:spLocks noChangeArrowheads="1"/>
          </p:cNvSpPr>
          <p:nvPr userDrawn="1"/>
        </p:nvSpPr>
        <p:spPr bwMode="auto">
          <a:xfrm rot="5400000">
            <a:off x="3880579" y="-119921"/>
            <a:ext cx="1382840" cy="9144002"/>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1500" dirty="0">
                <a:solidFill>
                  <a:srgbClr val="FFCC00"/>
                </a:solidFill>
              </a:rPr>
              <a:t> </a:t>
            </a:r>
          </a:p>
        </p:txBody>
      </p:sp>
      <p:sp>
        <p:nvSpPr>
          <p:cNvPr id="18" name="Rectangle 4"/>
          <p:cNvSpPr>
            <a:spLocks noGrp="1" noChangeArrowheads="1"/>
          </p:cNvSpPr>
          <p:nvPr>
            <p:ph type="dt" sz="half" idx="10"/>
          </p:nvPr>
        </p:nvSpPr>
        <p:spPr>
          <a:xfrm>
            <a:off x="7086600" y="4800600"/>
            <a:ext cx="1905000" cy="2286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93677" y="4005175"/>
            <a:ext cx="1345021" cy="955634"/>
          </a:xfrm>
          <a:prstGeom prst="rect">
            <a:avLst/>
          </a:prstGeom>
        </p:spPr>
      </p:pic>
    </p:spTree>
    <p:extLst>
      <p:ext uri="{BB962C8B-B14F-4D97-AF65-F5344CB8AC3E}">
        <p14:creationId xmlns:p14="http://schemas.microsoft.com/office/powerpoint/2010/main" val="490189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7"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rgbClr val="191F3F"/>
                </a:solidFill>
                <a:latin typeface="Arial"/>
                <a:cs typeface="Arial"/>
              </a:defRPr>
            </a:lvl1pPr>
          </a:lstStyle>
          <a:p>
            <a:r>
              <a:rPr lang="en-US" dirty="0"/>
              <a:t>CLICK TO EDIT MASTER TITLE STYLE</a:t>
            </a:r>
          </a:p>
        </p:txBody>
      </p:sp>
      <p:sp>
        <p:nvSpPr>
          <p:cNvPr id="6" name="Rectangle 13"/>
          <p:cNvSpPr>
            <a:spLocks noChangeArrowheads="1"/>
          </p:cNvSpPr>
          <p:nvPr userDrawn="1"/>
        </p:nvSpPr>
        <p:spPr bwMode="auto">
          <a:xfrm rot="5400000">
            <a:off x="4163977" y="163477"/>
            <a:ext cx="816046" cy="9144000"/>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1500" dirty="0">
                <a:solidFill>
                  <a:srgbClr val="FFCC00"/>
                </a:solidFill>
              </a:rPr>
              <a: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8479" y="4611593"/>
            <a:ext cx="5055417" cy="247770"/>
          </a:xfrm>
          <a:prstGeom prst="rect">
            <a:avLst/>
          </a:prstGeom>
        </p:spPr>
      </p:pic>
    </p:spTree>
    <p:extLst>
      <p:ext uri="{BB962C8B-B14F-4D97-AF65-F5344CB8AC3E}">
        <p14:creationId xmlns:p14="http://schemas.microsoft.com/office/powerpoint/2010/main" val="1592171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2000250" y="-2000250"/>
            <a:ext cx="5143500" cy="9144000"/>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endParaRPr lang="en-US" sz="1500" dirty="0"/>
          </a:p>
        </p:txBody>
      </p:sp>
      <p:sp>
        <p:nvSpPr>
          <p:cNvPr id="9"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rgbClr val="191F3F"/>
                </a:solidFill>
                <a:latin typeface="Arial"/>
                <a:cs typeface="Arial"/>
              </a:defRPr>
            </a:lvl1p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8479" y="4611593"/>
            <a:ext cx="5055417" cy="247770"/>
          </a:xfrm>
          <a:prstGeom prst="rect">
            <a:avLst/>
          </a:prstGeom>
        </p:spPr>
      </p:pic>
    </p:spTree>
    <p:extLst>
      <p:ext uri="{BB962C8B-B14F-4D97-AF65-F5344CB8AC3E}">
        <p14:creationId xmlns:p14="http://schemas.microsoft.com/office/powerpoint/2010/main" val="588916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4163975" y="163477"/>
            <a:ext cx="816047" cy="9144001"/>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1500" dirty="0"/>
          </a:p>
        </p:txBody>
      </p:sp>
      <p:sp>
        <p:nvSpPr>
          <p:cNvPr id="6" name="Picture Placeholder 2"/>
          <p:cNvSpPr>
            <a:spLocks noGrp="1"/>
          </p:cNvSpPr>
          <p:nvPr>
            <p:ph type="pic" idx="1"/>
          </p:nvPr>
        </p:nvSpPr>
        <p:spPr>
          <a:xfrm>
            <a:off x="1" y="0"/>
            <a:ext cx="9144000" cy="4334256"/>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8465" y="4611589"/>
            <a:ext cx="5055446" cy="247770"/>
          </a:xfrm>
          <a:prstGeom prst="rect">
            <a:avLst/>
          </a:prstGeom>
        </p:spPr>
      </p:pic>
    </p:spTree>
    <p:extLst>
      <p:ext uri="{BB962C8B-B14F-4D97-AF65-F5344CB8AC3E}">
        <p14:creationId xmlns:p14="http://schemas.microsoft.com/office/powerpoint/2010/main" val="1577442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100" cap="all" baseline="0"/>
            </a:lvl1pPr>
          </a:lstStyle>
          <a:p>
            <a:r>
              <a:rPr lang="en-US" dirty="0"/>
              <a:t>click to edit master title style</a:t>
            </a:r>
          </a:p>
        </p:txBody>
      </p:sp>
      <p:sp>
        <p:nvSpPr>
          <p:cNvPr id="3" name="Content Placeholder 2"/>
          <p:cNvSpPr>
            <a:spLocks noGrp="1"/>
          </p:cNvSpPr>
          <p:nvPr>
            <p:ph sz="half" idx="1"/>
          </p:nvPr>
        </p:nvSpPr>
        <p:spPr>
          <a:xfrm>
            <a:off x="457200" y="1018917"/>
            <a:ext cx="4081571" cy="3750796"/>
          </a:xfrm>
        </p:spPr>
        <p:txBody>
          <a:bodyPr anchor="t"/>
          <a:lstStyle>
            <a:lvl1pPr>
              <a:buClr>
                <a:srgbClr val="003264"/>
              </a:buClr>
              <a:buFont typeface="Arial"/>
              <a:buChar char="•"/>
              <a:defRPr sz="1575">
                <a:solidFill>
                  <a:srgbClr val="191F3F"/>
                </a:solidFill>
              </a:defRPr>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18917"/>
            <a:ext cx="4114800" cy="3750796"/>
          </a:xfrm>
        </p:spPr>
        <p:txBody>
          <a:bodyPr anchor="t"/>
          <a:lstStyle>
            <a:lvl1pPr>
              <a:buClr>
                <a:srgbClr val="003264"/>
              </a:buClr>
              <a:buFont typeface="Arial"/>
              <a:buChar cha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a:spLocks noGrp="1" noChangeArrowheads="1"/>
          </p:cNvSpPr>
          <p:nvPr>
            <p:ph type="ftr" sz="quarter" idx="11"/>
          </p:nvPr>
        </p:nvSpPr>
        <p:spPr>
          <a:ln/>
        </p:spPr>
        <p:txBody>
          <a:bodyPr/>
          <a:lstStyle>
            <a:lvl1pPr>
              <a:defRPr>
                <a:solidFill>
                  <a:srgbClr val="191F3F"/>
                </a:solidFill>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solidFill>
                  <a:srgbClr val="191F3F"/>
                </a:solidFill>
              </a:defRPr>
            </a:lvl1pPr>
          </a:lstStyle>
          <a:p>
            <a:pPr>
              <a:defRPr/>
            </a:pPr>
            <a:fld id="{A94C9D31-C077-4F1D-9A24-5EC35A00F916}" type="slidenum">
              <a:rPr lang="en-US" smtClean="0"/>
              <a:pPr>
                <a:defRPr/>
              </a:pPr>
              <a:t>‹#›</a:t>
            </a:fld>
            <a:endParaRPr lang="en-US" dirty="0"/>
          </a:p>
        </p:txBody>
      </p:sp>
      <p:sp>
        <p:nvSpPr>
          <p:cNvPr id="11" name="Rectangle 4"/>
          <p:cNvSpPr>
            <a:spLocks noGrp="1" noChangeArrowheads="1"/>
          </p:cNvSpPr>
          <p:nvPr>
            <p:ph type="dt" sz="half" idx="10"/>
          </p:nvPr>
        </p:nvSpPr>
        <p:spPr>
          <a:xfrm>
            <a:off x="5867914" y="4914900"/>
            <a:ext cx="2893856" cy="228600"/>
          </a:xfrm>
          <a:ln/>
        </p:spPr>
        <p:txBody>
          <a:bodyPr/>
          <a:lstStyle>
            <a:lvl1pPr>
              <a:defRPr>
                <a:solidFill>
                  <a:srgbClr val="191F3F"/>
                </a:solidFill>
                <a:latin typeface="Arial" charset="0"/>
                <a:ea typeface="Arial" charset="0"/>
                <a:cs typeface="Arial" charset="0"/>
              </a:defRPr>
            </a:lvl1pPr>
          </a:lstStyle>
          <a:p>
            <a:pPr>
              <a:defRPr/>
            </a:pP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17848"/>
            <a:ext cx="8305800" cy="742950"/>
          </a:xfrm>
        </p:spPr>
        <p:txBody>
          <a:bodyPr/>
          <a:lstStyle>
            <a:lvl1pPr>
              <a:defRPr sz="2100" cap="all" baseline="0"/>
            </a:lvl1pPr>
          </a:lstStyle>
          <a:p>
            <a:r>
              <a:rPr lang="en-US" dirty="0"/>
              <a:t>click to edit master title style</a:t>
            </a:r>
          </a:p>
        </p:txBody>
      </p:sp>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sp>
        <p:nvSpPr>
          <p:cNvPr id="3" name="Content Placeholder 2"/>
          <p:cNvSpPr>
            <a:spLocks noGrp="1"/>
          </p:cNvSpPr>
          <p:nvPr>
            <p:ph sz="half" idx="1"/>
          </p:nvPr>
        </p:nvSpPr>
        <p:spPr>
          <a:xfrm>
            <a:off x="452893" y="1013359"/>
            <a:ext cx="4125260" cy="3756354"/>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013358"/>
            <a:ext cx="4114287" cy="1829272"/>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8200" y="2901699"/>
            <a:ext cx="4114287" cy="1868014"/>
          </a:xfrm>
        </p:spPr>
        <p:txBody>
          <a:bodyPr/>
          <a:lstStyle>
            <a:lvl1pPr>
              <a:buFont typeface="Arial"/>
              <a:buChar char="•"/>
              <a:defRPr sz="1500"/>
            </a:lvl1pPr>
            <a:lvl2pPr>
              <a:defRPr sz="1425">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p:cNvSpPr>
            <a:spLocks noGrp="1" noChangeArrowheads="1"/>
          </p:cNvSpPr>
          <p:nvPr>
            <p:ph type="ftr" sz="quarter" idx="11"/>
          </p:nvPr>
        </p:nvSpPr>
        <p:spPr>
          <a:ln/>
        </p:spPr>
        <p:txBody>
          <a:bodyPr/>
          <a:lstStyle>
            <a:lvl1pPr>
              <a:defRPr>
                <a:solidFill>
                  <a:srgbClr val="191F3F"/>
                </a:solidFill>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solidFill>
                  <a:srgbClr val="191F3F"/>
                </a:solidFill>
              </a:defRPr>
            </a:lvl1pPr>
          </a:lstStyle>
          <a:p>
            <a:pPr>
              <a:defRPr/>
            </a:pPr>
            <a:fld id="{5EA02BB6-1A9C-452C-B494-FBD8DDFC7C76}" type="slidenum">
              <a:rPr lang="en-US" smtClean="0"/>
              <a:pPr>
                <a:defRPr/>
              </a:pPr>
              <a:t>‹#›</a:t>
            </a:fld>
            <a:endParaRPr lang="en-US" dirty="0"/>
          </a:p>
        </p:txBody>
      </p:sp>
      <p:sp>
        <p:nvSpPr>
          <p:cNvPr id="12" name="Rectangle 4"/>
          <p:cNvSpPr>
            <a:spLocks noGrp="1" noChangeArrowheads="1"/>
          </p:cNvSpPr>
          <p:nvPr>
            <p:ph type="dt" sz="half" idx="10"/>
          </p:nvPr>
        </p:nvSpPr>
        <p:spPr>
          <a:xfrm>
            <a:off x="5867914" y="4914900"/>
            <a:ext cx="2893856" cy="228600"/>
          </a:xfrm>
          <a:ln/>
        </p:spPr>
        <p:txBody>
          <a:bodyPr/>
          <a:lstStyle>
            <a:lvl1pPr>
              <a:defRPr>
                <a:solidFill>
                  <a:srgbClr val="191F3F"/>
                </a:solidFill>
                <a:latin typeface="Arial" charset="0"/>
                <a:ea typeface="Arial" charset="0"/>
                <a:cs typeface="Arial" charset="0"/>
              </a:defRPr>
            </a:lvl1pPr>
          </a:lstStyle>
          <a:p>
            <a:pPr>
              <a:defRPr/>
            </a:pP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13" name="Rectangle 12"/>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sp>
        <p:nvSpPr>
          <p:cNvPr id="3" name="Content Placeholder 2"/>
          <p:cNvSpPr>
            <a:spLocks noGrp="1"/>
          </p:cNvSpPr>
          <p:nvPr>
            <p:ph sz="quarter" idx="1"/>
          </p:nvPr>
        </p:nvSpPr>
        <p:spPr>
          <a:xfrm>
            <a:off x="452894" y="976441"/>
            <a:ext cx="4076033" cy="1858805"/>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976441"/>
            <a:ext cx="4114287" cy="1858805"/>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52894" y="2953383"/>
            <a:ext cx="4076033" cy="1845863"/>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2953383"/>
            <a:ext cx="4114287" cy="1845863"/>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solidFill>
                  <a:srgbClr val="191F3F"/>
                </a:solidFill>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solidFill>
                  <a:srgbClr val="191F3F"/>
                </a:solidFill>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solidFill>
                  <a:srgbClr val="191F3F"/>
                </a:solidFill>
              </a:defRPr>
            </a:lvl1pPr>
          </a:lstStyle>
          <a:p>
            <a:pPr>
              <a:defRPr/>
            </a:pPr>
            <a:fld id="{22A6E62A-80FB-44D8-8A0D-CECAD572AF87}" type="slidenum">
              <a:rPr lang="en-US" smtClean="0"/>
              <a:pPr>
                <a:defRPr/>
              </a:pPr>
              <a:t>‹#›</a:t>
            </a:fld>
            <a:endParaRPr lang="en-US" dirty="0"/>
          </a:p>
        </p:txBody>
      </p:sp>
      <p:sp>
        <p:nvSpPr>
          <p:cNvPr id="11" name="Title 1"/>
          <p:cNvSpPr>
            <a:spLocks noGrp="1"/>
          </p:cNvSpPr>
          <p:nvPr>
            <p:ph type="title" hasCustomPrompt="1"/>
          </p:nvPr>
        </p:nvSpPr>
        <p:spPr>
          <a:xfrm>
            <a:off x="457200" y="117848"/>
            <a:ext cx="8305800" cy="742950"/>
          </a:xfrm>
        </p:spPr>
        <p:txBody>
          <a:bodyPr/>
          <a:lstStyle>
            <a:lvl1pPr>
              <a:defRPr sz="2100" cap="all" baseline="0"/>
            </a:lvl1pPr>
          </a:lstStyle>
          <a:p>
            <a:r>
              <a:rPr lang="en-US" dirty="0"/>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sp>
        <p:nvSpPr>
          <p:cNvPr id="3" name="Table Placeholder 2"/>
          <p:cNvSpPr>
            <a:spLocks noGrp="1"/>
          </p:cNvSpPr>
          <p:nvPr>
            <p:ph type="tbl" idx="1" hasCustomPrompt="1"/>
          </p:nvPr>
        </p:nvSpPr>
        <p:spPr>
          <a:xfrm>
            <a:off x="452894" y="1011533"/>
            <a:ext cx="8309593" cy="3758180"/>
          </a:xfrm>
        </p:spPr>
        <p:txBody>
          <a:bodyPr anchor="ctr"/>
          <a:lstStyle>
            <a:lvl1pPr algn="ctr">
              <a:defRPr/>
            </a:lvl1pPr>
          </a:lstStyle>
          <a:p>
            <a:pPr lvl="0"/>
            <a:r>
              <a:rPr lang="en-US" noProof="0" dirty="0"/>
              <a:t>Table</a:t>
            </a:r>
          </a:p>
        </p:txBody>
      </p:sp>
      <p:sp>
        <p:nvSpPr>
          <p:cNvPr id="5" name="Rectangle 5"/>
          <p:cNvSpPr>
            <a:spLocks noGrp="1" noChangeArrowheads="1"/>
          </p:cNvSpPr>
          <p:nvPr>
            <p:ph type="ftr" sz="quarter" idx="11"/>
          </p:nvPr>
        </p:nvSpPr>
        <p:spPr>
          <a:ln/>
        </p:spPr>
        <p:txBody>
          <a:bodyPr/>
          <a:lstStyle>
            <a:lvl1pPr>
              <a:defRPr>
                <a:solidFill>
                  <a:srgbClr val="191F3F"/>
                </a:solidFill>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solidFill>
                  <a:srgbClr val="191F3F"/>
                </a:solidFill>
              </a:defRPr>
            </a:lvl1pPr>
          </a:lstStyle>
          <a:p>
            <a:pPr>
              <a:defRPr/>
            </a:pPr>
            <a:fld id="{9A8180C0-0ACE-425D-849B-9C4339D9495E}" type="slidenum">
              <a:rPr lang="en-US" smtClean="0"/>
              <a:pPr>
                <a:defRPr/>
              </a:pPr>
              <a:t>‹#›</a:t>
            </a:fld>
            <a:endParaRPr lang="en-US" dirty="0"/>
          </a:p>
        </p:txBody>
      </p:sp>
      <p:sp>
        <p:nvSpPr>
          <p:cNvPr id="8" name="Title 1"/>
          <p:cNvSpPr>
            <a:spLocks noGrp="1"/>
          </p:cNvSpPr>
          <p:nvPr>
            <p:ph type="title" hasCustomPrompt="1"/>
          </p:nvPr>
        </p:nvSpPr>
        <p:spPr>
          <a:xfrm>
            <a:off x="457200" y="117848"/>
            <a:ext cx="8305800" cy="742950"/>
          </a:xfrm>
        </p:spPr>
        <p:txBody>
          <a:bodyPr/>
          <a:lstStyle>
            <a:lvl1pPr>
              <a:defRPr sz="2100" cap="all" baseline="0"/>
            </a:lvl1pPr>
          </a:lstStyle>
          <a:p>
            <a:r>
              <a:rPr lang="en-US" dirty="0"/>
              <a:t>click to edit master title style</a:t>
            </a:r>
          </a:p>
        </p:txBody>
      </p:sp>
      <p:sp>
        <p:nvSpPr>
          <p:cNvPr id="10" name="Rectangle 4"/>
          <p:cNvSpPr>
            <a:spLocks noGrp="1" noChangeArrowheads="1"/>
          </p:cNvSpPr>
          <p:nvPr>
            <p:ph type="dt" sz="half" idx="10"/>
          </p:nvPr>
        </p:nvSpPr>
        <p:spPr>
          <a:xfrm>
            <a:off x="5867914" y="4914900"/>
            <a:ext cx="2893856" cy="228600"/>
          </a:xfrm>
          <a:ln/>
        </p:spPr>
        <p:txBody>
          <a:bodyPr/>
          <a:lstStyle>
            <a:lvl1pPr>
              <a:defRPr>
                <a:solidFill>
                  <a:srgbClr val="191F3F"/>
                </a:solidFill>
                <a:latin typeface="Arial" charset="0"/>
                <a:ea typeface="Arial" charset="0"/>
                <a:cs typeface="Arial" charset="0"/>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rot="5400000">
            <a:off x="3905252" y="-95244"/>
            <a:ext cx="1333493" cy="914400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1500" dirty="0">
                <a:solidFill>
                  <a:srgbClr val="FFCC00"/>
                </a:solidFill>
              </a:rPr>
              <a:t> </a:t>
            </a:r>
          </a:p>
        </p:txBody>
      </p:sp>
      <p:sp>
        <p:nvSpPr>
          <p:cNvPr id="18" name="Rectangle 4"/>
          <p:cNvSpPr>
            <a:spLocks noGrp="1" noChangeArrowheads="1"/>
          </p:cNvSpPr>
          <p:nvPr>
            <p:ph type="dt" sz="half" idx="10"/>
          </p:nvPr>
        </p:nvSpPr>
        <p:spPr>
          <a:xfrm>
            <a:off x="7086600" y="4800600"/>
            <a:ext cx="1905000" cy="2286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sp>
        <p:nvSpPr>
          <p:cNvPr id="11" name="Rectangle 2"/>
          <p:cNvSpPr>
            <a:spLocks noGrp="1" noChangeArrowheads="1"/>
          </p:cNvSpPr>
          <p:nvPr>
            <p:ph type="ctrTitle" hasCustomPrompt="1"/>
          </p:nvPr>
        </p:nvSpPr>
        <p:spPr>
          <a:xfrm>
            <a:off x="946688" y="494978"/>
            <a:ext cx="7239000" cy="1936558"/>
          </a:xfrm>
        </p:spPr>
        <p:txBody>
          <a:bodyPr anchor="b"/>
          <a:lstStyle>
            <a:lvl1pPr algn="ctr">
              <a:spcAft>
                <a:spcPts val="0"/>
              </a:spcAft>
              <a:defRPr b="1">
                <a:solidFill>
                  <a:srgbClr val="191F3F"/>
                </a:solidFill>
                <a:latin typeface="Arial"/>
                <a:cs typeface="Arial"/>
              </a:defRPr>
            </a:lvl1pPr>
          </a:lstStyle>
          <a:p>
            <a:r>
              <a:rPr lang="en-US" dirty="0"/>
              <a:t>CLICK TO EDIT MASTER TITLE STYLE</a:t>
            </a:r>
          </a:p>
        </p:txBody>
      </p:sp>
      <p:sp>
        <p:nvSpPr>
          <p:cNvPr id="12" name="Rectangle 3"/>
          <p:cNvSpPr>
            <a:spLocks noGrp="1" noChangeArrowheads="1"/>
          </p:cNvSpPr>
          <p:nvPr>
            <p:ph type="subTitle" idx="1"/>
          </p:nvPr>
        </p:nvSpPr>
        <p:spPr>
          <a:xfrm>
            <a:off x="946688" y="2521616"/>
            <a:ext cx="7239000" cy="1028700"/>
          </a:xfrm>
        </p:spPr>
        <p:txBody>
          <a:bodyPr anchor="t"/>
          <a:lstStyle>
            <a:lvl1pPr marL="0" indent="0" algn="ctr">
              <a:buFontTx/>
              <a:buNone/>
              <a:defRPr sz="1350" b="0" i="0" spc="75">
                <a:solidFill>
                  <a:srgbClr val="191F3F"/>
                </a:solidFill>
                <a:latin typeface="Arial" charset="0"/>
                <a:ea typeface="Arial" charset="0"/>
                <a:cs typeface="Arial" charset="0"/>
              </a:defRPr>
            </a:lvl1pPr>
          </a:lstStyle>
          <a:p>
            <a:r>
              <a:rPr lang="en-US" dirty="0"/>
              <a:t>Click to edit Master subtitle style</a:t>
            </a:r>
          </a:p>
        </p:txBody>
      </p:sp>
      <p:sp>
        <p:nvSpPr>
          <p:cNvPr id="13" name="Rectangle 12"/>
          <p:cNvSpPr>
            <a:spLocks noChangeArrowheads="1"/>
          </p:cNvSpPr>
          <p:nvPr userDrawn="1"/>
        </p:nvSpPr>
        <p:spPr bwMode="auto">
          <a:xfrm rot="5400000">
            <a:off x="4530338" y="-803662"/>
            <a:ext cx="83321" cy="9144001"/>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r>
              <a:rPr lang="en-US" sz="1500" dirty="0">
                <a:solidFill>
                  <a:srgbClr val="FFCC00"/>
                </a:solidFill>
              </a:rPr>
              <a: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93677" y="4005175"/>
            <a:ext cx="1345021" cy="955634"/>
          </a:xfrm>
          <a:prstGeom prst="rect">
            <a:avLst/>
          </a:prstGeom>
        </p:spPr>
      </p:pic>
    </p:spTree>
    <p:extLst>
      <p:ext uri="{BB962C8B-B14F-4D97-AF65-F5344CB8AC3E}">
        <p14:creationId xmlns:p14="http://schemas.microsoft.com/office/powerpoint/2010/main" val="97851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7"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rgbClr val="191F3F"/>
                </a:solidFill>
                <a:latin typeface="Arial"/>
                <a:cs typeface="Arial"/>
              </a:defRPr>
            </a:lvl1pPr>
          </a:lstStyle>
          <a:p>
            <a:r>
              <a:rPr lang="en-US" dirty="0"/>
              <a:t>CLICK TO EDIT MASTER TITLE STYLE</a:t>
            </a:r>
          </a:p>
        </p:txBody>
      </p:sp>
      <p:sp>
        <p:nvSpPr>
          <p:cNvPr id="6" name="Rectangle 13"/>
          <p:cNvSpPr>
            <a:spLocks noChangeArrowheads="1"/>
          </p:cNvSpPr>
          <p:nvPr userDrawn="1"/>
        </p:nvSpPr>
        <p:spPr bwMode="auto">
          <a:xfrm rot="5400000">
            <a:off x="4163977" y="163477"/>
            <a:ext cx="816046" cy="9144000"/>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1500" dirty="0">
                <a:solidFill>
                  <a:srgbClr val="F1AB1F"/>
                </a:solidFill>
              </a:rPr>
              <a:t>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8479" y="4611593"/>
            <a:ext cx="5055417" cy="247770"/>
          </a:xfrm>
          <a:prstGeom prst="rect">
            <a:avLst/>
          </a:prstGeom>
        </p:spPr>
      </p:pic>
    </p:spTree>
    <p:extLst>
      <p:ext uri="{BB962C8B-B14F-4D97-AF65-F5344CB8AC3E}">
        <p14:creationId xmlns:p14="http://schemas.microsoft.com/office/powerpoint/2010/main" val="142238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2000249" y="-2000251"/>
            <a:ext cx="5143500" cy="9144001"/>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1500" dirty="0"/>
          </a:p>
        </p:txBody>
      </p:sp>
      <p:sp>
        <p:nvSpPr>
          <p:cNvPr id="7"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chemeClr val="bg1"/>
                </a:solidFill>
                <a:latin typeface="Arial"/>
                <a:cs typeface="Arial"/>
              </a:defRPr>
            </a:lvl1p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303" y="4632174"/>
            <a:ext cx="4141646" cy="142815"/>
          </a:xfrm>
          <a:prstGeom prst="rect">
            <a:avLst/>
          </a:prstGeom>
        </p:spPr>
      </p:pic>
    </p:spTree>
    <p:extLst>
      <p:ext uri="{BB962C8B-B14F-4D97-AF65-F5344CB8AC3E}">
        <p14:creationId xmlns:p14="http://schemas.microsoft.com/office/powerpoint/2010/main" val="118957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1" y="0"/>
            <a:ext cx="9144000" cy="4334256"/>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10" name="Rectangle 13"/>
          <p:cNvSpPr>
            <a:spLocks noChangeArrowheads="1"/>
          </p:cNvSpPr>
          <p:nvPr userDrawn="1"/>
        </p:nvSpPr>
        <p:spPr bwMode="auto">
          <a:xfrm rot="5400000">
            <a:off x="4163977" y="163477"/>
            <a:ext cx="816046" cy="9144000"/>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1500" dirty="0">
                <a:solidFill>
                  <a:srgbClr val="FFCC00"/>
                </a:solidFill>
              </a:rPr>
              <a:t>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8479" y="4611593"/>
            <a:ext cx="5055417" cy="247770"/>
          </a:xfrm>
          <a:prstGeom prst="rect">
            <a:avLst/>
          </a:prstGeom>
        </p:spPr>
      </p:pic>
    </p:spTree>
    <p:extLst>
      <p:ext uri="{BB962C8B-B14F-4D97-AF65-F5344CB8AC3E}">
        <p14:creationId xmlns:p14="http://schemas.microsoft.com/office/powerpoint/2010/main" val="204367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hasCustomPrompt="1"/>
          </p:nvPr>
        </p:nvSpPr>
        <p:spPr>
          <a:xfrm>
            <a:off x="446569" y="110465"/>
            <a:ext cx="8315201" cy="742950"/>
          </a:xfrm>
        </p:spPr>
        <p:txBody>
          <a:bodyPr anchor="ctr"/>
          <a:lstStyle>
            <a:lvl1pPr>
              <a:defRPr sz="2100" cap="small" baseline="0">
                <a:solidFill>
                  <a:srgbClr val="191F3F"/>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46568" y="1018916"/>
            <a:ext cx="8315202" cy="3750796"/>
          </a:xfrm>
        </p:spPr>
        <p:txBody>
          <a:bodyPr/>
          <a:lstStyle>
            <a:lvl1pPr>
              <a:buClr>
                <a:srgbClr val="003264"/>
              </a:buClr>
              <a:buFont typeface="Arial"/>
              <a:buChar char="•"/>
              <a:defRPr baseline="0">
                <a:solidFill>
                  <a:srgbClr val="191F3F"/>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766512" y="4914900"/>
            <a:ext cx="1995258" cy="228600"/>
          </a:xfrm>
          <a:ln/>
        </p:spPr>
        <p:txBody>
          <a:bodyPr/>
          <a:lstStyle>
            <a:lvl1pPr>
              <a:defRPr>
                <a:latin typeface="Arial" charset="0"/>
                <a:ea typeface="Arial" charset="0"/>
                <a:cs typeface="Arial" charset="0"/>
              </a:defRPr>
            </a:lvl1pPr>
          </a:lstStyle>
          <a:p>
            <a:pPr>
              <a:defRPr/>
            </a:pPr>
            <a:endParaRPr lang="en-US" dirty="0"/>
          </a:p>
        </p:txBody>
      </p:sp>
      <p:sp>
        <p:nvSpPr>
          <p:cNvPr id="5" name="Rectangle 5"/>
          <p:cNvSpPr>
            <a:spLocks noGrp="1" noChangeArrowheads="1"/>
          </p:cNvSpPr>
          <p:nvPr>
            <p:ph type="ftr" sz="quarter" idx="11"/>
          </p:nvPr>
        </p:nvSpPr>
        <p:spPr>
          <a:xfrm>
            <a:off x="446568" y="4914900"/>
            <a:ext cx="4927869" cy="228600"/>
          </a:xfrm>
          <a:ln/>
        </p:spPr>
        <p:txBody>
          <a:bodyPr/>
          <a:lstStyle>
            <a:lvl1pPr>
              <a:defRPr/>
            </a:lvl1pPr>
          </a:lstStyle>
          <a:p>
            <a:pPr>
              <a:defRPr/>
            </a:pPr>
            <a:endParaRPr lang="en-US" dirty="0"/>
          </a:p>
        </p:txBody>
      </p:sp>
    </p:spTree>
    <p:extLst>
      <p:ext uri="{BB962C8B-B14F-4D97-AF65-F5344CB8AC3E}">
        <p14:creationId xmlns:p14="http://schemas.microsoft.com/office/powerpoint/2010/main" val="139654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hasCustomPrompt="1"/>
          </p:nvPr>
        </p:nvSpPr>
        <p:spPr>
          <a:xfrm>
            <a:off x="457200" y="110465"/>
            <a:ext cx="8305800" cy="742950"/>
          </a:xfrm>
        </p:spPr>
        <p:txBody>
          <a:bodyPr anchor="ctr"/>
          <a:lstStyle>
            <a:lvl1pPr>
              <a:defRPr sz="2100" cap="small" baseline="0">
                <a:solidFill>
                  <a:srgbClr val="191F3F"/>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018916"/>
            <a:ext cx="8305800" cy="3750796"/>
          </a:xfrm>
        </p:spPr>
        <p:txBody>
          <a:bodyPr/>
          <a:lstStyle>
            <a:lvl1pPr>
              <a:buClr>
                <a:srgbClr val="003264"/>
              </a:buClr>
              <a:buFont typeface="Arial"/>
              <a:buChar char="•"/>
              <a:defRPr baseline="0">
                <a:solidFill>
                  <a:srgbClr val="191F3F"/>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64530E-D695-45C9-AFB6-E411BBE0972A}" type="slidenum">
              <a:rPr lang="en-US"/>
              <a:pPr>
                <a:defRPr/>
              </a:pPr>
              <a:t>‹#›</a:t>
            </a:fld>
            <a:endParaRPr lang="en-US" dirty="0"/>
          </a:p>
        </p:txBody>
      </p:sp>
    </p:spTree>
    <p:extLst>
      <p:ext uri="{BB962C8B-B14F-4D97-AF65-F5344CB8AC3E}">
        <p14:creationId xmlns:p14="http://schemas.microsoft.com/office/powerpoint/2010/main" val="13783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3"/>
          <p:cNvSpPr>
            <a:spLocks noChangeArrowheads="1"/>
          </p:cNvSpPr>
          <p:nvPr userDrawn="1"/>
        </p:nvSpPr>
        <p:spPr bwMode="auto">
          <a:xfrm rot="5400000">
            <a:off x="4371975" y="371479"/>
            <a:ext cx="400049" cy="9144000"/>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1500" dirty="0"/>
          </a:p>
        </p:txBody>
      </p:sp>
      <p:sp>
        <p:nvSpPr>
          <p:cNvPr id="11" name="Rectangle 13"/>
          <p:cNvSpPr>
            <a:spLocks noChangeArrowheads="1"/>
          </p:cNvSpPr>
          <p:nvPr userDrawn="1"/>
        </p:nvSpPr>
        <p:spPr bwMode="auto">
          <a:xfrm rot="5400000">
            <a:off x="4145294" y="-4145292"/>
            <a:ext cx="853414" cy="914400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endParaRPr lang="en-US" sz="1500" dirty="0"/>
          </a:p>
        </p:txBody>
      </p:sp>
      <p:sp>
        <p:nvSpPr>
          <p:cNvPr id="4098" name="Rectangle 2"/>
          <p:cNvSpPr>
            <a:spLocks noGrp="1" noChangeArrowheads="1"/>
          </p:cNvSpPr>
          <p:nvPr>
            <p:ph type="title"/>
          </p:nvPr>
        </p:nvSpPr>
        <p:spPr bwMode="auto">
          <a:xfrm>
            <a:off x="457200" y="110463"/>
            <a:ext cx="8305800" cy="742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099" name="Rectangle 3"/>
          <p:cNvSpPr>
            <a:spLocks noGrp="1" noChangeArrowheads="1"/>
          </p:cNvSpPr>
          <p:nvPr>
            <p:ph type="body" idx="1"/>
          </p:nvPr>
        </p:nvSpPr>
        <p:spPr bwMode="auto">
          <a:xfrm>
            <a:off x="457200" y="1026301"/>
            <a:ext cx="8305800" cy="3717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5848222" y="4914900"/>
            <a:ext cx="291354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600" b="1" i="0" u="none" kern="1500" cap="all" spc="1125">
                <a:solidFill>
                  <a:schemeClr val="bg1"/>
                </a:solidFill>
                <a:latin typeface="Rial"/>
                <a:cs typeface="Rial"/>
              </a:defRPr>
            </a:lvl1pPr>
          </a:lstStyle>
          <a:p>
            <a:pPr>
              <a:defRPr/>
            </a:pPr>
            <a:endParaRPr lang="en-US" dirty="0"/>
          </a:p>
        </p:txBody>
      </p:sp>
      <p:sp>
        <p:nvSpPr>
          <p:cNvPr id="1029" name="Rectangle 5"/>
          <p:cNvSpPr>
            <a:spLocks noGrp="1" noChangeArrowheads="1"/>
          </p:cNvSpPr>
          <p:nvPr>
            <p:ph type="ftr" sz="quarter" idx="3"/>
          </p:nvPr>
        </p:nvSpPr>
        <p:spPr bwMode="auto">
          <a:xfrm>
            <a:off x="452380" y="49149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600" b="1" i="0" u="none" kern="1500" cap="all" spc="1125">
                <a:solidFill>
                  <a:schemeClr val="bg1"/>
                </a:solidFill>
                <a:latin typeface="Arial" charset="0"/>
                <a:ea typeface="Arial" charset="0"/>
                <a:cs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3655447" y="49149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675" b="1" i="0" u="none" cap="all">
                <a:solidFill>
                  <a:schemeClr val="bg1"/>
                </a:solidFill>
                <a:latin typeface="Rial"/>
                <a:cs typeface="Rial"/>
              </a:defRPr>
            </a:lvl1pPr>
          </a:lstStyle>
          <a:p>
            <a:pPr>
              <a:defRPr/>
            </a:pPr>
            <a:fld id="{1BD493C5-18C0-4657-ABB8-57661F65AEBB}" type="slidenum">
              <a:rPr lang="en-US" smtClean="0"/>
              <a:pPr>
                <a:defRPr/>
              </a:pPr>
              <a:t>‹#›</a:t>
            </a:fld>
            <a:endParaRPr lang="en-US" dirty="0"/>
          </a:p>
        </p:txBody>
      </p:sp>
      <p:cxnSp>
        <p:nvCxnSpPr>
          <p:cNvPr id="4106" name="Straight Connector 11"/>
          <p:cNvCxnSpPr>
            <a:cxnSpLocks noChangeShapeType="1"/>
          </p:cNvCxnSpPr>
          <p:nvPr/>
        </p:nvCxnSpPr>
        <p:spPr bwMode="auto">
          <a:xfrm>
            <a:off x="1074058" y="853413"/>
            <a:ext cx="7765143" cy="119328"/>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8580637" y="542727"/>
            <a:ext cx="58341" cy="1587"/>
          </a:xfrm>
          <a:prstGeom prst="line">
            <a:avLst/>
          </a:prstGeom>
          <a:noFill/>
          <a:ln w="9525" algn="ctr">
            <a:noFill/>
            <a:round/>
            <a:headEnd/>
            <a:tailEnd/>
          </a:ln>
        </p:spPr>
      </p:cxnSp>
    </p:spTree>
    <p:extLst>
      <p:ext uri="{BB962C8B-B14F-4D97-AF65-F5344CB8AC3E}">
        <p14:creationId xmlns:p14="http://schemas.microsoft.com/office/powerpoint/2010/main" val="255735896"/>
      </p:ext>
    </p:extLst>
  </p:cSld>
  <p:clrMap bg1="lt1" tx1="dk1" bg2="lt2" tx2="dk2" accent1="accent1" accent2="accent2" accent3="accent3" accent4="accent4" accent5="accent5" accent6="accent6" hlink="hlink" folHlink="folHlink"/>
  <p:sldLayoutIdLst>
    <p:sldLayoutId id="2147483780" r:id="rId1"/>
    <p:sldLayoutId id="2147483779" r:id="rId2"/>
    <p:sldLayoutId id="2147483782" r:id="rId3"/>
    <p:sldLayoutId id="2147483797" r:id="rId4"/>
    <p:sldLayoutId id="2147483784" r:id="rId5"/>
    <p:sldLayoutId id="2147483785" r:id="rId6"/>
    <p:sldLayoutId id="2147483799" r:id="rId7"/>
    <p:sldLayoutId id="2147483789" r:id="rId8"/>
    <p:sldLayoutId id="2147483790" r:id="rId9"/>
    <p:sldLayoutId id="2147483791" r:id="rId10"/>
    <p:sldLayoutId id="2147483792" r:id="rId11"/>
    <p:sldLayoutId id="2147483793" r:id="rId12"/>
    <p:sldLayoutId id="2147483794" r:id="rId13"/>
    <p:sldLayoutId id="2147483795" r:id="rId14"/>
  </p:sldLayoutIdLst>
  <p:hf hdr="0" ftr="0" dt="0"/>
  <p:txStyles>
    <p:titleStyle>
      <a:lvl1pPr algn="ctr" rtl="0" eaLnBrk="1" fontAlgn="base" hangingPunct="1">
        <a:spcBef>
          <a:spcPct val="0"/>
        </a:spcBef>
        <a:spcAft>
          <a:spcPct val="0"/>
        </a:spcAft>
        <a:defRPr sz="2100" b="1" cap="all">
          <a:solidFill>
            <a:srgbClr val="191F3F"/>
          </a:solidFill>
          <a:latin typeface="Arial"/>
          <a:ea typeface="+mj-ea"/>
          <a:cs typeface="Arial"/>
        </a:defRPr>
      </a:lvl1pPr>
      <a:lvl2pPr algn="ctr" rtl="0" eaLnBrk="1" fontAlgn="base" hangingPunct="1">
        <a:spcBef>
          <a:spcPct val="0"/>
        </a:spcBef>
        <a:spcAft>
          <a:spcPct val="0"/>
        </a:spcAft>
        <a:defRPr sz="3300">
          <a:solidFill>
            <a:srgbClr val="003D7C"/>
          </a:solidFill>
          <a:latin typeface="Calibri" pitchFamily="34" charset="0"/>
        </a:defRPr>
      </a:lvl2pPr>
      <a:lvl3pPr algn="ctr" rtl="0" eaLnBrk="1" fontAlgn="base" hangingPunct="1">
        <a:spcBef>
          <a:spcPct val="0"/>
        </a:spcBef>
        <a:spcAft>
          <a:spcPct val="0"/>
        </a:spcAft>
        <a:defRPr sz="3300">
          <a:solidFill>
            <a:srgbClr val="003D7C"/>
          </a:solidFill>
          <a:latin typeface="Calibri" pitchFamily="34" charset="0"/>
        </a:defRPr>
      </a:lvl3pPr>
      <a:lvl4pPr algn="ctr" rtl="0" eaLnBrk="1" fontAlgn="base" hangingPunct="1">
        <a:spcBef>
          <a:spcPct val="0"/>
        </a:spcBef>
        <a:spcAft>
          <a:spcPct val="0"/>
        </a:spcAft>
        <a:defRPr sz="3300">
          <a:solidFill>
            <a:srgbClr val="003D7C"/>
          </a:solidFill>
          <a:latin typeface="Calibri" pitchFamily="34" charset="0"/>
        </a:defRPr>
      </a:lvl4pPr>
      <a:lvl5pPr algn="ctr" rtl="0" eaLnBrk="1" fontAlgn="base" hangingPunct="1">
        <a:spcBef>
          <a:spcPct val="0"/>
        </a:spcBef>
        <a:spcAft>
          <a:spcPct val="0"/>
        </a:spcAft>
        <a:defRPr sz="3300">
          <a:solidFill>
            <a:srgbClr val="003D7C"/>
          </a:solidFill>
          <a:latin typeface="Calibri" pitchFamily="34" charset="0"/>
        </a:defRPr>
      </a:lvl5pPr>
      <a:lvl6pPr marL="342900" algn="ctr" rtl="0" eaLnBrk="1" fontAlgn="base" hangingPunct="1">
        <a:spcBef>
          <a:spcPct val="0"/>
        </a:spcBef>
        <a:spcAft>
          <a:spcPct val="0"/>
        </a:spcAft>
        <a:defRPr sz="3300">
          <a:solidFill>
            <a:srgbClr val="003D7C"/>
          </a:solidFill>
          <a:latin typeface="Arial" charset="0"/>
        </a:defRPr>
      </a:lvl6pPr>
      <a:lvl7pPr marL="685800" algn="ctr" rtl="0" eaLnBrk="1" fontAlgn="base" hangingPunct="1">
        <a:spcBef>
          <a:spcPct val="0"/>
        </a:spcBef>
        <a:spcAft>
          <a:spcPct val="0"/>
        </a:spcAft>
        <a:defRPr sz="3300">
          <a:solidFill>
            <a:srgbClr val="003D7C"/>
          </a:solidFill>
          <a:latin typeface="Arial" charset="0"/>
        </a:defRPr>
      </a:lvl7pPr>
      <a:lvl8pPr marL="1028700" algn="ctr" rtl="0" eaLnBrk="1" fontAlgn="base" hangingPunct="1">
        <a:spcBef>
          <a:spcPct val="0"/>
        </a:spcBef>
        <a:spcAft>
          <a:spcPct val="0"/>
        </a:spcAft>
        <a:defRPr sz="3300">
          <a:solidFill>
            <a:srgbClr val="003D7C"/>
          </a:solidFill>
          <a:latin typeface="Arial" charset="0"/>
        </a:defRPr>
      </a:lvl8pPr>
      <a:lvl9pPr marL="1371600" algn="ctr" rtl="0" eaLnBrk="1" fontAlgn="base" hangingPunct="1">
        <a:spcBef>
          <a:spcPct val="0"/>
        </a:spcBef>
        <a:spcAft>
          <a:spcPct val="0"/>
        </a:spcAft>
        <a:defRPr sz="3300">
          <a:solidFill>
            <a:srgbClr val="003D7C"/>
          </a:solidFill>
          <a:latin typeface="Arial" charset="0"/>
        </a:defRPr>
      </a:lvl9pPr>
    </p:titleStyle>
    <p:bodyStyle>
      <a:lvl1pPr marL="257175" indent="-257175" algn="l" rtl="0" eaLnBrk="1" fontAlgn="base" hangingPunct="1">
        <a:spcBef>
          <a:spcPct val="20000"/>
        </a:spcBef>
        <a:spcAft>
          <a:spcPct val="0"/>
        </a:spcAft>
        <a:buClr>
          <a:srgbClr val="003264"/>
        </a:buClr>
        <a:buChar char="•"/>
        <a:defRPr sz="1575">
          <a:solidFill>
            <a:srgbClr val="191F3F"/>
          </a:solidFill>
          <a:latin typeface="Arial"/>
          <a:ea typeface="+mn-ea"/>
          <a:cs typeface="Arial"/>
        </a:defRPr>
      </a:lvl1pPr>
      <a:lvl2pPr marL="557213" indent="-214313" algn="l" rtl="0" eaLnBrk="1" fontAlgn="base" hangingPunct="1">
        <a:spcBef>
          <a:spcPct val="20000"/>
        </a:spcBef>
        <a:spcAft>
          <a:spcPct val="0"/>
        </a:spcAft>
        <a:buChar char="–"/>
        <a:defRPr sz="1350" b="1">
          <a:solidFill>
            <a:srgbClr val="191F3F"/>
          </a:solidFill>
          <a:latin typeface="Arial"/>
          <a:cs typeface="Arial"/>
        </a:defRPr>
      </a:lvl2pPr>
      <a:lvl3pPr marL="857250" indent="-171450" algn="l" rtl="0" eaLnBrk="1" fontAlgn="base" hangingPunct="1">
        <a:spcBef>
          <a:spcPct val="20000"/>
        </a:spcBef>
        <a:spcAft>
          <a:spcPct val="0"/>
        </a:spcAft>
        <a:buChar char="•"/>
        <a:defRPr sz="1350" i="0">
          <a:solidFill>
            <a:srgbClr val="191F3F"/>
          </a:solidFill>
          <a:latin typeface="Arial"/>
          <a:cs typeface="Arial"/>
        </a:defRPr>
      </a:lvl3pPr>
      <a:lvl4pPr marL="1200150" indent="-171450" algn="l" rtl="0" eaLnBrk="1" fontAlgn="base" hangingPunct="1">
        <a:spcBef>
          <a:spcPct val="20000"/>
        </a:spcBef>
        <a:spcAft>
          <a:spcPct val="0"/>
        </a:spcAft>
        <a:buChar char="–"/>
        <a:defRPr sz="1200">
          <a:solidFill>
            <a:srgbClr val="191F3F"/>
          </a:solidFill>
          <a:latin typeface="Arial"/>
          <a:cs typeface="Arial"/>
        </a:defRPr>
      </a:lvl4pPr>
      <a:lvl5pPr marL="1543050" indent="-171450" algn="l" rtl="0" eaLnBrk="1" fontAlgn="base" hangingPunct="1">
        <a:spcBef>
          <a:spcPct val="20000"/>
        </a:spcBef>
        <a:spcAft>
          <a:spcPct val="0"/>
        </a:spcAft>
        <a:buChar char="»"/>
        <a:defRPr sz="1050">
          <a:solidFill>
            <a:srgbClr val="191F3F"/>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9940B4-D336-45F9-8E42-30794E6444A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2D85F-B74F-4D40-83E2-F67D44AD7FB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8D0A0-1557-480C-A3C8-3B213E54C7A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a:extLst>
              <a:ext uri="{FF2B5EF4-FFF2-40B4-BE49-F238E27FC236}">
                <a16:creationId xmlns:a16="http://schemas.microsoft.com/office/drawing/2014/main" id="{3420749C-3BAB-45F1-A941-862771B4ADB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6A7D4CCC-D06E-4C8E-812A-27F7A988C92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BD493C5-18C0-4657-ABB8-57661F65AEBB}" type="slidenum">
              <a:rPr lang="en-US" smtClean="0"/>
              <a:pPr>
                <a:defRPr/>
              </a:pPr>
              <a:t>‹#›</a:t>
            </a:fld>
            <a:endParaRPr lang="en-US" dirty="0"/>
          </a:p>
        </p:txBody>
      </p:sp>
      <p:sp>
        <p:nvSpPr>
          <p:cNvPr id="7" name="Rectangle 6">
            <a:extLst>
              <a:ext uri="{FF2B5EF4-FFF2-40B4-BE49-F238E27FC236}">
                <a16:creationId xmlns:a16="http://schemas.microsoft.com/office/drawing/2014/main" id="{F9C03FE5-73A0-4DD5-8ECB-8B5F4C9530F4}"/>
              </a:ext>
            </a:extLst>
          </p:cNvPr>
          <p:cNvSpPr>
            <a:spLocks noChangeArrowheads="1"/>
          </p:cNvSpPr>
          <p:nvPr userDrawn="1"/>
        </p:nvSpPr>
        <p:spPr bwMode="auto">
          <a:xfrm rot="5400000">
            <a:off x="4371974" y="371477"/>
            <a:ext cx="400049" cy="9144000"/>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1500" dirty="0">
                <a:solidFill>
                  <a:srgbClr val="FFCC00"/>
                </a:solidFill>
              </a:rPr>
              <a:t> </a:t>
            </a:r>
          </a:p>
        </p:txBody>
      </p:sp>
      <p:sp>
        <p:nvSpPr>
          <p:cNvPr id="8" name="Rectangle 13">
            <a:extLst>
              <a:ext uri="{FF2B5EF4-FFF2-40B4-BE49-F238E27FC236}">
                <a16:creationId xmlns:a16="http://schemas.microsoft.com/office/drawing/2014/main" id="{8F8DEA10-311B-42CF-A02F-330EC84DFF80}"/>
              </a:ext>
            </a:extLst>
          </p:cNvPr>
          <p:cNvSpPr>
            <a:spLocks noChangeArrowheads="1"/>
          </p:cNvSpPr>
          <p:nvPr userDrawn="1"/>
        </p:nvSpPr>
        <p:spPr bwMode="auto">
          <a:xfrm rot="5400000">
            <a:off x="4145291" y="-4145291"/>
            <a:ext cx="853415" cy="9144000"/>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1500" dirty="0"/>
          </a:p>
        </p:txBody>
      </p:sp>
    </p:spTree>
    <p:extLst>
      <p:ext uri="{BB962C8B-B14F-4D97-AF65-F5344CB8AC3E}">
        <p14:creationId xmlns:p14="http://schemas.microsoft.com/office/powerpoint/2010/main" val="403720731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768" r:id="rId13"/>
    <p:sldLayoutId id="2147483796" r:id="rId14"/>
    <p:sldLayoutId id="2147483745" r:id="rId15"/>
    <p:sldLayoutId id="2147483774" r:id="rId16"/>
    <p:sldLayoutId id="2147483798" r:id="rId17"/>
    <p:sldLayoutId id="2147483770" r:id="rId18"/>
    <p:sldLayoutId id="2147483742" r:id="rId19"/>
    <p:sldLayoutId id="2147483752" r:id="rId20"/>
    <p:sldLayoutId id="2147483750" r:id="rId21"/>
    <p:sldLayoutId id="2147483751" r:id="rId2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964225" y="3418368"/>
            <a:ext cx="5203925" cy="1304406"/>
          </a:xfrm>
        </p:spPr>
        <p:txBody>
          <a:bodyPr>
            <a:normAutofit/>
          </a:bodyPr>
          <a:lstStyle/>
          <a:p>
            <a:r>
              <a:rPr lang="en-US" dirty="0"/>
              <a:t> </a:t>
            </a:r>
          </a:p>
        </p:txBody>
      </p:sp>
      <p:sp>
        <p:nvSpPr>
          <p:cNvPr id="3" name="Title 2"/>
          <p:cNvSpPr>
            <a:spLocks noGrp="1"/>
          </p:cNvSpPr>
          <p:nvPr>
            <p:ph type="ctrTitle"/>
          </p:nvPr>
        </p:nvSpPr>
        <p:spPr>
          <a:xfrm>
            <a:off x="946687" y="1444171"/>
            <a:ext cx="7239000" cy="3410858"/>
          </a:xfrm>
        </p:spPr>
        <p:txBody>
          <a:bodyPr>
            <a:normAutofit/>
          </a:bodyPr>
          <a:lstStyle/>
          <a:p>
            <a:pPr>
              <a:spcBef>
                <a:spcPts val="600"/>
              </a:spcBef>
              <a:spcAft>
                <a:spcPts val="600"/>
              </a:spcAft>
            </a:pPr>
            <a:r>
              <a:rPr lang="en-US" dirty="0"/>
              <a:t>COVID-19 in U.S. Prisons: Policy Implications and Health Outcomes</a:t>
            </a:r>
            <a:br>
              <a:rPr lang="en-US" dirty="0"/>
            </a:br>
            <a:r>
              <a:rPr lang="en-US" sz="900" dirty="0"/>
              <a:t>  </a:t>
            </a:r>
            <a:br>
              <a:rPr lang="en-US" dirty="0"/>
            </a:br>
            <a:br>
              <a:rPr lang="en-US" sz="2000" cap="none" dirty="0">
                <a:solidFill>
                  <a:srgbClr val="F1AB1F"/>
                </a:solidFill>
              </a:rPr>
            </a:br>
            <a:br>
              <a:rPr lang="en-US" sz="2000" cap="none" dirty="0">
                <a:solidFill>
                  <a:srgbClr val="F1AB1F"/>
                </a:solidFill>
              </a:rPr>
            </a:br>
            <a:r>
              <a:rPr lang="en-US" sz="2000" cap="none" dirty="0">
                <a:solidFill>
                  <a:srgbClr val="F1AB1F"/>
                </a:solidFill>
              </a:rPr>
              <a:t>Carolyn </a:t>
            </a:r>
            <a:r>
              <a:rPr lang="en-US" sz="2000" cap="none" dirty="0" err="1">
                <a:solidFill>
                  <a:srgbClr val="F1AB1F"/>
                </a:solidFill>
              </a:rPr>
              <a:t>Camplain</a:t>
            </a:r>
            <a:r>
              <a:rPr lang="en-US" sz="2000" cap="none" dirty="0">
                <a:solidFill>
                  <a:srgbClr val="F1AB1F"/>
                </a:solidFill>
              </a:rPr>
              <a:t>, JD, PhD(c)</a:t>
            </a:r>
            <a:br>
              <a:rPr lang="en-US" sz="2000" cap="none" dirty="0">
                <a:solidFill>
                  <a:srgbClr val="F1AB1F"/>
                </a:solidFill>
              </a:rPr>
            </a:br>
            <a:endParaRPr lang="en-US" dirty="0">
              <a:solidFill>
                <a:srgbClr val="F1AB1F"/>
              </a:solidFill>
            </a:endParaRPr>
          </a:p>
        </p:txBody>
      </p:sp>
    </p:spTree>
    <p:extLst>
      <p:ext uri="{BB962C8B-B14F-4D97-AF65-F5344CB8AC3E}">
        <p14:creationId xmlns:p14="http://schemas.microsoft.com/office/powerpoint/2010/main" val="1689799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86F7-BB32-49FF-A872-55C2A28CF1DB}"/>
              </a:ext>
            </a:extLst>
          </p:cNvPr>
          <p:cNvSpPr>
            <a:spLocks noGrp="1"/>
          </p:cNvSpPr>
          <p:nvPr>
            <p:ph type="title"/>
          </p:nvPr>
        </p:nvSpPr>
        <p:spPr>
          <a:xfrm>
            <a:off x="628650" y="0"/>
            <a:ext cx="7886700" cy="994172"/>
          </a:xfrm>
        </p:spPr>
        <p:txBody>
          <a:bodyPr>
            <a:normAutofit/>
          </a:bodyPr>
          <a:lstStyle/>
          <a:p>
            <a:r>
              <a:rPr lang="en-US" sz="4000" dirty="0">
                <a:solidFill>
                  <a:schemeClr val="bg1"/>
                </a:solidFill>
              </a:rPr>
              <a:t>Disparate Impact</a:t>
            </a:r>
          </a:p>
        </p:txBody>
      </p:sp>
      <p:sp>
        <p:nvSpPr>
          <p:cNvPr id="3" name="Content Placeholder 2">
            <a:extLst>
              <a:ext uri="{FF2B5EF4-FFF2-40B4-BE49-F238E27FC236}">
                <a16:creationId xmlns:a16="http://schemas.microsoft.com/office/drawing/2014/main" id="{DEB153C7-D14B-4D18-AB44-3B4B100DDDB1}"/>
              </a:ext>
            </a:extLst>
          </p:cNvPr>
          <p:cNvSpPr>
            <a:spLocks noGrp="1"/>
          </p:cNvSpPr>
          <p:nvPr>
            <p:ph idx="1"/>
          </p:nvPr>
        </p:nvSpPr>
        <p:spPr>
          <a:xfrm>
            <a:off x="628650" y="1340419"/>
            <a:ext cx="3854860" cy="3263504"/>
          </a:xfrm>
        </p:spPr>
        <p:txBody>
          <a:bodyPr>
            <a:normAutofit/>
          </a:bodyPr>
          <a:lstStyle/>
          <a:p>
            <a:r>
              <a:rPr lang="en-US" dirty="0"/>
              <a:t>Laws and policies produce widespread health disparities</a:t>
            </a:r>
          </a:p>
          <a:p>
            <a:pPr lvl="3"/>
            <a:endParaRPr lang="en-US" dirty="0"/>
          </a:p>
          <a:p>
            <a:r>
              <a:rPr lang="en-US" dirty="0"/>
              <a:t>Disparate impact </a:t>
            </a:r>
          </a:p>
          <a:p>
            <a:pPr lvl="1"/>
            <a:r>
              <a:rPr lang="en-US" dirty="0"/>
              <a:t>A policy or practice that applies equally to everyone in theory, but has a disproportionate adverse impact on persons of historically disadvantaged populations.</a:t>
            </a:r>
          </a:p>
          <a:p>
            <a:pPr lvl="1"/>
            <a:endParaRPr lang="en-US" dirty="0"/>
          </a:p>
          <a:p>
            <a:endParaRPr lang="en-US" dirty="0"/>
          </a:p>
        </p:txBody>
      </p:sp>
      <p:sp>
        <p:nvSpPr>
          <p:cNvPr id="5" name="TextBox 7">
            <a:extLst>
              <a:ext uri="{FF2B5EF4-FFF2-40B4-BE49-F238E27FC236}">
                <a16:creationId xmlns:a16="http://schemas.microsoft.com/office/drawing/2014/main" id="{E9B81B5C-EA77-4A12-BC31-84EA1FA9020F}"/>
              </a:ext>
            </a:extLst>
          </p:cNvPr>
          <p:cNvSpPr txBox="1"/>
          <p:nvPr/>
        </p:nvSpPr>
        <p:spPr>
          <a:xfrm>
            <a:off x="4834695" y="4798386"/>
            <a:ext cx="4253087"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t>Cary Harrell, “Sun-Flower”. 2016. San Quentin State Prison, CA. Linocut.</a:t>
            </a:r>
          </a:p>
        </p:txBody>
      </p:sp>
      <p:pic>
        <p:nvPicPr>
          <p:cNvPr id="6" name="Picture 5">
            <a:extLst>
              <a:ext uri="{FF2B5EF4-FFF2-40B4-BE49-F238E27FC236}">
                <a16:creationId xmlns:a16="http://schemas.microsoft.com/office/drawing/2014/main" id="{BC8E178D-6F65-4828-A7AE-5B5DDD49A91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616"/>
          <a:stretch/>
        </p:blipFill>
        <p:spPr bwMode="auto">
          <a:xfrm>
            <a:off x="5575289" y="942554"/>
            <a:ext cx="2771897" cy="374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38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86F7-BB32-49FF-A872-55C2A28CF1DB}"/>
              </a:ext>
            </a:extLst>
          </p:cNvPr>
          <p:cNvSpPr>
            <a:spLocks noGrp="1"/>
          </p:cNvSpPr>
          <p:nvPr>
            <p:ph type="title"/>
          </p:nvPr>
        </p:nvSpPr>
        <p:spPr>
          <a:xfrm>
            <a:off x="628650" y="0"/>
            <a:ext cx="7886700" cy="994172"/>
          </a:xfrm>
        </p:spPr>
        <p:txBody>
          <a:bodyPr>
            <a:normAutofit/>
          </a:bodyPr>
          <a:lstStyle/>
          <a:p>
            <a:r>
              <a:rPr lang="en-US" sz="4000" dirty="0">
                <a:solidFill>
                  <a:schemeClr val="bg1"/>
                </a:solidFill>
              </a:rPr>
              <a:t>Legal Determinants of Health</a:t>
            </a:r>
          </a:p>
        </p:txBody>
      </p:sp>
      <p:sp>
        <p:nvSpPr>
          <p:cNvPr id="3" name="Content Placeholder 2">
            <a:extLst>
              <a:ext uri="{FF2B5EF4-FFF2-40B4-BE49-F238E27FC236}">
                <a16:creationId xmlns:a16="http://schemas.microsoft.com/office/drawing/2014/main" id="{DEB153C7-D14B-4D18-AB44-3B4B100DDDB1}"/>
              </a:ext>
            </a:extLst>
          </p:cNvPr>
          <p:cNvSpPr>
            <a:spLocks noGrp="1"/>
          </p:cNvSpPr>
          <p:nvPr>
            <p:ph idx="1"/>
          </p:nvPr>
        </p:nvSpPr>
        <p:spPr>
          <a:xfrm>
            <a:off x="628650" y="1340419"/>
            <a:ext cx="4385802" cy="3263504"/>
          </a:xfrm>
        </p:spPr>
        <p:txBody>
          <a:bodyPr>
            <a:normAutofit/>
          </a:bodyPr>
          <a:lstStyle/>
          <a:p>
            <a:r>
              <a:rPr lang="en-US" dirty="0"/>
              <a:t>Law can translate ideas into policies and practice to help to achieve health related goals</a:t>
            </a:r>
          </a:p>
          <a:p>
            <a:r>
              <a:rPr lang="en-US" dirty="0"/>
              <a:t>Law can strengthen health institutions </a:t>
            </a:r>
          </a:p>
          <a:p>
            <a:r>
              <a:rPr lang="en-US" dirty="0"/>
              <a:t>Law can implement fair, evidence-based health interventions </a:t>
            </a:r>
          </a:p>
          <a:p>
            <a:r>
              <a:rPr lang="en-US" dirty="0"/>
              <a:t>Creating and implementing laws should be guided by science</a:t>
            </a:r>
          </a:p>
          <a:p>
            <a:endParaRPr lang="en-US" dirty="0"/>
          </a:p>
        </p:txBody>
      </p:sp>
      <p:grpSp>
        <p:nvGrpSpPr>
          <p:cNvPr id="5" name="Group 4">
            <a:extLst>
              <a:ext uri="{FF2B5EF4-FFF2-40B4-BE49-F238E27FC236}">
                <a16:creationId xmlns:a16="http://schemas.microsoft.com/office/drawing/2014/main" id="{404BFB10-0C2F-4AE4-A910-A227510E9ABF}"/>
              </a:ext>
            </a:extLst>
          </p:cNvPr>
          <p:cNvGrpSpPr/>
          <p:nvPr/>
        </p:nvGrpSpPr>
        <p:grpSpPr>
          <a:xfrm>
            <a:off x="5653152" y="1035729"/>
            <a:ext cx="2956259" cy="4107771"/>
            <a:chOff x="1075645" y="1187258"/>
            <a:chExt cx="2956259" cy="4107771"/>
          </a:xfrm>
        </p:grpSpPr>
        <p:sp>
          <p:nvSpPr>
            <p:cNvPr id="6" name="TextBox 11">
              <a:extLst>
                <a:ext uri="{FF2B5EF4-FFF2-40B4-BE49-F238E27FC236}">
                  <a16:creationId xmlns:a16="http://schemas.microsoft.com/office/drawing/2014/main" id="{247B52AB-2829-4ED3-95A3-CB4166616403}"/>
                </a:ext>
              </a:extLst>
            </p:cNvPr>
            <p:cNvSpPr txBox="1"/>
            <p:nvPr/>
          </p:nvSpPr>
          <p:spPr>
            <a:xfrm>
              <a:off x="1075645" y="4864142"/>
              <a:ext cx="2956259" cy="4308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i="1" dirty="0">
                  <a:latin typeface="Cambria Math" panose="02040503050406030204" pitchFamily="18" charset="0"/>
                  <a:ea typeface="Cambria Math" panose="02040503050406030204" pitchFamily="18" charset="0"/>
                </a:rPr>
                <a:t>Artist Unknown. Artworks from </a:t>
              </a:r>
            </a:p>
            <a:p>
              <a:pPr algn="ctr"/>
              <a:r>
                <a:rPr lang="en-US" sz="1100" i="1" dirty="0">
                  <a:latin typeface="Cambria Math" panose="02040503050406030204" pitchFamily="18" charset="0"/>
                  <a:ea typeface="Cambria Math" panose="02040503050406030204" pitchFamily="18" charset="0"/>
                </a:rPr>
                <a:t>the Archives of the William James Association.</a:t>
              </a:r>
            </a:p>
          </p:txBody>
        </p:sp>
        <p:pic>
          <p:nvPicPr>
            <p:cNvPr id="7" name="Picture 6">
              <a:extLst>
                <a:ext uri="{FF2B5EF4-FFF2-40B4-BE49-F238E27FC236}">
                  <a16:creationId xmlns:a16="http://schemas.microsoft.com/office/drawing/2014/main" id="{A4C2070E-0D58-4AAF-B8E6-CC6EE8D042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1405" y="1187258"/>
              <a:ext cx="2404741" cy="3563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84661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86F7-BB32-49FF-A872-55C2A28CF1DB}"/>
              </a:ext>
            </a:extLst>
          </p:cNvPr>
          <p:cNvSpPr>
            <a:spLocks noGrp="1"/>
          </p:cNvSpPr>
          <p:nvPr>
            <p:ph type="title"/>
          </p:nvPr>
        </p:nvSpPr>
        <p:spPr>
          <a:xfrm>
            <a:off x="628650" y="0"/>
            <a:ext cx="7886700" cy="994172"/>
          </a:xfrm>
        </p:spPr>
        <p:txBody>
          <a:bodyPr>
            <a:normAutofit/>
          </a:bodyPr>
          <a:lstStyle/>
          <a:p>
            <a:r>
              <a:rPr lang="en-US" sz="4000" dirty="0">
                <a:solidFill>
                  <a:schemeClr val="bg1"/>
                </a:solidFill>
              </a:rPr>
              <a:t>Public Health Law Research</a:t>
            </a:r>
          </a:p>
        </p:txBody>
      </p:sp>
      <p:pic>
        <p:nvPicPr>
          <p:cNvPr id="4" name="Picture 3">
            <a:extLst>
              <a:ext uri="{FF2B5EF4-FFF2-40B4-BE49-F238E27FC236}">
                <a16:creationId xmlns:a16="http://schemas.microsoft.com/office/drawing/2014/main" id="{F740806B-FB81-4A70-8DEE-D14A38165D79}"/>
              </a:ext>
            </a:extLst>
          </p:cNvPr>
          <p:cNvPicPr/>
          <p:nvPr/>
        </p:nvPicPr>
        <p:blipFill>
          <a:blip r:embed="rId3">
            <a:extLst>
              <a:ext uri="{28A0092B-C50C-407E-A947-70E740481C1C}">
                <a14:useLocalDpi xmlns:a14="http://schemas.microsoft.com/office/drawing/2010/main" val="0"/>
              </a:ext>
            </a:extLst>
          </a:blip>
          <a:stretch>
            <a:fillRect/>
          </a:stretch>
        </p:blipFill>
        <p:spPr>
          <a:xfrm>
            <a:off x="322751" y="1385125"/>
            <a:ext cx="4249249" cy="1404279"/>
          </a:xfrm>
          <a:prstGeom prst="rect">
            <a:avLst/>
          </a:prstGeom>
          <a:ln>
            <a:solidFill>
              <a:schemeClr val="tx1"/>
            </a:solidFill>
          </a:ln>
        </p:spPr>
      </p:pic>
      <p:sp>
        <p:nvSpPr>
          <p:cNvPr id="3" name="Rectangle 2">
            <a:extLst>
              <a:ext uri="{FF2B5EF4-FFF2-40B4-BE49-F238E27FC236}">
                <a16:creationId xmlns:a16="http://schemas.microsoft.com/office/drawing/2014/main" id="{0AF284BA-D75E-4D99-BDDC-374E2AC50ECE}"/>
              </a:ext>
            </a:extLst>
          </p:cNvPr>
          <p:cNvSpPr/>
          <p:nvPr/>
        </p:nvSpPr>
        <p:spPr>
          <a:xfrm>
            <a:off x="4689444" y="1132741"/>
            <a:ext cx="4249249" cy="3170099"/>
          </a:xfrm>
          <a:prstGeom prst="rect">
            <a:avLst/>
          </a:prstGeom>
        </p:spPr>
        <p:txBody>
          <a:bodyPr wrap="square">
            <a:spAutoFit/>
          </a:bodyPr>
          <a:lstStyle/>
          <a:p>
            <a:pPr marL="628650" lvl="1" indent="-171450">
              <a:buFont typeface="Arial" panose="020B0604020202020204" pitchFamily="34" charset="0"/>
              <a:buChar char="•"/>
            </a:pPr>
            <a:r>
              <a:rPr lang="en-US" dirty="0">
                <a:latin typeface="+mn-lt"/>
              </a:rPr>
              <a:t>Path A examines policymaking and the factors that influence adopted laws or policies</a:t>
            </a:r>
          </a:p>
          <a:p>
            <a:pPr marL="628650" lvl="1" indent="-171450">
              <a:buFont typeface="Arial" panose="020B0604020202020204" pitchFamily="34" charset="0"/>
              <a:buChar char="•"/>
            </a:pPr>
            <a:endParaRPr lang="en-US" dirty="0">
              <a:latin typeface="+mn-lt"/>
            </a:endParaRPr>
          </a:p>
          <a:p>
            <a:pPr marL="628650" lvl="1" indent="-171450">
              <a:buFont typeface="Arial" panose="020B0604020202020204" pitchFamily="34" charset="0"/>
              <a:buChar char="•"/>
            </a:pPr>
            <a:r>
              <a:rPr lang="en-US" dirty="0">
                <a:latin typeface="+mn-lt"/>
              </a:rPr>
              <a:t>Path B focuses on the implementation and enforcement of the laws or policies – how the laws or policies are in practice compared to how they are written</a:t>
            </a:r>
          </a:p>
        </p:txBody>
      </p:sp>
    </p:spTree>
    <p:extLst>
      <p:ext uri="{BB962C8B-B14F-4D97-AF65-F5344CB8AC3E}">
        <p14:creationId xmlns:p14="http://schemas.microsoft.com/office/powerpoint/2010/main" val="3119357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86F7-BB32-49FF-A872-55C2A28CF1DB}"/>
              </a:ext>
            </a:extLst>
          </p:cNvPr>
          <p:cNvSpPr>
            <a:spLocks noGrp="1"/>
          </p:cNvSpPr>
          <p:nvPr>
            <p:ph type="title"/>
          </p:nvPr>
        </p:nvSpPr>
        <p:spPr>
          <a:xfrm>
            <a:off x="628650" y="0"/>
            <a:ext cx="7886700" cy="994172"/>
          </a:xfrm>
        </p:spPr>
        <p:txBody>
          <a:bodyPr>
            <a:normAutofit/>
          </a:bodyPr>
          <a:lstStyle/>
          <a:p>
            <a:r>
              <a:rPr lang="en-US" sz="4000" dirty="0">
                <a:solidFill>
                  <a:schemeClr val="bg1"/>
                </a:solidFill>
              </a:rPr>
              <a:t>Public Health Law Research</a:t>
            </a:r>
          </a:p>
        </p:txBody>
      </p:sp>
      <p:pic>
        <p:nvPicPr>
          <p:cNvPr id="4" name="Picture 3">
            <a:extLst>
              <a:ext uri="{FF2B5EF4-FFF2-40B4-BE49-F238E27FC236}">
                <a16:creationId xmlns:a16="http://schemas.microsoft.com/office/drawing/2014/main" id="{F740806B-FB81-4A70-8DEE-D14A38165D79}"/>
              </a:ext>
            </a:extLst>
          </p:cNvPr>
          <p:cNvPicPr/>
          <p:nvPr/>
        </p:nvPicPr>
        <p:blipFill>
          <a:blip r:embed="rId3">
            <a:extLst>
              <a:ext uri="{28A0092B-C50C-407E-A947-70E740481C1C}">
                <a14:useLocalDpi xmlns:a14="http://schemas.microsoft.com/office/drawing/2010/main" val="0"/>
              </a:ext>
            </a:extLst>
          </a:blip>
          <a:stretch>
            <a:fillRect/>
          </a:stretch>
        </p:blipFill>
        <p:spPr>
          <a:xfrm>
            <a:off x="322751" y="1385125"/>
            <a:ext cx="4249249" cy="1404279"/>
          </a:xfrm>
          <a:prstGeom prst="rect">
            <a:avLst/>
          </a:prstGeom>
          <a:ln>
            <a:solidFill>
              <a:schemeClr val="tx1"/>
            </a:solidFill>
          </a:ln>
        </p:spPr>
      </p:pic>
      <p:sp>
        <p:nvSpPr>
          <p:cNvPr id="6" name="Oval 5">
            <a:extLst>
              <a:ext uri="{FF2B5EF4-FFF2-40B4-BE49-F238E27FC236}">
                <a16:creationId xmlns:a16="http://schemas.microsoft.com/office/drawing/2014/main" id="{9124EE85-0E29-4AE0-94CA-00353AFD7661}"/>
              </a:ext>
            </a:extLst>
          </p:cNvPr>
          <p:cNvSpPr/>
          <p:nvPr/>
        </p:nvSpPr>
        <p:spPr>
          <a:xfrm>
            <a:off x="2201594" y="1448972"/>
            <a:ext cx="2370406" cy="14042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616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86F7-BB32-49FF-A872-55C2A28CF1DB}"/>
              </a:ext>
            </a:extLst>
          </p:cNvPr>
          <p:cNvSpPr>
            <a:spLocks noGrp="1"/>
          </p:cNvSpPr>
          <p:nvPr>
            <p:ph type="title"/>
          </p:nvPr>
        </p:nvSpPr>
        <p:spPr>
          <a:xfrm>
            <a:off x="628650" y="0"/>
            <a:ext cx="7886700" cy="994172"/>
          </a:xfrm>
        </p:spPr>
        <p:txBody>
          <a:bodyPr>
            <a:normAutofit/>
          </a:bodyPr>
          <a:lstStyle/>
          <a:p>
            <a:r>
              <a:rPr lang="en-US" sz="4000" dirty="0">
                <a:solidFill>
                  <a:schemeClr val="bg1"/>
                </a:solidFill>
              </a:rPr>
              <a:t>Public Health Law Research</a:t>
            </a:r>
          </a:p>
        </p:txBody>
      </p:sp>
      <p:pic>
        <p:nvPicPr>
          <p:cNvPr id="4" name="Picture 3">
            <a:extLst>
              <a:ext uri="{FF2B5EF4-FFF2-40B4-BE49-F238E27FC236}">
                <a16:creationId xmlns:a16="http://schemas.microsoft.com/office/drawing/2014/main" id="{F740806B-FB81-4A70-8DEE-D14A38165D79}"/>
              </a:ext>
            </a:extLst>
          </p:cNvPr>
          <p:cNvPicPr/>
          <p:nvPr/>
        </p:nvPicPr>
        <p:blipFill>
          <a:blip r:embed="rId3">
            <a:extLst>
              <a:ext uri="{28A0092B-C50C-407E-A947-70E740481C1C}">
                <a14:useLocalDpi xmlns:a14="http://schemas.microsoft.com/office/drawing/2010/main" val="0"/>
              </a:ext>
            </a:extLst>
          </a:blip>
          <a:stretch>
            <a:fillRect/>
          </a:stretch>
        </p:blipFill>
        <p:spPr>
          <a:xfrm>
            <a:off x="322751" y="1385125"/>
            <a:ext cx="4249249" cy="1404279"/>
          </a:xfrm>
          <a:prstGeom prst="rect">
            <a:avLst/>
          </a:prstGeom>
          <a:ln>
            <a:solidFill>
              <a:schemeClr val="tx1"/>
            </a:solidFill>
          </a:ln>
        </p:spPr>
      </p:pic>
      <p:pic>
        <p:nvPicPr>
          <p:cNvPr id="5" name="Picture 4">
            <a:extLst>
              <a:ext uri="{FF2B5EF4-FFF2-40B4-BE49-F238E27FC236}">
                <a16:creationId xmlns:a16="http://schemas.microsoft.com/office/drawing/2014/main" id="{DFE081BB-90CD-4D3C-9C0B-5D4E5797E869}"/>
              </a:ext>
            </a:extLst>
          </p:cNvPr>
          <p:cNvPicPr/>
          <p:nvPr/>
        </p:nvPicPr>
        <p:blipFill rotWithShape="1">
          <a:blip r:embed="rId3">
            <a:extLst>
              <a:ext uri="{28A0092B-C50C-407E-A947-70E740481C1C}">
                <a14:useLocalDpi xmlns:a14="http://schemas.microsoft.com/office/drawing/2010/main" val="0"/>
              </a:ext>
            </a:extLst>
          </a:blip>
          <a:srcRect l="45300"/>
          <a:stretch/>
        </p:blipFill>
        <p:spPr>
          <a:xfrm>
            <a:off x="5176911" y="2119188"/>
            <a:ext cx="3725301" cy="2492375"/>
          </a:xfrm>
          <a:prstGeom prst="rect">
            <a:avLst/>
          </a:prstGeom>
          <a:ln>
            <a:solidFill>
              <a:schemeClr val="tx1"/>
            </a:solidFill>
          </a:ln>
        </p:spPr>
      </p:pic>
      <p:sp>
        <p:nvSpPr>
          <p:cNvPr id="6" name="Oval 5">
            <a:extLst>
              <a:ext uri="{FF2B5EF4-FFF2-40B4-BE49-F238E27FC236}">
                <a16:creationId xmlns:a16="http://schemas.microsoft.com/office/drawing/2014/main" id="{9124EE85-0E29-4AE0-94CA-00353AFD7661}"/>
              </a:ext>
            </a:extLst>
          </p:cNvPr>
          <p:cNvSpPr/>
          <p:nvPr/>
        </p:nvSpPr>
        <p:spPr>
          <a:xfrm>
            <a:off x="2201594" y="1448972"/>
            <a:ext cx="2370406" cy="14042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ctor: Curved 8">
            <a:extLst>
              <a:ext uri="{FF2B5EF4-FFF2-40B4-BE49-F238E27FC236}">
                <a16:creationId xmlns:a16="http://schemas.microsoft.com/office/drawing/2014/main" id="{ECF8DFB5-BEEE-4198-A94B-CBBC527B06DF}"/>
              </a:ext>
            </a:extLst>
          </p:cNvPr>
          <p:cNvCxnSpPr>
            <a:cxnSpLocks/>
            <a:stCxn id="6" idx="6"/>
            <a:endCxn id="5" idx="1"/>
          </p:cNvCxnSpPr>
          <p:nvPr/>
        </p:nvCxnSpPr>
        <p:spPr>
          <a:xfrm>
            <a:off x="4572000" y="2151112"/>
            <a:ext cx="604911" cy="1214264"/>
          </a:xfrm>
          <a:prstGeom prst="curvedConnector3">
            <a:avLst>
              <a:gd name="adj1" fmla="val 50000"/>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742D54A-5A16-44FE-8207-AAF29CA1283C}"/>
              </a:ext>
            </a:extLst>
          </p:cNvPr>
          <p:cNvSpPr/>
          <p:nvPr/>
        </p:nvSpPr>
        <p:spPr>
          <a:xfrm>
            <a:off x="-84406" y="2917098"/>
            <a:ext cx="4572000" cy="1815882"/>
          </a:xfrm>
          <a:prstGeom prst="rect">
            <a:avLst/>
          </a:prstGeom>
        </p:spPr>
        <p:txBody>
          <a:bodyPr>
            <a:spAutoFit/>
          </a:bodyPr>
          <a:lstStyle/>
          <a:p>
            <a:pPr marL="628650" lvl="1" indent="-171450">
              <a:buFont typeface="Arial" panose="020B0604020202020204" pitchFamily="34" charset="0"/>
              <a:buChar char="•"/>
            </a:pPr>
            <a:r>
              <a:rPr lang="en-US" sz="1600" dirty="0">
                <a:latin typeface="+mn-lt"/>
              </a:rPr>
              <a:t>Path C looks at how the laws and policies in practice impact changes in environments and individual behaviors</a:t>
            </a:r>
          </a:p>
          <a:p>
            <a:pPr marL="628650" lvl="1" indent="-171450">
              <a:buFont typeface="Arial" panose="020B0604020202020204" pitchFamily="34" charset="0"/>
              <a:buChar char="•"/>
            </a:pPr>
            <a:endParaRPr lang="en-US" sz="1600" dirty="0">
              <a:latin typeface="+mn-lt"/>
            </a:endParaRPr>
          </a:p>
          <a:p>
            <a:pPr marL="628650" lvl="1" indent="-171450">
              <a:buFont typeface="Arial" panose="020B0604020202020204" pitchFamily="34" charset="0"/>
              <a:buChar char="•"/>
            </a:pPr>
            <a:r>
              <a:rPr lang="en-US" sz="1600" dirty="0">
                <a:latin typeface="+mn-lt"/>
              </a:rPr>
              <a:t>Path D looks at how laws impact the environments and institutions and how those, in turn, impact individual behaviors</a:t>
            </a:r>
          </a:p>
        </p:txBody>
      </p:sp>
    </p:spTree>
    <p:extLst>
      <p:ext uri="{BB962C8B-B14F-4D97-AF65-F5344CB8AC3E}">
        <p14:creationId xmlns:p14="http://schemas.microsoft.com/office/powerpoint/2010/main" val="2209490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F99A65-46A1-4864-B56E-F4EB66185D1D}"/>
              </a:ext>
            </a:extLst>
          </p:cNvPr>
          <p:cNvSpPr>
            <a:spLocks noGrp="1"/>
          </p:cNvSpPr>
          <p:nvPr>
            <p:ph type="ctrTitle"/>
          </p:nvPr>
        </p:nvSpPr>
        <p:spPr>
          <a:xfrm>
            <a:off x="0" y="1546600"/>
            <a:ext cx="9144000" cy="1536405"/>
          </a:xfrm>
        </p:spPr>
        <p:txBody>
          <a:bodyPr>
            <a:noAutofit/>
          </a:bodyPr>
          <a:lstStyle/>
          <a:p>
            <a:r>
              <a:rPr lang="en-US" sz="5400" dirty="0"/>
              <a:t>Purpose and Objective</a:t>
            </a:r>
          </a:p>
        </p:txBody>
      </p:sp>
      <p:sp>
        <p:nvSpPr>
          <p:cNvPr id="4" name="Slide Number Placeholder 3">
            <a:extLst>
              <a:ext uri="{FF2B5EF4-FFF2-40B4-BE49-F238E27FC236}">
                <a16:creationId xmlns:a16="http://schemas.microsoft.com/office/drawing/2014/main" id="{C161D93D-1D58-479A-A382-5D4F5280E7F1}"/>
              </a:ext>
            </a:extLst>
          </p:cNvPr>
          <p:cNvSpPr>
            <a:spLocks noGrp="1"/>
          </p:cNvSpPr>
          <p:nvPr>
            <p:ph type="sldNum" sz="quarter" idx="4294967295"/>
          </p:nvPr>
        </p:nvSpPr>
        <p:spPr>
          <a:xfrm>
            <a:off x="7086600" y="4767263"/>
            <a:ext cx="2057400" cy="274637"/>
          </a:xfrm>
        </p:spPr>
        <p:txBody>
          <a:bodyPr/>
          <a:lstStyle/>
          <a:p>
            <a:fld id="{8644A4CC-81CB-4E91-B3B0-005FDDFCDED7}" type="slidenum">
              <a:rPr lang="en-US" smtClean="0"/>
              <a:t>15</a:t>
            </a:fld>
            <a:endParaRPr lang="en-US"/>
          </a:p>
        </p:txBody>
      </p:sp>
    </p:spTree>
    <p:extLst>
      <p:ext uri="{BB962C8B-B14F-4D97-AF65-F5344CB8AC3E}">
        <p14:creationId xmlns:p14="http://schemas.microsoft.com/office/powerpoint/2010/main" val="3622132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86F7-BB32-49FF-A872-55C2A28CF1DB}"/>
              </a:ext>
            </a:extLst>
          </p:cNvPr>
          <p:cNvSpPr>
            <a:spLocks noGrp="1"/>
          </p:cNvSpPr>
          <p:nvPr>
            <p:ph type="title"/>
          </p:nvPr>
        </p:nvSpPr>
        <p:spPr>
          <a:xfrm>
            <a:off x="628650" y="0"/>
            <a:ext cx="7886700" cy="994172"/>
          </a:xfrm>
        </p:spPr>
        <p:txBody>
          <a:bodyPr>
            <a:normAutofit/>
          </a:bodyPr>
          <a:lstStyle/>
          <a:p>
            <a:r>
              <a:rPr lang="en-US" sz="4000" dirty="0">
                <a:solidFill>
                  <a:schemeClr val="bg1"/>
                </a:solidFill>
              </a:rPr>
              <a:t>Purpose and Objective</a:t>
            </a:r>
          </a:p>
        </p:txBody>
      </p:sp>
      <p:sp>
        <p:nvSpPr>
          <p:cNvPr id="3" name="Content Placeholder 2">
            <a:extLst>
              <a:ext uri="{FF2B5EF4-FFF2-40B4-BE49-F238E27FC236}">
                <a16:creationId xmlns:a16="http://schemas.microsoft.com/office/drawing/2014/main" id="{DEB153C7-D14B-4D18-AB44-3B4B100DDDB1}"/>
              </a:ext>
            </a:extLst>
          </p:cNvPr>
          <p:cNvSpPr>
            <a:spLocks noGrp="1"/>
          </p:cNvSpPr>
          <p:nvPr>
            <p:ph idx="1"/>
          </p:nvPr>
        </p:nvSpPr>
        <p:spPr>
          <a:xfrm>
            <a:off x="628650" y="1199742"/>
            <a:ext cx="3891731" cy="3263504"/>
          </a:xfrm>
        </p:spPr>
        <p:txBody>
          <a:bodyPr>
            <a:normAutofit/>
          </a:bodyPr>
          <a:lstStyle/>
          <a:p>
            <a:r>
              <a:rPr lang="en-US" b="1" dirty="0"/>
              <a:t>Purpose: </a:t>
            </a:r>
            <a:r>
              <a:rPr lang="en-US" dirty="0"/>
              <a:t>to build the evidence base for policy interventions related to COVID-19 and infectious disease in US prisons</a:t>
            </a:r>
          </a:p>
          <a:p>
            <a:pPr marL="0" indent="0">
              <a:buNone/>
            </a:pPr>
            <a:endParaRPr lang="en-US" dirty="0"/>
          </a:p>
          <a:p>
            <a:r>
              <a:rPr lang="en-US" b="1" dirty="0"/>
              <a:t>Objective</a:t>
            </a:r>
            <a:r>
              <a:rPr lang="en-US" dirty="0"/>
              <a:t>: to assess the impact of policies and procedures on COVID-19 outcomes including testing, positive cases, and deaths in prisons across the US. </a:t>
            </a:r>
          </a:p>
        </p:txBody>
      </p:sp>
      <p:grpSp>
        <p:nvGrpSpPr>
          <p:cNvPr id="4" name="Group 3">
            <a:extLst>
              <a:ext uri="{FF2B5EF4-FFF2-40B4-BE49-F238E27FC236}">
                <a16:creationId xmlns:a16="http://schemas.microsoft.com/office/drawing/2014/main" id="{AE249DD4-F327-4D8D-A6AA-7A8E889B814F}"/>
              </a:ext>
            </a:extLst>
          </p:cNvPr>
          <p:cNvGrpSpPr/>
          <p:nvPr/>
        </p:nvGrpSpPr>
        <p:grpSpPr>
          <a:xfrm>
            <a:off x="4395618" y="910987"/>
            <a:ext cx="4556055" cy="4176935"/>
            <a:chOff x="7610821" y="1750976"/>
            <a:chExt cx="4556055" cy="4176935"/>
          </a:xfrm>
        </p:grpSpPr>
        <p:pic>
          <p:nvPicPr>
            <p:cNvPr id="5" name="Picture 4">
              <a:extLst>
                <a:ext uri="{FF2B5EF4-FFF2-40B4-BE49-F238E27FC236}">
                  <a16:creationId xmlns:a16="http://schemas.microsoft.com/office/drawing/2014/main" id="{75E49C34-213E-4B68-89A4-C1F97893098C}"/>
                </a:ext>
              </a:extLst>
            </p:cNvPr>
            <p:cNvPicPr>
              <a:picLocks noChangeAspect="1"/>
            </p:cNvPicPr>
            <p:nvPr/>
          </p:nvPicPr>
          <p:blipFill>
            <a:blip r:embed="rId3"/>
            <a:stretch>
              <a:fillRect/>
            </a:stretch>
          </p:blipFill>
          <p:spPr>
            <a:xfrm>
              <a:off x="8423899" y="1750976"/>
              <a:ext cx="2929901" cy="3745256"/>
            </a:xfrm>
            <a:prstGeom prst="rect">
              <a:avLst/>
            </a:prstGeom>
            <a:ln>
              <a:noFill/>
            </a:ln>
            <a:effectLst>
              <a:outerShdw blurRad="190500" algn="tl" rotWithShape="0">
                <a:srgbClr val="000000">
                  <a:alpha val="70000"/>
                </a:srgbClr>
              </a:outerShdw>
            </a:effectLst>
          </p:spPr>
        </p:pic>
        <p:sp>
          <p:nvSpPr>
            <p:cNvPr id="6" name="TextBox 11">
              <a:extLst>
                <a:ext uri="{FF2B5EF4-FFF2-40B4-BE49-F238E27FC236}">
                  <a16:creationId xmlns:a16="http://schemas.microsoft.com/office/drawing/2014/main" id="{AF5AFC7F-2B15-43FC-8AF9-F2DE4D7A42C9}"/>
                </a:ext>
              </a:extLst>
            </p:cNvPr>
            <p:cNvSpPr txBox="1"/>
            <p:nvPr/>
          </p:nvSpPr>
          <p:spPr>
            <a:xfrm>
              <a:off x="7610821" y="5666301"/>
              <a:ext cx="4556055"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latin typeface="Cambria Math" panose="02040503050406030204" pitchFamily="18" charset="0"/>
                  <a:ea typeface="Cambria Math" panose="02040503050406030204" pitchFamily="18" charset="0"/>
                </a:rPr>
                <a:t>Leslie Rae, “Frangipani Dreams”. 2017. The Prison Arts Coalition. Acrylic.</a:t>
              </a:r>
            </a:p>
          </p:txBody>
        </p:sp>
      </p:grpSp>
    </p:spTree>
    <p:extLst>
      <p:ext uri="{BB962C8B-B14F-4D97-AF65-F5344CB8AC3E}">
        <p14:creationId xmlns:p14="http://schemas.microsoft.com/office/powerpoint/2010/main" val="3696366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F99A65-46A1-4864-B56E-F4EB66185D1D}"/>
              </a:ext>
            </a:extLst>
          </p:cNvPr>
          <p:cNvSpPr>
            <a:spLocks noGrp="1"/>
          </p:cNvSpPr>
          <p:nvPr>
            <p:ph type="ctrTitle"/>
          </p:nvPr>
        </p:nvSpPr>
        <p:spPr>
          <a:xfrm>
            <a:off x="0" y="1546600"/>
            <a:ext cx="9144000" cy="1536405"/>
          </a:xfrm>
        </p:spPr>
        <p:txBody>
          <a:bodyPr>
            <a:noAutofit/>
          </a:bodyPr>
          <a:lstStyle/>
          <a:p>
            <a:r>
              <a:rPr lang="en-US" sz="5400" dirty="0"/>
              <a:t>Proposed Research Aims</a:t>
            </a:r>
          </a:p>
        </p:txBody>
      </p:sp>
      <p:sp>
        <p:nvSpPr>
          <p:cNvPr id="4" name="Slide Number Placeholder 3">
            <a:extLst>
              <a:ext uri="{FF2B5EF4-FFF2-40B4-BE49-F238E27FC236}">
                <a16:creationId xmlns:a16="http://schemas.microsoft.com/office/drawing/2014/main" id="{C161D93D-1D58-479A-A382-5D4F5280E7F1}"/>
              </a:ext>
            </a:extLst>
          </p:cNvPr>
          <p:cNvSpPr>
            <a:spLocks noGrp="1"/>
          </p:cNvSpPr>
          <p:nvPr>
            <p:ph type="sldNum" sz="quarter" idx="4294967295"/>
          </p:nvPr>
        </p:nvSpPr>
        <p:spPr>
          <a:xfrm>
            <a:off x="7086600" y="4767263"/>
            <a:ext cx="2057400" cy="274637"/>
          </a:xfrm>
        </p:spPr>
        <p:txBody>
          <a:bodyPr/>
          <a:lstStyle/>
          <a:p>
            <a:fld id="{8644A4CC-81CB-4E91-B3B0-005FDDFCDED7}" type="slidenum">
              <a:rPr lang="en-US" smtClean="0"/>
              <a:t>17</a:t>
            </a:fld>
            <a:endParaRPr lang="en-US"/>
          </a:p>
        </p:txBody>
      </p:sp>
    </p:spTree>
    <p:extLst>
      <p:ext uri="{BB962C8B-B14F-4D97-AF65-F5344CB8AC3E}">
        <p14:creationId xmlns:p14="http://schemas.microsoft.com/office/powerpoint/2010/main" val="3690264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86F7-BB32-49FF-A872-55C2A28CF1DB}"/>
              </a:ext>
            </a:extLst>
          </p:cNvPr>
          <p:cNvSpPr>
            <a:spLocks noGrp="1"/>
          </p:cNvSpPr>
          <p:nvPr>
            <p:ph type="title"/>
          </p:nvPr>
        </p:nvSpPr>
        <p:spPr>
          <a:xfrm>
            <a:off x="628650" y="0"/>
            <a:ext cx="7886700" cy="994172"/>
          </a:xfrm>
        </p:spPr>
        <p:txBody>
          <a:bodyPr>
            <a:normAutofit/>
          </a:bodyPr>
          <a:lstStyle/>
          <a:p>
            <a:r>
              <a:rPr lang="en-US" sz="4000" dirty="0">
                <a:solidFill>
                  <a:schemeClr val="bg1"/>
                </a:solidFill>
              </a:rPr>
              <a:t>Research Aim 1</a:t>
            </a:r>
          </a:p>
        </p:txBody>
      </p:sp>
      <p:sp>
        <p:nvSpPr>
          <p:cNvPr id="3" name="Content Placeholder 2">
            <a:extLst>
              <a:ext uri="{FF2B5EF4-FFF2-40B4-BE49-F238E27FC236}">
                <a16:creationId xmlns:a16="http://schemas.microsoft.com/office/drawing/2014/main" id="{DEB153C7-D14B-4D18-AB44-3B4B100DDDB1}"/>
              </a:ext>
            </a:extLst>
          </p:cNvPr>
          <p:cNvSpPr>
            <a:spLocks noGrp="1"/>
          </p:cNvSpPr>
          <p:nvPr>
            <p:ph idx="1"/>
          </p:nvPr>
        </p:nvSpPr>
        <p:spPr>
          <a:xfrm>
            <a:off x="628650" y="1481096"/>
            <a:ext cx="7886700" cy="3263504"/>
          </a:xfrm>
        </p:spPr>
        <p:txBody>
          <a:bodyPr>
            <a:normAutofit/>
          </a:bodyPr>
          <a:lstStyle/>
          <a:p>
            <a:r>
              <a:rPr lang="en-US" dirty="0"/>
              <a:t>Aim 1: Describe the health care access policies and policy implementation changes during the COVID-19 pandemic in prisons in all 50 US states, Washington D.C., the Federal Bureau of Prisons, and Immigration and Customs Enforcement run institutions. </a:t>
            </a:r>
          </a:p>
          <a:p>
            <a:pPr marL="342900" lvl="1" indent="0">
              <a:buNone/>
            </a:pPr>
            <a:endParaRPr lang="en-US" dirty="0"/>
          </a:p>
          <a:p>
            <a:pPr lvl="1"/>
            <a:r>
              <a:rPr lang="en-US" dirty="0"/>
              <a:t>Aim 1.1: Estimate the association between changes in health care access policies and COVID-19 testing rate and case rate.</a:t>
            </a:r>
          </a:p>
        </p:txBody>
      </p:sp>
    </p:spTree>
    <p:extLst>
      <p:ext uri="{BB962C8B-B14F-4D97-AF65-F5344CB8AC3E}">
        <p14:creationId xmlns:p14="http://schemas.microsoft.com/office/powerpoint/2010/main" val="3425410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86F7-BB32-49FF-A872-55C2A28CF1DB}"/>
              </a:ext>
            </a:extLst>
          </p:cNvPr>
          <p:cNvSpPr>
            <a:spLocks noGrp="1"/>
          </p:cNvSpPr>
          <p:nvPr>
            <p:ph type="title"/>
          </p:nvPr>
        </p:nvSpPr>
        <p:spPr>
          <a:xfrm>
            <a:off x="628650" y="0"/>
            <a:ext cx="7886700" cy="994172"/>
          </a:xfrm>
        </p:spPr>
        <p:txBody>
          <a:bodyPr>
            <a:normAutofit/>
          </a:bodyPr>
          <a:lstStyle/>
          <a:p>
            <a:r>
              <a:rPr lang="en-US" sz="4000" dirty="0">
                <a:solidFill>
                  <a:schemeClr val="bg1"/>
                </a:solidFill>
              </a:rPr>
              <a:t>Research Aim 2</a:t>
            </a:r>
          </a:p>
        </p:txBody>
      </p:sp>
      <p:sp>
        <p:nvSpPr>
          <p:cNvPr id="3" name="Content Placeholder 2">
            <a:extLst>
              <a:ext uri="{FF2B5EF4-FFF2-40B4-BE49-F238E27FC236}">
                <a16:creationId xmlns:a16="http://schemas.microsoft.com/office/drawing/2014/main" id="{DEB153C7-D14B-4D18-AB44-3B4B100DDDB1}"/>
              </a:ext>
            </a:extLst>
          </p:cNvPr>
          <p:cNvSpPr>
            <a:spLocks noGrp="1"/>
          </p:cNvSpPr>
          <p:nvPr>
            <p:ph idx="1"/>
          </p:nvPr>
        </p:nvSpPr>
        <p:spPr>
          <a:xfrm>
            <a:off x="628650" y="1502198"/>
            <a:ext cx="7886700" cy="3263504"/>
          </a:xfrm>
        </p:spPr>
        <p:txBody>
          <a:bodyPr>
            <a:normAutofit/>
          </a:bodyPr>
          <a:lstStyle/>
          <a:p>
            <a:r>
              <a:rPr lang="en-US" dirty="0"/>
              <a:t>Aim 2: Describe the COVID-19 mitigation strategy policies and policy implementation changes during the COVID-19 pandemic in prisons in all 50 US states, Washington D.C., the Federal Bureau of Prisons, and Immigration and Customs Enforcement run institutions. </a:t>
            </a:r>
          </a:p>
          <a:p>
            <a:pPr marL="342900" lvl="1" indent="0">
              <a:buNone/>
            </a:pPr>
            <a:endParaRPr lang="en-US" dirty="0"/>
          </a:p>
          <a:p>
            <a:pPr lvl="1"/>
            <a:r>
              <a:rPr lang="en-US" dirty="0"/>
              <a:t>Aim 2.1: Estimate the association between changes in COVID-19 mitigation strategy policies to COVID-19 case rate and percent positivity among individuals who are incarcerated and prison staff.</a:t>
            </a:r>
          </a:p>
        </p:txBody>
      </p:sp>
    </p:spTree>
    <p:extLst>
      <p:ext uri="{BB962C8B-B14F-4D97-AF65-F5344CB8AC3E}">
        <p14:creationId xmlns:p14="http://schemas.microsoft.com/office/powerpoint/2010/main" val="148737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2708A-1604-4405-873B-4227116D3761}"/>
              </a:ext>
            </a:extLst>
          </p:cNvPr>
          <p:cNvSpPr>
            <a:spLocks noGrp="1"/>
          </p:cNvSpPr>
          <p:nvPr>
            <p:ph idx="1"/>
          </p:nvPr>
        </p:nvSpPr>
        <p:spPr>
          <a:xfrm>
            <a:off x="628650" y="1451371"/>
            <a:ext cx="4477922" cy="3563185"/>
          </a:xfrm>
        </p:spPr>
        <p:txBody>
          <a:bodyPr>
            <a:normAutofit/>
          </a:bodyPr>
          <a:lstStyle/>
          <a:p>
            <a:r>
              <a:rPr lang="en-US" dirty="0"/>
              <a:t>Background</a:t>
            </a:r>
          </a:p>
          <a:p>
            <a:r>
              <a:rPr lang="en-US" dirty="0"/>
              <a:t>Theory/Framework</a:t>
            </a:r>
          </a:p>
          <a:p>
            <a:r>
              <a:rPr lang="en-US" dirty="0"/>
              <a:t>Aims</a:t>
            </a:r>
          </a:p>
          <a:p>
            <a:r>
              <a:rPr lang="en-US" dirty="0"/>
              <a:t>Methods</a:t>
            </a:r>
          </a:p>
          <a:p>
            <a:r>
              <a:rPr lang="en-US" dirty="0"/>
              <a:t>Expected Outcomes and Potential Implications</a:t>
            </a:r>
          </a:p>
        </p:txBody>
      </p:sp>
      <p:sp>
        <p:nvSpPr>
          <p:cNvPr id="6" name="Title 1">
            <a:extLst>
              <a:ext uri="{FF2B5EF4-FFF2-40B4-BE49-F238E27FC236}">
                <a16:creationId xmlns:a16="http://schemas.microsoft.com/office/drawing/2014/main" id="{12D5BEC7-B24D-420A-BBF8-B7267EB4CC3D}"/>
              </a:ext>
            </a:extLst>
          </p:cNvPr>
          <p:cNvSpPr txBox="1">
            <a:spLocks/>
          </p:cNvSpPr>
          <p:nvPr/>
        </p:nvSpPr>
        <p:spPr>
          <a:xfrm>
            <a:off x="628650" y="0"/>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4000" dirty="0">
                <a:solidFill>
                  <a:schemeClr val="bg1"/>
                </a:solidFill>
              </a:rPr>
              <a:t>Agenda</a:t>
            </a:r>
          </a:p>
        </p:txBody>
      </p:sp>
      <p:sp>
        <p:nvSpPr>
          <p:cNvPr id="4" name="Content Placeholder 2">
            <a:extLst>
              <a:ext uri="{FF2B5EF4-FFF2-40B4-BE49-F238E27FC236}">
                <a16:creationId xmlns:a16="http://schemas.microsoft.com/office/drawing/2014/main" id="{7CD78FBE-FB41-4C14-9B6D-FE274A1ABC07}"/>
              </a:ext>
            </a:extLst>
          </p:cNvPr>
          <p:cNvSpPr txBox="1">
            <a:spLocks/>
          </p:cNvSpPr>
          <p:nvPr/>
        </p:nvSpPr>
        <p:spPr>
          <a:xfrm>
            <a:off x="4572000" y="994171"/>
            <a:ext cx="4477922" cy="356318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endParaRPr lang="en-US" dirty="0"/>
          </a:p>
        </p:txBody>
      </p:sp>
      <p:pic>
        <p:nvPicPr>
          <p:cNvPr id="5" name="Picture 4">
            <a:extLst>
              <a:ext uri="{FF2B5EF4-FFF2-40B4-BE49-F238E27FC236}">
                <a16:creationId xmlns:a16="http://schemas.microsoft.com/office/drawing/2014/main" id="{D2118680-3F37-48BC-97C3-E514CA57BB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620797" y="1340563"/>
            <a:ext cx="3886197" cy="2914648"/>
          </a:xfrm>
          <a:prstGeom prst="rect">
            <a:avLst/>
          </a:prstGeom>
        </p:spPr>
      </p:pic>
    </p:spTree>
    <p:extLst>
      <p:ext uri="{BB962C8B-B14F-4D97-AF65-F5344CB8AC3E}">
        <p14:creationId xmlns:p14="http://schemas.microsoft.com/office/powerpoint/2010/main" val="3179825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F99A65-46A1-4864-B56E-F4EB66185D1D}"/>
              </a:ext>
            </a:extLst>
          </p:cNvPr>
          <p:cNvSpPr>
            <a:spLocks noGrp="1"/>
          </p:cNvSpPr>
          <p:nvPr>
            <p:ph type="ctrTitle"/>
          </p:nvPr>
        </p:nvSpPr>
        <p:spPr>
          <a:xfrm>
            <a:off x="0" y="1546600"/>
            <a:ext cx="9144000" cy="1536405"/>
          </a:xfrm>
        </p:spPr>
        <p:txBody>
          <a:bodyPr>
            <a:noAutofit/>
          </a:bodyPr>
          <a:lstStyle/>
          <a:p>
            <a:r>
              <a:rPr lang="en-US" sz="5400" dirty="0"/>
              <a:t>Methods</a:t>
            </a:r>
          </a:p>
        </p:txBody>
      </p:sp>
      <p:sp>
        <p:nvSpPr>
          <p:cNvPr id="4" name="Slide Number Placeholder 3">
            <a:extLst>
              <a:ext uri="{FF2B5EF4-FFF2-40B4-BE49-F238E27FC236}">
                <a16:creationId xmlns:a16="http://schemas.microsoft.com/office/drawing/2014/main" id="{C161D93D-1D58-479A-A382-5D4F5280E7F1}"/>
              </a:ext>
            </a:extLst>
          </p:cNvPr>
          <p:cNvSpPr>
            <a:spLocks noGrp="1"/>
          </p:cNvSpPr>
          <p:nvPr>
            <p:ph type="sldNum" sz="quarter" idx="4294967295"/>
          </p:nvPr>
        </p:nvSpPr>
        <p:spPr>
          <a:xfrm>
            <a:off x="7086600" y="4767263"/>
            <a:ext cx="2057400" cy="274637"/>
          </a:xfrm>
        </p:spPr>
        <p:txBody>
          <a:bodyPr/>
          <a:lstStyle/>
          <a:p>
            <a:fld id="{8644A4CC-81CB-4E91-B3B0-005FDDFCDED7}" type="slidenum">
              <a:rPr lang="en-US" smtClean="0"/>
              <a:t>20</a:t>
            </a:fld>
            <a:endParaRPr lang="en-US"/>
          </a:p>
        </p:txBody>
      </p:sp>
    </p:spTree>
    <p:extLst>
      <p:ext uri="{BB962C8B-B14F-4D97-AF65-F5344CB8AC3E}">
        <p14:creationId xmlns:p14="http://schemas.microsoft.com/office/powerpoint/2010/main" val="1888875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5EDA-15D4-4442-9A72-F2E7FBF35785}"/>
              </a:ext>
            </a:extLst>
          </p:cNvPr>
          <p:cNvSpPr>
            <a:spLocks noGrp="1"/>
          </p:cNvSpPr>
          <p:nvPr>
            <p:ph type="title"/>
          </p:nvPr>
        </p:nvSpPr>
        <p:spPr>
          <a:xfrm>
            <a:off x="628650" y="0"/>
            <a:ext cx="7886700" cy="994172"/>
          </a:xfrm>
        </p:spPr>
        <p:txBody>
          <a:bodyPr>
            <a:normAutofit fontScale="90000"/>
          </a:bodyPr>
          <a:lstStyle/>
          <a:p>
            <a:r>
              <a:rPr lang="en-US" sz="4000" dirty="0">
                <a:solidFill>
                  <a:schemeClr val="bg1"/>
                </a:solidFill>
              </a:rPr>
              <a:t>Data Source – The COVID Prison Project</a:t>
            </a:r>
          </a:p>
        </p:txBody>
      </p:sp>
      <p:sp>
        <p:nvSpPr>
          <p:cNvPr id="3" name="Content Placeholder 2">
            <a:extLst>
              <a:ext uri="{FF2B5EF4-FFF2-40B4-BE49-F238E27FC236}">
                <a16:creationId xmlns:a16="http://schemas.microsoft.com/office/drawing/2014/main" id="{638C55BF-FF9A-4C28-A7AA-FEDE164C1117}"/>
              </a:ext>
            </a:extLst>
          </p:cNvPr>
          <p:cNvSpPr>
            <a:spLocks noGrp="1"/>
          </p:cNvSpPr>
          <p:nvPr>
            <p:ph idx="1"/>
          </p:nvPr>
        </p:nvSpPr>
        <p:spPr>
          <a:xfrm>
            <a:off x="628650" y="1164120"/>
            <a:ext cx="7886700" cy="3263504"/>
          </a:xfrm>
        </p:spPr>
        <p:txBody>
          <a:bodyPr/>
          <a:lstStyle/>
          <a:p>
            <a:r>
              <a:rPr lang="en-US" dirty="0"/>
              <a:t>Longitudinal study that tracks data and policy to monitor COVID-19 in US prisons</a:t>
            </a:r>
          </a:p>
          <a:p>
            <a:pPr lvl="4"/>
            <a:endParaRPr lang="en-US" dirty="0"/>
          </a:p>
          <a:p>
            <a:r>
              <a:rPr lang="en-US" dirty="0"/>
              <a:t>Jurisdictions </a:t>
            </a:r>
          </a:p>
          <a:p>
            <a:pPr lvl="1"/>
            <a:r>
              <a:rPr lang="en-US" dirty="0"/>
              <a:t>All 50 states </a:t>
            </a:r>
          </a:p>
          <a:p>
            <a:pPr lvl="1"/>
            <a:r>
              <a:rPr lang="en-US" dirty="0"/>
              <a:t>Washington DC</a:t>
            </a:r>
          </a:p>
          <a:p>
            <a:pPr lvl="1"/>
            <a:r>
              <a:rPr lang="en-US" dirty="0"/>
              <a:t>Federal Bureau of Prisons</a:t>
            </a:r>
          </a:p>
          <a:p>
            <a:pPr lvl="1"/>
            <a:r>
              <a:rPr lang="en-US" dirty="0"/>
              <a:t>Immigration and Customs Enforcement (ICE)</a:t>
            </a:r>
          </a:p>
          <a:p>
            <a:pPr lvl="6"/>
            <a:endParaRPr lang="en-US" dirty="0"/>
          </a:p>
          <a:p>
            <a:r>
              <a:rPr lang="en-US" dirty="0"/>
              <a:t>March 2020 – December 2021</a:t>
            </a:r>
          </a:p>
        </p:txBody>
      </p:sp>
      <p:pic>
        <p:nvPicPr>
          <p:cNvPr id="4" name="Picture 3">
            <a:extLst>
              <a:ext uri="{FF2B5EF4-FFF2-40B4-BE49-F238E27FC236}">
                <a16:creationId xmlns:a16="http://schemas.microsoft.com/office/drawing/2014/main" id="{516B850F-1436-49F8-85A8-FC3A43ED2785}"/>
              </a:ext>
            </a:extLst>
          </p:cNvPr>
          <p:cNvPicPr>
            <a:picLocks noChangeAspect="1"/>
          </p:cNvPicPr>
          <p:nvPr/>
        </p:nvPicPr>
        <p:blipFill>
          <a:blip r:embed="rId3"/>
          <a:stretch>
            <a:fillRect/>
          </a:stretch>
        </p:blipFill>
        <p:spPr>
          <a:xfrm>
            <a:off x="5517279" y="1835903"/>
            <a:ext cx="3355442" cy="2591721"/>
          </a:xfrm>
          <a:prstGeom prst="rect">
            <a:avLst/>
          </a:prstGeom>
        </p:spPr>
      </p:pic>
      <p:sp>
        <p:nvSpPr>
          <p:cNvPr id="5" name="TextBox 11">
            <a:extLst>
              <a:ext uri="{FF2B5EF4-FFF2-40B4-BE49-F238E27FC236}">
                <a16:creationId xmlns:a16="http://schemas.microsoft.com/office/drawing/2014/main" id="{BDBFEA3B-388A-462F-AA52-DD54F6A8497C}"/>
              </a:ext>
            </a:extLst>
          </p:cNvPr>
          <p:cNvSpPr txBox="1"/>
          <p:nvPr/>
        </p:nvSpPr>
        <p:spPr>
          <a:xfrm>
            <a:off x="4395618" y="4826312"/>
            <a:ext cx="4706738"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err="1">
                <a:latin typeface="Cambria Math" panose="02040503050406030204" pitchFamily="18" charset="0"/>
                <a:ea typeface="Cambria Math" panose="02040503050406030204" pitchFamily="18" charset="0"/>
              </a:rPr>
              <a:t>Tameca</a:t>
            </a:r>
            <a:r>
              <a:rPr lang="en-US" sz="1100" i="1" dirty="0">
                <a:latin typeface="Cambria Math" panose="02040503050406030204" pitchFamily="18" charset="0"/>
                <a:ea typeface="Cambria Math" panose="02040503050406030204" pitchFamily="18" charset="0"/>
              </a:rPr>
              <a:t> Cole, “Locked in a Dark Calm”. 2016. Collage and Graphite on Paper</a:t>
            </a:r>
          </a:p>
        </p:txBody>
      </p:sp>
    </p:spTree>
    <p:extLst>
      <p:ext uri="{BB962C8B-B14F-4D97-AF65-F5344CB8AC3E}">
        <p14:creationId xmlns:p14="http://schemas.microsoft.com/office/powerpoint/2010/main" val="2094386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5EDA-15D4-4442-9A72-F2E7FBF35785}"/>
              </a:ext>
            </a:extLst>
          </p:cNvPr>
          <p:cNvSpPr>
            <a:spLocks noGrp="1"/>
          </p:cNvSpPr>
          <p:nvPr>
            <p:ph type="title"/>
          </p:nvPr>
        </p:nvSpPr>
        <p:spPr>
          <a:xfrm>
            <a:off x="628650" y="0"/>
            <a:ext cx="7886700" cy="994172"/>
          </a:xfrm>
        </p:spPr>
        <p:txBody>
          <a:bodyPr>
            <a:normAutofit/>
          </a:bodyPr>
          <a:lstStyle/>
          <a:p>
            <a:r>
              <a:rPr lang="en-US" sz="4000" dirty="0">
                <a:solidFill>
                  <a:schemeClr val="bg1"/>
                </a:solidFill>
              </a:rPr>
              <a:t>Primary Variables</a:t>
            </a:r>
          </a:p>
        </p:txBody>
      </p:sp>
      <p:graphicFrame>
        <p:nvGraphicFramePr>
          <p:cNvPr id="7" name="Table 6">
            <a:extLst>
              <a:ext uri="{FF2B5EF4-FFF2-40B4-BE49-F238E27FC236}">
                <a16:creationId xmlns:a16="http://schemas.microsoft.com/office/drawing/2014/main" id="{2E78271B-3E6D-4B13-B56D-33FB0DE61D65}"/>
              </a:ext>
            </a:extLst>
          </p:cNvPr>
          <p:cNvGraphicFramePr>
            <a:graphicFrameLocks noGrp="1"/>
          </p:cNvGraphicFramePr>
          <p:nvPr>
            <p:extLst>
              <p:ext uri="{D42A27DB-BD31-4B8C-83A1-F6EECF244321}">
                <p14:modId xmlns:p14="http://schemas.microsoft.com/office/powerpoint/2010/main" val="3421407535"/>
              </p:ext>
            </p:extLst>
          </p:nvPr>
        </p:nvGraphicFramePr>
        <p:xfrm>
          <a:off x="1937759" y="1909787"/>
          <a:ext cx="5268482" cy="1858140"/>
        </p:xfrm>
        <a:graphic>
          <a:graphicData uri="http://schemas.openxmlformats.org/drawingml/2006/table">
            <a:tbl>
              <a:tblPr firstRow="1" firstCol="1" bandRow="1"/>
              <a:tblGrid>
                <a:gridCol w="5268482">
                  <a:extLst>
                    <a:ext uri="{9D8B030D-6E8A-4147-A177-3AD203B41FA5}">
                      <a16:colId xmlns:a16="http://schemas.microsoft.com/office/drawing/2014/main" val="2629924759"/>
                    </a:ext>
                  </a:extLst>
                </a:gridCol>
              </a:tblGrid>
              <a:tr h="281807">
                <a:tc>
                  <a:txBody>
                    <a:body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Times New Roman" panose="02020603050405020304" pitchFamily="18" charset="0"/>
                        </a:rPr>
                        <a:t>Variable Name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9386387"/>
                  </a:ext>
                </a:extLst>
              </a:tr>
              <a:tr h="281807">
                <a:tc>
                  <a:txBody>
                    <a:bodyPr/>
                    <a:lstStyle/>
                    <a:p>
                      <a:pPr marL="0" marR="0" algn="ctr">
                        <a:lnSpc>
                          <a:spcPct val="107000"/>
                        </a:lnSpc>
                        <a:spcBef>
                          <a:spcPts val="0"/>
                        </a:spcBef>
                        <a:spcAft>
                          <a:spcPts val="0"/>
                        </a:spcAft>
                      </a:pPr>
                      <a:r>
                        <a:rPr lang="en-US" sz="2000">
                          <a:effectLst/>
                          <a:latin typeface="Arial" panose="020B0604020202020204" pitchFamily="34" charset="0"/>
                          <a:ea typeface="Calibri" panose="020F0502020204030204" pitchFamily="34" charset="0"/>
                          <a:cs typeface="Times New Roman" panose="02020603050405020304" pitchFamily="18" charset="0"/>
                        </a:rPr>
                        <a:t>Inmates Tested for COVID-19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297482"/>
                  </a:ext>
                </a:extLst>
              </a:tr>
              <a:tr h="281807">
                <a:tc>
                  <a:txBody>
                    <a:bodyPr/>
                    <a:lstStyle/>
                    <a:p>
                      <a:pPr marL="0" marR="0" algn="ctr">
                        <a:lnSpc>
                          <a:spcPct val="107000"/>
                        </a:lnSpc>
                        <a:spcBef>
                          <a:spcPts val="0"/>
                        </a:spcBef>
                        <a:spcAft>
                          <a:spcPts val="0"/>
                        </a:spcAft>
                      </a:pPr>
                      <a:r>
                        <a:rPr lang="en-US" sz="2000">
                          <a:effectLst/>
                          <a:latin typeface="Arial" panose="020B0604020202020204" pitchFamily="34" charset="0"/>
                          <a:ea typeface="Calibri" panose="020F0502020204030204" pitchFamily="34" charset="0"/>
                          <a:cs typeface="Times New Roman" panose="02020603050405020304" pitchFamily="18" charset="0"/>
                        </a:rPr>
                        <a:t>Inmates Positive for COVID-19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5997875"/>
                  </a:ext>
                </a:extLst>
              </a:tr>
              <a:tr h="281807">
                <a:tc>
                  <a:txBody>
                    <a:bodyPr/>
                    <a:lstStyle/>
                    <a:p>
                      <a:pPr marL="0" marR="0" algn="ctr">
                        <a:lnSpc>
                          <a:spcPct val="107000"/>
                        </a:lnSpc>
                        <a:spcBef>
                          <a:spcPts val="0"/>
                        </a:spcBef>
                        <a:spcAft>
                          <a:spcPts val="0"/>
                        </a:spcAft>
                      </a:pPr>
                      <a:r>
                        <a:rPr lang="en-US" sz="2000">
                          <a:effectLst/>
                          <a:latin typeface="Arial" panose="020B0604020202020204" pitchFamily="34" charset="0"/>
                          <a:ea typeface="Calibri" panose="020F0502020204030204" pitchFamily="34" charset="0"/>
                          <a:cs typeface="Times New Roman" panose="02020603050405020304" pitchFamily="18" charset="0"/>
                        </a:rPr>
                        <a:t>Inmate Deaths due to COVID-19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505748"/>
                  </a:ext>
                </a:extLst>
              </a:tr>
              <a:tr h="281807">
                <a:tc>
                  <a:txBody>
                    <a:bodyPr/>
                    <a:lstStyle/>
                    <a:p>
                      <a:pPr marL="0" marR="0" algn="ctr">
                        <a:lnSpc>
                          <a:spcPct val="107000"/>
                        </a:lnSpc>
                        <a:spcBef>
                          <a:spcPts val="0"/>
                        </a:spcBef>
                        <a:spcAft>
                          <a:spcPts val="0"/>
                        </a:spcAft>
                      </a:pPr>
                      <a:r>
                        <a:rPr lang="en-US" sz="2000">
                          <a:effectLst/>
                          <a:latin typeface="Arial" panose="020B0604020202020204" pitchFamily="34" charset="0"/>
                          <a:ea typeface="Calibri" panose="020F0502020204030204" pitchFamily="34" charset="0"/>
                          <a:cs typeface="Times New Roman" panose="02020603050405020304" pitchFamily="18" charset="0"/>
                        </a:rPr>
                        <a:t>Staff Positives for COVID-19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208861"/>
                  </a:ext>
                </a:extLst>
              </a:tr>
              <a:tr h="281807">
                <a:tc>
                  <a:txBody>
                    <a:bodyPr/>
                    <a:lstStyle/>
                    <a:p>
                      <a:pPr marL="0" marR="0" algn="ct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Staff Deaths due to COVID-19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602958"/>
                  </a:ext>
                </a:extLst>
              </a:tr>
            </a:tbl>
          </a:graphicData>
        </a:graphic>
      </p:graphicFrame>
    </p:spTree>
    <p:extLst>
      <p:ext uri="{BB962C8B-B14F-4D97-AF65-F5344CB8AC3E}">
        <p14:creationId xmlns:p14="http://schemas.microsoft.com/office/powerpoint/2010/main" val="1539400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5EDA-15D4-4442-9A72-F2E7FBF35785}"/>
              </a:ext>
            </a:extLst>
          </p:cNvPr>
          <p:cNvSpPr>
            <a:spLocks noGrp="1"/>
          </p:cNvSpPr>
          <p:nvPr>
            <p:ph type="title"/>
          </p:nvPr>
        </p:nvSpPr>
        <p:spPr>
          <a:xfrm>
            <a:off x="628650" y="0"/>
            <a:ext cx="7886700" cy="994172"/>
          </a:xfrm>
        </p:spPr>
        <p:txBody>
          <a:bodyPr>
            <a:normAutofit/>
          </a:bodyPr>
          <a:lstStyle/>
          <a:p>
            <a:r>
              <a:rPr lang="en-US" sz="4000" dirty="0">
                <a:solidFill>
                  <a:schemeClr val="bg1"/>
                </a:solidFill>
              </a:rPr>
              <a:t>Policies and Procedures</a:t>
            </a:r>
          </a:p>
        </p:txBody>
      </p:sp>
      <p:graphicFrame>
        <p:nvGraphicFramePr>
          <p:cNvPr id="4" name="Table 3">
            <a:extLst>
              <a:ext uri="{FF2B5EF4-FFF2-40B4-BE49-F238E27FC236}">
                <a16:creationId xmlns:a16="http://schemas.microsoft.com/office/drawing/2014/main" id="{18F8F0B8-A5CC-4BA4-B250-603CA83F2D0B}"/>
              </a:ext>
            </a:extLst>
          </p:cNvPr>
          <p:cNvGraphicFramePr>
            <a:graphicFrameLocks noGrp="1"/>
          </p:cNvGraphicFramePr>
          <p:nvPr>
            <p:extLst>
              <p:ext uri="{D42A27DB-BD31-4B8C-83A1-F6EECF244321}">
                <p14:modId xmlns:p14="http://schemas.microsoft.com/office/powerpoint/2010/main" val="2084184894"/>
              </p:ext>
            </p:extLst>
          </p:nvPr>
        </p:nvGraphicFramePr>
        <p:xfrm>
          <a:off x="1116012" y="1257522"/>
          <a:ext cx="6911975" cy="3121533"/>
        </p:xfrm>
        <a:graphic>
          <a:graphicData uri="http://schemas.openxmlformats.org/drawingml/2006/table">
            <a:tbl>
              <a:tblPr firstRow="1" firstCol="1" bandRow="1"/>
              <a:tblGrid>
                <a:gridCol w="1539875">
                  <a:extLst>
                    <a:ext uri="{9D8B030D-6E8A-4147-A177-3AD203B41FA5}">
                      <a16:colId xmlns:a16="http://schemas.microsoft.com/office/drawing/2014/main" val="2257699264"/>
                    </a:ext>
                  </a:extLst>
                </a:gridCol>
                <a:gridCol w="4057650">
                  <a:extLst>
                    <a:ext uri="{9D8B030D-6E8A-4147-A177-3AD203B41FA5}">
                      <a16:colId xmlns:a16="http://schemas.microsoft.com/office/drawing/2014/main" val="2318352725"/>
                    </a:ext>
                  </a:extLst>
                </a:gridCol>
                <a:gridCol w="1314450">
                  <a:extLst>
                    <a:ext uri="{9D8B030D-6E8A-4147-A177-3AD203B41FA5}">
                      <a16:colId xmlns:a16="http://schemas.microsoft.com/office/drawing/2014/main" val="2910115846"/>
                    </a:ext>
                  </a:extLst>
                </a:gridCol>
              </a:tblGrid>
              <a:tr h="176530">
                <a:tc>
                  <a:txBody>
                    <a:bodyPr/>
                    <a:lstStyle/>
                    <a:p>
                      <a:pPr marL="0" marR="0" algn="ctr">
                        <a:lnSpc>
                          <a:spcPct val="107000"/>
                        </a:lnSpc>
                        <a:spcBef>
                          <a:spcPts val="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Policies and Procedures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Example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Mitigation or Healthcare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468115"/>
                  </a:ext>
                </a:extLst>
              </a:tr>
              <a:tr h="340995">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Staff Testing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State reports that testing is available on-site to staff as needed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Mitigation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166956"/>
                  </a:ext>
                </a:extLst>
              </a:tr>
              <a:tr h="340995">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Staff Masking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Staff required to wear PPE/Masks while onsite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Mitigation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511568"/>
                  </a:ext>
                </a:extLst>
              </a:tr>
              <a:tr h="340995">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Inmate Screening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New screening practices for those coming into the facility through intake or transfer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Mitigation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091495"/>
                  </a:ext>
                </a:extLst>
              </a:tr>
              <a:tr h="340995">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Inmate Masking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Facility mandates that everyone who is incarcerated are required to wear a mask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Mitigation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006028"/>
                  </a:ext>
                </a:extLst>
              </a:tr>
              <a:tr h="340995">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Inmate Social Distancing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Everyone who is incarcerated is sleeping socially distanced at 6 feet apart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Mitigation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101571"/>
                  </a:ext>
                </a:extLst>
              </a:tr>
              <a:tr h="340995">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Inmate Releases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Facility is releasing individuals early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Mitigation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135074"/>
                  </a:ext>
                </a:extLst>
              </a:tr>
              <a:tr h="340995">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Facility Healthcare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Facility suspends or reduces copays fully for all or COVID related medical expenses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Healthcare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046114"/>
                  </a:ext>
                </a:extLst>
              </a:tr>
              <a:tr h="341630">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Community Healthcare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Facility has stopped transporting to routine medical appointments outside of prison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Healthcare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121598"/>
                  </a:ext>
                </a:extLst>
              </a:tr>
            </a:tbl>
          </a:graphicData>
        </a:graphic>
      </p:graphicFrame>
    </p:spTree>
    <p:extLst>
      <p:ext uri="{BB962C8B-B14F-4D97-AF65-F5344CB8AC3E}">
        <p14:creationId xmlns:p14="http://schemas.microsoft.com/office/powerpoint/2010/main" val="3175500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5EDA-15D4-4442-9A72-F2E7FBF35785}"/>
              </a:ext>
            </a:extLst>
          </p:cNvPr>
          <p:cNvSpPr>
            <a:spLocks noGrp="1"/>
          </p:cNvSpPr>
          <p:nvPr>
            <p:ph type="title"/>
          </p:nvPr>
        </p:nvSpPr>
        <p:spPr>
          <a:xfrm>
            <a:off x="628650" y="0"/>
            <a:ext cx="7886700" cy="994172"/>
          </a:xfrm>
        </p:spPr>
        <p:txBody>
          <a:bodyPr>
            <a:normAutofit/>
          </a:bodyPr>
          <a:lstStyle/>
          <a:p>
            <a:r>
              <a:rPr lang="en-US" sz="4000" dirty="0">
                <a:solidFill>
                  <a:schemeClr val="bg1"/>
                </a:solidFill>
              </a:rPr>
              <a:t>Policies and Procedures</a:t>
            </a:r>
          </a:p>
        </p:txBody>
      </p:sp>
      <p:graphicFrame>
        <p:nvGraphicFramePr>
          <p:cNvPr id="4" name="Table 3">
            <a:extLst>
              <a:ext uri="{FF2B5EF4-FFF2-40B4-BE49-F238E27FC236}">
                <a16:creationId xmlns:a16="http://schemas.microsoft.com/office/drawing/2014/main" id="{18F8F0B8-A5CC-4BA4-B250-603CA83F2D0B}"/>
              </a:ext>
            </a:extLst>
          </p:cNvPr>
          <p:cNvGraphicFramePr>
            <a:graphicFrameLocks noGrp="1"/>
          </p:cNvGraphicFramePr>
          <p:nvPr>
            <p:extLst>
              <p:ext uri="{D42A27DB-BD31-4B8C-83A1-F6EECF244321}">
                <p14:modId xmlns:p14="http://schemas.microsoft.com/office/powerpoint/2010/main" val="2982148083"/>
              </p:ext>
            </p:extLst>
          </p:nvPr>
        </p:nvGraphicFramePr>
        <p:xfrm>
          <a:off x="1116012" y="1257522"/>
          <a:ext cx="6911975" cy="3121533"/>
        </p:xfrm>
        <a:graphic>
          <a:graphicData uri="http://schemas.openxmlformats.org/drawingml/2006/table">
            <a:tbl>
              <a:tblPr firstRow="1" firstCol="1" bandRow="1"/>
              <a:tblGrid>
                <a:gridCol w="1539875">
                  <a:extLst>
                    <a:ext uri="{9D8B030D-6E8A-4147-A177-3AD203B41FA5}">
                      <a16:colId xmlns:a16="http://schemas.microsoft.com/office/drawing/2014/main" val="2257699264"/>
                    </a:ext>
                  </a:extLst>
                </a:gridCol>
                <a:gridCol w="4057650">
                  <a:extLst>
                    <a:ext uri="{9D8B030D-6E8A-4147-A177-3AD203B41FA5}">
                      <a16:colId xmlns:a16="http://schemas.microsoft.com/office/drawing/2014/main" val="2318352725"/>
                    </a:ext>
                  </a:extLst>
                </a:gridCol>
                <a:gridCol w="1314450">
                  <a:extLst>
                    <a:ext uri="{9D8B030D-6E8A-4147-A177-3AD203B41FA5}">
                      <a16:colId xmlns:a16="http://schemas.microsoft.com/office/drawing/2014/main" val="2910115846"/>
                    </a:ext>
                  </a:extLst>
                </a:gridCol>
              </a:tblGrid>
              <a:tr h="176530">
                <a:tc>
                  <a:txBody>
                    <a:bodyPr/>
                    <a:lstStyle/>
                    <a:p>
                      <a:pPr marL="0" marR="0" algn="ctr">
                        <a:lnSpc>
                          <a:spcPct val="107000"/>
                        </a:lnSpc>
                        <a:spcBef>
                          <a:spcPts val="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Policies and Procedures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Example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Mitigation or Healthcare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468115"/>
                  </a:ext>
                </a:extLst>
              </a:tr>
              <a:tr h="340995">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Staff Testing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State reports that testing is available on-site to staff as needed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Mitigation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166956"/>
                  </a:ext>
                </a:extLst>
              </a:tr>
              <a:tr h="340995">
                <a:tc>
                  <a:txBody>
                    <a:bodyPr/>
                    <a:lstStyle/>
                    <a:p>
                      <a:pPr marL="0" marR="0">
                        <a:lnSpc>
                          <a:spcPct val="107000"/>
                        </a:lnSpc>
                        <a:spcBef>
                          <a:spcPts val="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Staff Masking</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Staff required to wear PPE/Masks while onsite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Mitigation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229511568"/>
                  </a:ext>
                </a:extLst>
              </a:tr>
              <a:tr h="340995">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Inmate Screening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New screening practices for those coming into the facility through intake or transfer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Mitigation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091495"/>
                  </a:ext>
                </a:extLst>
              </a:tr>
              <a:tr h="340995">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Inmate Masking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Facility mandates that everyone who is incarcerated are required to wear a mask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Mitigation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006028"/>
                  </a:ext>
                </a:extLst>
              </a:tr>
              <a:tr h="340995">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Inmate Social Distancing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Everyone who is incarcerated is sleeping socially distanced at 6 feet apart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Mitigation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101571"/>
                  </a:ext>
                </a:extLst>
              </a:tr>
              <a:tr h="340995">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Inmate Releases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Facility is releasing individuals early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Mitigation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135074"/>
                  </a:ext>
                </a:extLst>
              </a:tr>
              <a:tr h="340995">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Facility Healthcare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Facility suspends or reduces copays fully for all or COVID related medical expenses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Healthcare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046114"/>
                  </a:ext>
                </a:extLst>
              </a:tr>
              <a:tr h="341630">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Community Healthcare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Facility has stopped transporting to routine medical appointments outside of prison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Healthcare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121598"/>
                  </a:ext>
                </a:extLst>
              </a:tr>
            </a:tbl>
          </a:graphicData>
        </a:graphic>
      </p:graphicFrame>
    </p:spTree>
    <p:extLst>
      <p:ext uri="{BB962C8B-B14F-4D97-AF65-F5344CB8AC3E}">
        <p14:creationId xmlns:p14="http://schemas.microsoft.com/office/powerpoint/2010/main" val="3295005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5EDA-15D4-4442-9A72-F2E7FBF35785}"/>
              </a:ext>
            </a:extLst>
          </p:cNvPr>
          <p:cNvSpPr>
            <a:spLocks noGrp="1"/>
          </p:cNvSpPr>
          <p:nvPr>
            <p:ph type="title"/>
          </p:nvPr>
        </p:nvSpPr>
        <p:spPr>
          <a:xfrm>
            <a:off x="628650" y="0"/>
            <a:ext cx="7886700" cy="994172"/>
          </a:xfrm>
        </p:spPr>
        <p:txBody>
          <a:bodyPr>
            <a:normAutofit/>
          </a:bodyPr>
          <a:lstStyle/>
          <a:p>
            <a:r>
              <a:rPr lang="en-US" sz="4000" dirty="0">
                <a:solidFill>
                  <a:schemeClr val="bg1"/>
                </a:solidFill>
              </a:rPr>
              <a:t>Policies and Procedures</a:t>
            </a:r>
          </a:p>
        </p:txBody>
      </p:sp>
      <p:graphicFrame>
        <p:nvGraphicFramePr>
          <p:cNvPr id="4" name="Table 3">
            <a:extLst>
              <a:ext uri="{FF2B5EF4-FFF2-40B4-BE49-F238E27FC236}">
                <a16:creationId xmlns:a16="http://schemas.microsoft.com/office/drawing/2014/main" id="{18F8F0B8-A5CC-4BA4-B250-603CA83F2D0B}"/>
              </a:ext>
            </a:extLst>
          </p:cNvPr>
          <p:cNvGraphicFramePr>
            <a:graphicFrameLocks noGrp="1"/>
          </p:cNvGraphicFramePr>
          <p:nvPr>
            <p:extLst>
              <p:ext uri="{D42A27DB-BD31-4B8C-83A1-F6EECF244321}">
                <p14:modId xmlns:p14="http://schemas.microsoft.com/office/powerpoint/2010/main" val="980458421"/>
              </p:ext>
            </p:extLst>
          </p:nvPr>
        </p:nvGraphicFramePr>
        <p:xfrm>
          <a:off x="1116012" y="1257522"/>
          <a:ext cx="6911975" cy="3121533"/>
        </p:xfrm>
        <a:graphic>
          <a:graphicData uri="http://schemas.openxmlformats.org/drawingml/2006/table">
            <a:tbl>
              <a:tblPr firstRow="1" firstCol="1" bandRow="1"/>
              <a:tblGrid>
                <a:gridCol w="1539875">
                  <a:extLst>
                    <a:ext uri="{9D8B030D-6E8A-4147-A177-3AD203B41FA5}">
                      <a16:colId xmlns:a16="http://schemas.microsoft.com/office/drawing/2014/main" val="2257699264"/>
                    </a:ext>
                  </a:extLst>
                </a:gridCol>
                <a:gridCol w="4057650">
                  <a:extLst>
                    <a:ext uri="{9D8B030D-6E8A-4147-A177-3AD203B41FA5}">
                      <a16:colId xmlns:a16="http://schemas.microsoft.com/office/drawing/2014/main" val="2318352725"/>
                    </a:ext>
                  </a:extLst>
                </a:gridCol>
                <a:gridCol w="1314450">
                  <a:extLst>
                    <a:ext uri="{9D8B030D-6E8A-4147-A177-3AD203B41FA5}">
                      <a16:colId xmlns:a16="http://schemas.microsoft.com/office/drawing/2014/main" val="2910115846"/>
                    </a:ext>
                  </a:extLst>
                </a:gridCol>
              </a:tblGrid>
              <a:tr h="176530">
                <a:tc>
                  <a:txBody>
                    <a:bodyPr/>
                    <a:lstStyle/>
                    <a:p>
                      <a:pPr marL="0" marR="0" algn="ctr">
                        <a:lnSpc>
                          <a:spcPct val="107000"/>
                        </a:lnSpc>
                        <a:spcBef>
                          <a:spcPts val="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Policies and Procedures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Example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Mitigation or Healthcare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468115"/>
                  </a:ext>
                </a:extLst>
              </a:tr>
              <a:tr h="340995">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Staff Testing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State reports that testing is available on-site to staff as needed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Mitigation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166956"/>
                  </a:ext>
                </a:extLst>
              </a:tr>
              <a:tr h="340995">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Staff Masking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Staff required to wear PPE/Masks while onsite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Mitigation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511568"/>
                  </a:ext>
                </a:extLst>
              </a:tr>
              <a:tr h="340995">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Inmate Screening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New screening practices for those coming into the facility through intake or transfer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Mitigation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091495"/>
                  </a:ext>
                </a:extLst>
              </a:tr>
              <a:tr h="340995">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Inmate Masking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Facility mandates that everyone who is incarcerated are required to wear a mask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Mitigation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006028"/>
                  </a:ext>
                </a:extLst>
              </a:tr>
              <a:tr h="340995">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Inmate Social Distancing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Everyone who is incarcerated is sleeping socially distanced at 6 feet apart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Mitigation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101571"/>
                  </a:ext>
                </a:extLst>
              </a:tr>
              <a:tr h="340995">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Inmate Releases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Facility is releasing individuals early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Mitigation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135074"/>
                  </a:ext>
                </a:extLst>
              </a:tr>
              <a:tr h="340995">
                <a:tc>
                  <a:txBody>
                    <a:bodyPr/>
                    <a:lstStyle/>
                    <a:p>
                      <a:pPr marL="0" marR="0">
                        <a:lnSpc>
                          <a:spcPct val="107000"/>
                        </a:lnSpc>
                        <a:spcBef>
                          <a:spcPts val="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Facility Healthcare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Facility suspends or reduces copays fully for all or COVID related medical expenses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Healthcare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83046114"/>
                  </a:ext>
                </a:extLst>
              </a:tr>
              <a:tr h="341630">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Community Healthcare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Facility has stopped transporting to routine medical appointments outside of prison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Healthcare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121598"/>
                  </a:ext>
                </a:extLst>
              </a:tr>
            </a:tbl>
          </a:graphicData>
        </a:graphic>
      </p:graphicFrame>
    </p:spTree>
    <p:extLst>
      <p:ext uri="{BB962C8B-B14F-4D97-AF65-F5344CB8AC3E}">
        <p14:creationId xmlns:p14="http://schemas.microsoft.com/office/powerpoint/2010/main" val="142160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5EDA-15D4-4442-9A72-F2E7FBF35785}"/>
              </a:ext>
            </a:extLst>
          </p:cNvPr>
          <p:cNvSpPr>
            <a:spLocks noGrp="1"/>
          </p:cNvSpPr>
          <p:nvPr>
            <p:ph type="title"/>
          </p:nvPr>
        </p:nvSpPr>
        <p:spPr>
          <a:xfrm>
            <a:off x="628650" y="0"/>
            <a:ext cx="7886700" cy="994172"/>
          </a:xfrm>
        </p:spPr>
        <p:txBody>
          <a:bodyPr>
            <a:normAutofit/>
          </a:bodyPr>
          <a:lstStyle/>
          <a:p>
            <a:r>
              <a:rPr lang="en-US" sz="4000" dirty="0">
                <a:solidFill>
                  <a:schemeClr val="bg1"/>
                </a:solidFill>
              </a:rPr>
              <a:t>Policy Evaluation</a:t>
            </a:r>
          </a:p>
        </p:txBody>
      </p:sp>
      <p:sp>
        <p:nvSpPr>
          <p:cNvPr id="3" name="Content Placeholder 2">
            <a:extLst>
              <a:ext uri="{FF2B5EF4-FFF2-40B4-BE49-F238E27FC236}">
                <a16:creationId xmlns:a16="http://schemas.microsoft.com/office/drawing/2014/main" id="{638C55BF-FF9A-4C28-A7AA-FEDE164C1117}"/>
              </a:ext>
            </a:extLst>
          </p:cNvPr>
          <p:cNvSpPr>
            <a:spLocks noGrp="1"/>
          </p:cNvSpPr>
          <p:nvPr>
            <p:ph idx="1"/>
          </p:nvPr>
        </p:nvSpPr>
        <p:spPr>
          <a:xfrm>
            <a:off x="628650" y="1248033"/>
            <a:ext cx="7886700" cy="3263504"/>
          </a:xfrm>
        </p:spPr>
        <p:txBody>
          <a:bodyPr>
            <a:normAutofit/>
          </a:bodyPr>
          <a:lstStyle/>
          <a:p>
            <a:r>
              <a:rPr lang="en-US" dirty="0"/>
              <a:t>Policy Evaluation</a:t>
            </a:r>
          </a:p>
          <a:p>
            <a:pPr lvl="1"/>
            <a:r>
              <a:rPr lang="en-US" dirty="0"/>
              <a:t>It may inform and improve policy development, adoption, implementation, and effectiveness, and builds the evidence base for policy intervention</a:t>
            </a:r>
          </a:p>
          <a:p>
            <a:pPr lvl="4"/>
            <a:endParaRPr lang="en-US" dirty="0"/>
          </a:p>
          <a:p>
            <a:r>
              <a:rPr lang="en-US" dirty="0"/>
              <a:t>Policy </a:t>
            </a:r>
            <a:r>
              <a:rPr lang="en-US" u="sng" dirty="0"/>
              <a:t>Impact</a:t>
            </a:r>
            <a:r>
              <a:rPr lang="en-US" dirty="0"/>
              <a:t> Evaluation</a:t>
            </a:r>
          </a:p>
          <a:p>
            <a:pPr lvl="1"/>
            <a:r>
              <a:rPr lang="en-US" dirty="0"/>
              <a:t>Did the policy produce the intended outcomes and impact? </a:t>
            </a:r>
          </a:p>
          <a:p>
            <a:pPr lvl="1"/>
            <a:r>
              <a:rPr lang="en-US" dirty="0"/>
              <a:t>Examine the content and impact of a policy</a:t>
            </a:r>
          </a:p>
          <a:p>
            <a:pPr lvl="1"/>
            <a:r>
              <a:rPr lang="en-US" dirty="0"/>
              <a:t>Determine and understand the merit, worth, and utility of a policy</a:t>
            </a:r>
          </a:p>
          <a:p>
            <a:pPr lvl="4"/>
            <a:endParaRPr lang="en-US" dirty="0"/>
          </a:p>
        </p:txBody>
      </p:sp>
    </p:spTree>
    <p:extLst>
      <p:ext uri="{BB962C8B-B14F-4D97-AF65-F5344CB8AC3E}">
        <p14:creationId xmlns:p14="http://schemas.microsoft.com/office/powerpoint/2010/main" val="952562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5EDA-15D4-4442-9A72-F2E7FBF35785}"/>
              </a:ext>
            </a:extLst>
          </p:cNvPr>
          <p:cNvSpPr>
            <a:spLocks noGrp="1"/>
          </p:cNvSpPr>
          <p:nvPr>
            <p:ph type="title"/>
          </p:nvPr>
        </p:nvSpPr>
        <p:spPr>
          <a:xfrm>
            <a:off x="628650" y="0"/>
            <a:ext cx="7886700" cy="994172"/>
          </a:xfrm>
        </p:spPr>
        <p:txBody>
          <a:bodyPr>
            <a:normAutofit/>
          </a:bodyPr>
          <a:lstStyle/>
          <a:p>
            <a:r>
              <a:rPr lang="en-US" sz="4000" dirty="0">
                <a:solidFill>
                  <a:schemeClr val="bg1"/>
                </a:solidFill>
              </a:rPr>
              <a:t>Coding Policies and Procedures</a:t>
            </a:r>
          </a:p>
        </p:txBody>
      </p:sp>
      <p:sp>
        <p:nvSpPr>
          <p:cNvPr id="3" name="Content Placeholder 2">
            <a:extLst>
              <a:ext uri="{FF2B5EF4-FFF2-40B4-BE49-F238E27FC236}">
                <a16:creationId xmlns:a16="http://schemas.microsoft.com/office/drawing/2014/main" id="{638C55BF-FF9A-4C28-A7AA-FEDE164C1117}"/>
              </a:ext>
            </a:extLst>
          </p:cNvPr>
          <p:cNvSpPr>
            <a:spLocks noGrp="1"/>
          </p:cNvSpPr>
          <p:nvPr>
            <p:ph idx="1"/>
          </p:nvPr>
        </p:nvSpPr>
        <p:spPr>
          <a:xfrm>
            <a:off x="628650" y="1074998"/>
            <a:ext cx="7886700" cy="3614448"/>
          </a:xfrm>
        </p:spPr>
        <p:txBody>
          <a:bodyPr>
            <a:normAutofit/>
          </a:bodyPr>
          <a:lstStyle/>
          <a:p>
            <a:pPr marL="0" indent="0">
              <a:buNone/>
            </a:pPr>
            <a:r>
              <a:rPr lang="en-US" dirty="0"/>
              <a:t>Legal Epidemiology</a:t>
            </a:r>
          </a:p>
          <a:p>
            <a:pPr marL="0" indent="0">
              <a:buNone/>
            </a:pPr>
            <a:r>
              <a:rPr lang="en-US" dirty="0"/>
              <a:t>&amp; Policy Surveillance </a:t>
            </a:r>
          </a:p>
          <a:p>
            <a:pPr lvl="1"/>
            <a:endParaRPr lang="en-US" dirty="0"/>
          </a:p>
          <a:p>
            <a:pPr lvl="1"/>
            <a:endParaRPr lang="en-US" dirty="0"/>
          </a:p>
          <a:p>
            <a:endParaRPr lang="en-US" dirty="0"/>
          </a:p>
          <a:p>
            <a:pPr lvl="5"/>
            <a:endParaRPr lang="en-US" dirty="0"/>
          </a:p>
        </p:txBody>
      </p:sp>
      <p:graphicFrame>
        <p:nvGraphicFramePr>
          <p:cNvPr id="4" name="Diagram 3">
            <a:extLst>
              <a:ext uri="{FF2B5EF4-FFF2-40B4-BE49-F238E27FC236}">
                <a16:creationId xmlns:a16="http://schemas.microsoft.com/office/drawing/2014/main" id="{060FA71D-0DAF-442D-9550-95D83ED5D048}"/>
              </a:ext>
            </a:extLst>
          </p:cNvPr>
          <p:cNvGraphicFramePr/>
          <p:nvPr>
            <p:extLst>
              <p:ext uri="{D42A27DB-BD31-4B8C-83A1-F6EECF244321}">
                <p14:modId xmlns:p14="http://schemas.microsoft.com/office/powerpoint/2010/main" val="1130062717"/>
              </p:ext>
            </p:extLst>
          </p:nvPr>
        </p:nvGraphicFramePr>
        <p:xfrm>
          <a:off x="3825401" y="944798"/>
          <a:ext cx="6152283" cy="3874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A1679F7D-8292-4CDA-A2C4-6265E8300F2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37" t="3476" r="69206" b="71657"/>
          <a:stretch/>
        </p:blipFill>
        <p:spPr>
          <a:xfrm>
            <a:off x="413094" y="2363129"/>
            <a:ext cx="3627863" cy="1705373"/>
          </a:xfrm>
          <a:prstGeom prst="rect">
            <a:avLst/>
          </a:prstGeom>
        </p:spPr>
      </p:pic>
      <p:sp>
        <p:nvSpPr>
          <p:cNvPr id="11" name="Rectangle 10">
            <a:extLst>
              <a:ext uri="{FF2B5EF4-FFF2-40B4-BE49-F238E27FC236}">
                <a16:creationId xmlns:a16="http://schemas.microsoft.com/office/drawing/2014/main" id="{5BC43661-2B06-4CFB-8050-35239417338D}"/>
              </a:ext>
            </a:extLst>
          </p:cNvPr>
          <p:cNvSpPr/>
          <p:nvPr/>
        </p:nvSpPr>
        <p:spPr>
          <a:xfrm>
            <a:off x="6443674" y="2577422"/>
            <a:ext cx="1066800" cy="609600"/>
          </a:xfrm>
          <a:prstGeom prst="rect">
            <a:avLst/>
          </a:prstGeom>
          <a:solidFill>
            <a:srgbClr val="191F3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a:solidFill>
                  <a:srgbClr val="F1AB1F"/>
                </a:solidFill>
              </a:rPr>
              <a:t>Quality control</a:t>
            </a:r>
          </a:p>
        </p:txBody>
      </p:sp>
      <p:cxnSp>
        <p:nvCxnSpPr>
          <p:cNvPr id="12" name="Straight Arrow Connector 11">
            <a:extLst>
              <a:ext uri="{FF2B5EF4-FFF2-40B4-BE49-F238E27FC236}">
                <a16:creationId xmlns:a16="http://schemas.microsoft.com/office/drawing/2014/main" id="{11964409-67BE-4EBA-B5C8-58936D446976}"/>
              </a:ext>
            </a:extLst>
          </p:cNvPr>
          <p:cNvCxnSpPr/>
          <p:nvPr/>
        </p:nvCxnSpPr>
        <p:spPr>
          <a:xfrm flipV="1">
            <a:off x="6977074" y="2120222"/>
            <a:ext cx="0" cy="381000"/>
          </a:xfrm>
          <a:prstGeom prst="straightConnector1">
            <a:avLst/>
          </a:prstGeom>
          <a:ln>
            <a:solidFill>
              <a:srgbClr val="F1AB1F"/>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6B3FE034-2636-4E71-8BC3-4FF4C4C0E3F1}"/>
              </a:ext>
            </a:extLst>
          </p:cNvPr>
          <p:cNvCxnSpPr/>
          <p:nvPr/>
        </p:nvCxnSpPr>
        <p:spPr>
          <a:xfrm>
            <a:off x="7586674" y="2882222"/>
            <a:ext cx="457200" cy="0"/>
          </a:xfrm>
          <a:prstGeom prst="straightConnector1">
            <a:avLst/>
          </a:prstGeom>
          <a:ln>
            <a:solidFill>
              <a:srgbClr val="F1AB1F"/>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5E914D9A-6D80-4169-A4AE-A55048C9AFC5}"/>
              </a:ext>
            </a:extLst>
          </p:cNvPr>
          <p:cNvCxnSpPr/>
          <p:nvPr/>
        </p:nvCxnSpPr>
        <p:spPr>
          <a:xfrm flipH="1">
            <a:off x="5910274" y="2882222"/>
            <a:ext cx="457200" cy="0"/>
          </a:xfrm>
          <a:prstGeom prst="straightConnector1">
            <a:avLst/>
          </a:prstGeom>
          <a:ln>
            <a:solidFill>
              <a:srgbClr val="F1AB1F"/>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794A7475-2746-4367-AF9D-BDA8F1313D5C}"/>
              </a:ext>
            </a:extLst>
          </p:cNvPr>
          <p:cNvCxnSpPr/>
          <p:nvPr/>
        </p:nvCxnSpPr>
        <p:spPr>
          <a:xfrm>
            <a:off x="6977074" y="3263222"/>
            <a:ext cx="0" cy="381000"/>
          </a:xfrm>
          <a:prstGeom prst="straightConnector1">
            <a:avLst/>
          </a:prstGeom>
          <a:ln>
            <a:solidFill>
              <a:srgbClr val="F1AB1F"/>
            </a:solidFill>
            <a:headEnd type="non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37950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5EDA-15D4-4442-9A72-F2E7FBF35785}"/>
              </a:ext>
            </a:extLst>
          </p:cNvPr>
          <p:cNvSpPr>
            <a:spLocks noGrp="1"/>
          </p:cNvSpPr>
          <p:nvPr>
            <p:ph type="title"/>
          </p:nvPr>
        </p:nvSpPr>
        <p:spPr>
          <a:xfrm>
            <a:off x="628650" y="0"/>
            <a:ext cx="7886700" cy="994172"/>
          </a:xfrm>
        </p:spPr>
        <p:txBody>
          <a:bodyPr>
            <a:normAutofit/>
          </a:bodyPr>
          <a:lstStyle/>
          <a:p>
            <a:r>
              <a:rPr lang="en-US" sz="4000" dirty="0">
                <a:solidFill>
                  <a:schemeClr val="bg1"/>
                </a:solidFill>
              </a:rPr>
              <a:t>Coding Policies and Procedures</a:t>
            </a:r>
          </a:p>
        </p:txBody>
      </p:sp>
      <p:graphicFrame>
        <p:nvGraphicFramePr>
          <p:cNvPr id="6" name="Table 5">
            <a:extLst>
              <a:ext uri="{FF2B5EF4-FFF2-40B4-BE49-F238E27FC236}">
                <a16:creationId xmlns:a16="http://schemas.microsoft.com/office/drawing/2014/main" id="{CC76D440-DD78-4295-88EB-5C221E0E8557}"/>
              </a:ext>
            </a:extLst>
          </p:cNvPr>
          <p:cNvGraphicFramePr>
            <a:graphicFrameLocks noGrp="1"/>
          </p:cNvGraphicFramePr>
          <p:nvPr>
            <p:extLst>
              <p:ext uri="{D42A27DB-BD31-4B8C-83A1-F6EECF244321}">
                <p14:modId xmlns:p14="http://schemas.microsoft.com/office/powerpoint/2010/main" val="3488108261"/>
              </p:ext>
            </p:extLst>
          </p:nvPr>
        </p:nvGraphicFramePr>
        <p:xfrm>
          <a:off x="1524000" y="2276474"/>
          <a:ext cx="6096000" cy="18796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49423385"/>
                    </a:ext>
                  </a:extLst>
                </a:gridCol>
                <a:gridCol w="3048000">
                  <a:extLst>
                    <a:ext uri="{9D8B030D-6E8A-4147-A177-3AD203B41FA5}">
                      <a16:colId xmlns:a16="http://schemas.microsoft.com/office/drawing/2014/main" val="388641748"/>
                    </a:ext>
                  </a:extLst>
                </a:gridCol>
              </a:tblGrid>
              <a:tr h="370840">
                <a:tc>
                  <a:txBody>
                    <a:bodyPr/>
                    <a:lstStyle/>
                    <a:p>
                      <a:pPr algn="ctr"/>
                      <a:r>
                        <a:rPr lang="en-US" sz="2000" dirty="0"/>
                        <a:t>Jurisdiction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1F3F"/>
                    </a:solidFill>
                  </a:tcPr>
                </a:tc>
                <a:tc>
                  <a:txBody>
                    <a:bodyPr/>
                    <a:lstStyle/>
                    <a:p>
                      <a:pPr algn="ctr"/>
                      <a:r>
                        <a:rPr lang="en-US" sz="2000" dirty="0"/>
                        <a:t>Policy 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1F3F"/>
                    </a:solidFill>
                  </a:tcPr>
                </a:tc>
                <a:extLst>
                  <a:ext uri="{0D108BD9-81ED-4DB2-BD59-A6C34878D82A}">
                    <a16:rowId xmlns:a16="http://schemas.microsoft.com/office/drawing/2014/main" val="1059694057"/>
                  </a:ext>
                </a:extLst>
              </a:tr>
              <a:tr h="370840">
                <a:tc>
                  <a:txBody>
                    <a:bodyPr/>
                    <a:lstStyle/>
                    <a:p>
                      <a:pPr algn="ctr"/>
                      <a:r>
                        <a:rPr lang="en-US" sz="1600" dirty="0"/>
                        <a:t>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035895"/>
                  </a:ext>
                </a:extLst>
              </a:tr>
              <a:tr h="370840">
                <a:tc>
                  <a:txBody>
                    <a:bodyPr/>
                    <a:lstStyle/>
                    <a:p>
                      <a:pPr algn="ctr"/>
                      <a:r>
                        <a:rPr lang="en-US" sz="1600" dirty="0"/>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4099097"/>
                  </a:ext>
                </a:extLst>
              </a:tr>
              <a:tr h="370840">
                <a:tc>
                  <a:txBody>
                    <a:bodyPr/>
                    <a:lstStyle/>
                    <a:p>
                      <a:pPr algn="ctr"/>
                      <a:r>
                        <a:rPr lang="en-US" sz="1600" dirty="0"/>
                        <a: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4919246"/>
                  </a:ext>
                </a:extLst>
              </a:tr>
              <a:tr h="370840">
                <a:tc>
                  <a:txBody>
                    <a:bodyPr/>
                    <a:lstStyle/>
                    <a:p>
                      <a:pPr algn="ctr"/>
                      <a:r>
                        <a:rPr lang="en-US" sz="1600" dirty="0"/>
                        <a:t>AZ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90727"/>
                  </a:ext>
                </a:extLst>
              </a:tr>
            </a:tbl>
          </a:graphicData>
        </a:graphic>
      </p:graphicFrame>
      <p:sp>
        <p:nvSpPr>
          <p:cNvPr id="7" name="Rectangle 6">
            <a:extLst>
              <a:ext uri="{FF2B5EF4-FFF2-40B4-BE49-F238E27FC236}">
                <a16:creationId xmlns:a16="http://schemas.microsoft.com/office/drawing/2014/main" id="{9206B179-3514-4548-88C4-2C048674DBEB}"/>
              </a:ext>
            </a:extLst>
          </p:cNvPr>
          <p:cNvSpPr/>
          <p:nvPr/>
        </p:nvSpPr>
        <p:spPr>
          <a:xfrm>
            <a:off x="499145" y="1348492"/>
            <a:ext cx="7886700" cy="400110"/>
          </a:xfrm>
          <a:prstGeom prst="rect">
            <a:avLst/>
          </a:prstGeom>
        </p:spPr>
        <p:txBody>
          <a:bodyPr wrap="square">
            <a:spAutoFit/>
          </a:bodyPr>
          <a:lstStyle/>
          <a:p>
            <a:r>
              <a:rPr lang="en-US" dirty="0"/>
              <a:t>Example: facility suspends copays fully for all medical care</a:t>
            </a:r>
          </a:p>
        </p:txBody>
      </p:sp>
    </p:spTree>
    <p:extLst>
      <p:ext uri="{BB962C8B-B14F-4D97-AF65-F5344CB8AC3E}">
        <p14:creationId xmlns:p14="http://schemas.microsoft.com/office/powerpoint/2010/main" val="3452282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5EDA-15D4-4442-9A72-F2E7FBF35785}"/>
              </a:ext>
            </a:extLst>
          </p:cNvPr>
          <p:cNvSpPr>
            <a:spLocks noGrp="1"/>
          </p:cNvSpPr>
          <p:nvPr>
            <p:ph type="title"/>
          </p:nvPr>
        </p:nvSpPr>
        <p:spPr>
          <a:xfrm>
            <a:off x="628650" y="0"/>
            <a:ext cx="7886700" cy="994172"/>
          </a:xfrm>
        </p:spPr>
        <p:txBody>
          <a:bodyPr>
            <a:normAutofit/>
          </a:bodyPr>
          <a:lstStyle/>
          <a:p>
            <a:r>
              <a:rPr lang="en-US" sz="4000" dirty="0">
                <a:solidFill>
                  <a:schemeClr val="bg1"/>
                </a:solidFill>
              </a:rPr>
              <a:t>Causal Inference</a:t>
            </a:r>
          </a:p>
        </p:txBody>
      </p:sp>
      <p:sp>
        <p:nvSpPr>
          <p:cNvPr id="3" name="Content Placeholder 2">
            <a:extLst>
              <a:ext uri="{FF2B5EF4-FFF2-40B4-BE49-F238E27FC236}">
                <a16:creationId xmlns:a16="http://schemas.microsoft.com/office/drawing/2014/main" id="{638C55BF-FF9A-4C28-A7AA-FEDE164C1117}"/>
              </a:ext>
            </a:extLst>
          </p:cNvPr>
          <p:cNvSpPr>
            <a:spLocks noGrp="1"/>
          </p:cNvSpPr>
          <p:nvPr>
            <p:ph idx="1"/>
          </p:nvPr>
        </p:nvSpPr>
        <p:spPr>
          <a:xfrm>
            <a:off x="141953" y="1208943"/>
            <a:ext cx="4901995" cy="3263504"/>
          </a:xfrm>
        </p:spPr>
        <p:txBody>
          <a:bodyPr/>
          <a:lstStyle/>
          <a:p>
            <a:pPr marL="0" indent="0">
              <a:buNone/>
            </a:pPr>
            <a:r>
              <a:rPr lang="en-US" dirty="0"/>
              <a:t>I will evaluate associations between previously explained policy data (think 0s and 1s) and COVID-19 outcomes</a:t>
            </a:r>
          </a:p>
          <a:p>
            <a:pPr lvl="1"/>
            <a:r>
              <a:rPr lang="en-US" dirty="0"/>
              <a:t>Individuals Incarcerated Tested for COVID-19</a:t>
            </a:r>
          </a:p>
          <a:p>
            <a:pPr lvl="1"/>
            <a:r>
              <a:rPr lang="en-US" dirty="0"/>
              <a:t>Individuals Incarcerated Positive for COVID-19</a:t>
            </a:r>
          </a:p>
          <a:p>
            <a:pPr lvl="1"/>
            <a:r>
              <a:rPr lang="en-US" dirty="0"/>
              <a:t>Individuals Incarcerated Deaths due to COVID-19</a:t>
            </a:r>
          </a:p>
          <a:p>
            <a:pPr lvl="1"/>
            <a:r>
              <a:rPr lang="en-US" dirty="0"/>
              <a:t>Prison Staff Positives for COVID-19</a:t>
            </a:r>
          </a:p>
          <a:p>
            <a:pPr lvl="1"/>
            <a:r>
              <a:rPr lang="en-US" dirty="0"/>
              <a:t>Prison Staff Deaths due to COVID-19</a:t>
            </a:r>
          </a:p>
        </p:txBody>
      </p:sp>
      <p:pic>
        <p:nvPicPr>
          <p:cNvPr id="6" name="Picture 5">
            <a:extLst>
              <a:ext uri="{FF2B5EF4-FFF2-40B4-BE49-F238E27FC236}">
                <a16:creationId xmlns:a16="http://schemas.microsoft.com/office/drawing/2014/main" id="{4253A5A9-0E35-409D-A642-38C6E13A2FC1}"/>
              </a:ext>
            </a:extLst>
          </p:cNvPr>
          <p:cNvPicPr>
            <a:picLocks noChangeAspect="1"/>
          </p:cNvPicPr>
          <p:nvPr/>
        </p:nvPicPr>
        <p:blipFill>
          <a:blip r:embed="rId3"/>
          <a:stretch>
            <a:fillRect/>
          </a:stretch>
        </p:blipFill>
        <p:spPr>
          <a:xfrm>
            <a:off x="5090236" y="1297645"/>
            <a:ext cx="3911811" cy="3086099"/>
          </a:xfrm>
          <a:prstGeom prst="rect">
            <a:avLst/>
          </a:prstGeom>
        </p:spPr>
      </p:pic>
      <p:sp>
        <p:nvSpPr>
          <p:cNvPr id="7" name="TextBox 11">
            <a:extLst>
              <a:ext uri="{FF2B5EF4-FFF2-40B4-BE49-F238E27FC236}">
                <a16:creationId xmlns:a16="http://schemas.microsoft.com/office/drawing/2014/main" id="{3A99FE58-156B-48A6-BD16-350541906F64}"/>
              </a:ext>
            </a:extLst>
          </p:cNvPr>
          <p:cNvSpPr txBox="1"/>
          <p:nvPr/>
        </p:nvSpPr>
        <p:spPr>
          <a:xfrm>
            <a:off x="5147393" y="4808858"/>
            <a:ext cx="3996607"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latin typeface="Cambria Math" panose="02040503050406030204" pitchFamily="18" charset="0"/>
                <a:ea typeface="Cambria Math" panose="02040503050406030204" pitchFamily="18" charset="0"/>
              </a:rPr>
              <a:t>Lamont </a:t>
            </a:r>
            <a:r>
              <a:rPr lang="en-US" sz="1100" i="1" dirty="0" err="1">
                <a:latin typeface="Cambria Math" panose="02040503050406030204" pitchFamily="18" charset="0"/>
                <a:ea typeface="Cambria Math" panose="02040503050406030204" pitchFamily="18" charset="0"/>
              </a:rPr>
              <a:t>Thergood</a:t>
            </a:r>
            <a:r>
              <a:rPr lang="en-US" sz="1100" i="1" dirty="0">
                <a:latin typeface="Cambria Math" panose="02040503050406030204" pitchFamily="18" charset="0"/>
                <a:ea typeface="Cambria Math" panose="02040503050406030204" pitchFamily="18" charset="0"/>
              </a:rPr>
              <a:t>, “The Day”. 2014. Collection of Jeffery Greene.</a:t>
            </a:r>
          </a:p>
        </p:txBody>
      </p:sp>
    </p:spTree>
    <p:extLst>
      <p:ext uri="{BB962C8B-B14F-4D97-AF65-F5344CB8AC3E}">
        <p14:creationId xmlns:p14="http://schemas.microsoft.com/office/powerpoint/2010/main" val="273433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F99A65-46A1-4864-B56E-F4EB66185D1D}"/>
              </a:ext>
            </a:extLst>
          </p:cNvPr>
          <p:cNvSpPr>
            <a:spLocks noGrp="1"/>
          </p:cNvSpPr>
          <p:nvPr>
            <p:ph type="ctrTitle"/>
          </p:nvPr>
        </p:nvSpPr>
        <p:spPr/>
        <p:txBody>
          <a:bodyPr>
            <a:normAutofit/>
          </a:bodyPr>
          <a:lstStyle/>
          <a:p>
            <a:r>
              <a:rPr lang="en-US" sz="6600" dirty="0"/>
              <a:t>Background</a:t>
            </a:r>
          </a:p>
        </p:txBody>
      </p:sp>
      <p:sp>
        <p:nvSpPr>
          <p:cNvPr id="4" name="Slide Number Placeholder 3">
            <a:extLst>
              <a:ext uri="{FF2B5EF4-FFF2-40B4-BE49-F238E27FC236}">
                <a16:creationId xmlns:a16="http://schemas.microsoft.com/office/drawing/2014/main" id="{C161D93D-1D58-479A-A382-5D4F5280E7F1}"/>
              </a:ext>
            </a:extLst>
          </p:cNvPr>
          <p:cNvSpPr>
            <a:spLocks noGrp="1"/>
          </p:cNvSpPr>
          <p:nvPr>
            <p:ph type="sldNum" sz="quarter" idx="4294967295"/>
          </p:nvPr>
        </p:nvSpPr>
        <p:spPr>
          <a:xfrm>
            <a:off x="7086600" y="4767263"/>
            <a:ext cx="2057400" cy="274637"/>
          </a:xfrm>
        </p:spPr>
        <p:txBody>
          <a:bodyPr/>
          <a:lstStyle/>
          <a:p>
            <a:fld id="{8644A4CC-81CB-4E91-B3B0-005FDDFCDED7}" type="slidenum">
              <a:rPr lang="en-US" smtClean="0"/>
              <a:t>3</a:t>
            </a:fld>
            <a:endParaRPr lang="en-US"/>
          </a:p>
        </p:txBody>
      </p:sp>
    </p:spTree>
    <p:extLst>
      <p:ext uri="{BB962C8B-B14F-4D97-AF65-F5344CB8AC3E}">
        <p14:creationId xmlns:p14="http://schemas.microsoft.com/office/powerpoint/2010/main" val="671120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5EDA-15D4-4442-9A72-F2E7FBF35785}"/>
              </a:ext>
            </a:extLst>
          </p:cNvPr>
          <p:cNvSpPr>
            <a:spLocks noGrp="1"/>
          </p:cNvSpPr>
          <p:nvPr>
            <p:ph type="title"/>
          </p:nvPr>
        </p:nvSpPr>
        <p:spPr>
          <a:xfrm>
            <a:off x="628650" y="0"/>
            <a:ext cx="7886700" cy="994172"/>
          </a:xfrm>
        </p:spPr>
        <p:txBody>
          <a:bodyPr>
            <a:normAutofit/>
          </a:bodyPr>
          <a:lstStyle/>
          <a:p>
            <a:r>
              <a:rPr lang="en-US" sz="4000" dirty="0">
                <a:solidFill>
                  <a:schemeClr val="bg1"/>
                </a:solidFill>
              </a:rPr>
              <a:t>Quasi-Experimental Study</a:t>
            </a:r>
          </a:p>
        </p:txBody>
      </p:sp>
      <p:sp>
        <p:nvSpPr>
          <p:cNvPr id="3" name="Content Placeholder 2">
            <a:extLst>
              <a:ext uri="{FF2B5EF4-FFF2-40B4-BE49-F238E27FC236}">
                <a16:creationId xmlns:a16="http://schemas.microsoft.com/office/drawing/2014/main" id="{638C55BF-FF9A-4C28-A7AA-FEDE164C1117}"/>
              </a:ext>
            </a:extLst>
          </p:cNvPr>
          <p:cNvSpPr>
            <a:spLocks noGrp="1"/>
          </p:cNvSpPr>
          <p:nvPr>
            <p:ph idx="1"/>
          </p:nvPr>
        </p:nvSpPr>
        <p:spPr>
          <a:xfrm>
            <a:off x="193572" y="1468231"/>
            <a:ext cx="5071602" cy="3263504"/>
          </a:xfrm>
        </p:spPr>
        <p:txBody>
          <a:bodyPr/>
          <a:lstStyle/>
          <a:p>
            <a:r>
              <a:rPr lang="en-US" dirty="0"/>
              <a:t>Causal inference is a key challenge in public health policy research</a:t>
            </a:r>
          </a:p>
          <a:p>
            <a:pPr lvl="1"/>
            <a:r>
              <a:rPr lang="en-US" dirty="0"/>
              <a:t>Near impossible to randomize jurisdictions to an intervention or control group</a:t>
            </a:r>
          </a:p>
          <a:p>
            <a:pPr lvl="4"/>
            <a:endParaRPr lang="en-US" dirty="0"/>
          </a:p>
          <a:p>
            <a:r>
              <a:rPr lang="en-US" dirty="0"/>
              <a:t>Utilizes a comparison group (or counterfactual)</a:t>
            </a:r>
          </a:p>
          <a:p>
            <a:pPr lvl="1"/>
            <a:r>
              <a:rPr lang="en-US" dirty="0"/>
              <a:t>The counterfactual needs to be as similar as possible to the treatment group</a:t>
            </a:r>
          </a:p>
        </p:txBody>
      </p:sp>
      <p:pic>
        <p:nvPicPr>
          <p:cNvPr id="7" name="Picture 6">
            <a:extLst>
              <a:ext uri="{FF2B5EF4-FFF2-40B4-BE49-F238E27FC236}">
                <a16:creationId xmlns:a16="http://schemas.microsoft.com/office/drawing/2014/main" id="{66F3ADAC-F480-4C38-8D79-095F495B4D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6921" y="994172"/>
            <a:ext cx="2870687" cy="36197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6">
            <a:extLst>
              <a:ext uri="{FF2B5EF4-FFF2-40B4-BE49-F238E27FC236}">
                <a16:creationId xmlns:a16="http://schemas.microsoft.com/office/drawing/2014/main" id="{362E6077-CCD2-4452-A907-03CE6CA0ED01}"/>
              </a:ext>
            </a:extLst>
          </p:cNvPr>
          <p:cNvSpPr txBox="1"/>
          <p:nvPr/>
        </p:nvSpPr>
        <p:spPr>
          <a:xfrm>
            <a:off x="4900531" y="4796012"/>
            <a:ext cx="424346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latin typeface="Cambria Math" panose="02040503050406030204" pitchFamily="18" charset="0"/>
                <a:ea typeface="Cambria Math" panose="02040503050406030204" pitchFamily="18" charset="0"/>
              </a:rPr>
              <a:t>Gerald Morgan, “Sister”. 2017. San Quentin State Prison, CA. Acrylic.</a:t>
            </a:r>
          </a:p>
        </p:txBody>
      </p:sp>
    </p:spTree>
    <p:extLst>
      <p:ext uri="{BB962C8B-B14F-4D97-AF65-F5344CB8AC3E}">
        <p14:creationId xmlns:p14="http://schemas.microsoft.com/office/powerpoint/2010/main" val="2986991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5EDA-15D4-4442-9A72-F2E7FBF35785}"/>
              </a:ext>
            </a:extLst>
          </p:cNvPr>
          <p:cNvSpPr>
            <a:spLocks noGrp="1"/>
          </p:cNvSpPr>
          <p:nvPr>
            <p:ph type="title"/>
          </p:nvPr>
        </p:nvSpPr>
        <p:spPr>
          <a:xfrm>
            <a:off x="628650" y="0"/>
            <a:ext cx="8515350" cy="994172"/>
          </a:xfrm>
        </p:spPr>
        <p:txBody>
          <a:bodyPr>
            <a:noAutofit/>
          </a:bodyPr>
          <a:lstStyle/>
          <a:p>
            <a:r>
              <a:rPr lang="en-US" sz="2800" dirty="0">
                <a:solidFill>
                  <a:schemeClr val="bg1"/>
                </a:solidFill>
              </a:rPr>
              <a:t>Interrupted Time Series (With Comparison Jurisdiction) </a:t>
            </a:r>
          </a:p>
        </p:txBody>
      </p:sp>
      <p:pic>
        <p:nvPicPr>
          <p:cNvPr id="4" name="Picture 3">
            <a:extLst>
              <a:ext uri="{FF2B5EF4-FFF2-40B4-BE49-F238E27FC236}">
                <a16:creationId xmlns:a16="http://schemas.microsoft.com/office/drawing/2014/main" id="{A2F78DC4-F743-4709-B182-980FB13E8E8C}"/>
              </a:ext>
            </a:extLst>
          </p:cNvPr>
          <p:cNvPicPr>
            <a:picLocks noChangeAspect="1"/>
          </p:cNvPicPr>
          <p:nvPr/>
        </p:nvPicPr>
        <p:blipFill>
          <a:blip r:embed="rId3"/>
          <a:stretch>
            <a:fillRect/>
          </a:stretch>
        </p:blipFill>
        <p:spPr>
          <a:xfrm>
            <a:off x="882747" y="1968814"/>
            <a:ext cx="7378505" cy="1821782"/>
          </a:xfrm>
          <a:prstGeom prst="rect">
            <a:avLst/>
          </a:prstGeom>
        </p:spPr>
      </p:pic>
      <p:sp>
        <p:nvSpPr>
          <p:cNvPr id="5" name="TextBox 4">
            <a:extLst>
              <a:ext uri="{FF2B5EF4-FFF2-40B4-BE49-F238E27FC236}">
                <a16:creationId xmlns:a16="http://schemas.microsoft.com/office/drawing/2014/main" id="{2BBC3276-A93D-4AB7-8FC1-B889F9CD4462}"/>
              </a:ext>
            </a:extLst>
          </p:cNvPr>
          <p:cNvSpPr txBox="1"/>
          <p:nvPr/>
        </p:nvSpPr>
        <p:spPr>
          <a:xfrm>
            <a:off x="253218" y="2622185"/>
            <a:ext cx="629529" cy="1015663"/>
          </a:xfrm>
          <a:prstGeom prst="rect">
            <a:avLst/>
          </a:prstGeom>
          <a:noFill/>
        </p:spPr>
        <p:txBody>
          <a:bodyPr wrap="square" rtlCol="0">
            <a:spAutoFit/>
          </a:bodyPr>
          <a:lstStyle/>
          <a:p>
            <a:r>
              <a:rPr lang="en-US" dirty="0"/>
              <a:t>AZ</a:t>
            </a:r>
          </a:p>
          <a:p>
            <a:endParaRPr lang="en-US" dirty="0"/>
          </a:p>
          <a:p>
            <a:r>
              <a:rPr lang="en-US" dirty="0"/>
              <a:t>NM</a:t>
            </a:r>
          </a:p>
        </p:txBody>
      </p:sp>
      <p:sp>
        <p:nvSpPr>
          <p:cNvPr id="6" name="Oval 5">
            <a:extLst>
              <a:ext uri="{FF2B5EF4-FFF2-40B4-BE49-F238E27FC236}">
                <a16:creationId xmlns:a16="http://schemas.microsoft.com/office/drawing/2014/main" id="{5CF22374-D11E-4C8B-9E0B-1EB0FA5E72B6}"/>
              </a:ext>
            </a:extLst>
          </p:cNvPr>
          <p:cNvSpPr/>
          <p:nvPr/>
        </p:nvSpPr>
        <p:spPr>
          <a:xfrm>
            <a:off x="4206241" y="2537777"/>
            <a:ext cx="344658" cy="41499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5B3D8B-FDCC-4050-915B-10EF3B888509}"/>
              </a:ext>
            </a:extLst>
          </p:cNvPr>
          <p:cNvSpPr txBox="1"/>
          <p:nvPr/>
        </p:nvSpPr>
        <p:spPr>
          <a:xfrm>
            <a:off x="6752493" y="1622758"/>
            <a:ext cx="2138289" cy="307777"/>
          </a:xfrm>
          <a:prstGeom prst="rect">
            <a:avLst/>
          </a:prstGeom>
          <a:noFill/>
          <a:ln>
            <a:solidFill>
              <a:schemeClr val="tx1"/>
            </a:solidFill>
          </a:ln>
        </p:spPr>
        <p:txBody>
          <a:bodyPr wrap="square" rtlCol="0">
            <a:spAutoFit/>
          </a:bodyPr>
          <a:lstStyle/>
          <a:p>
            <a:pPr algn="ctr"/>
            <a:r>
              <a:rPr lang="en-US" sz="1400" dirty="0"/>
              <a:t>Implementation of Policy</a:t>
            </a:r>
          </a:p>
        </p:txBody>
      </p:sp>
      <p:sp>
        <p:nvSpPr>
          <p:cNvPr id="11" name="Rectangle 10">
            <a:extLst>
              <a:ext uri="{FF2B5EF4-FFF2-40B4-BE49-F238E27FC236}">
                <a16:creationId xmlns:a16="http://schemas.microsoft.com/office/drawing/2014/main" id="{C46836B3-9EF3-4367-8E92-0ABED7C89351}"/>
              </a:ext>
            </a:extLst>
          </p:cNvPr>
          <p:cNvSpPr/>
          <p:nvPr/>
        </p:nvSpPr>
        <p:spPr>
          <a:xfrm>
            <a:off x="1015937" y="2069454"/>
            <a:ext cx="6725265" cy="414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A5CC329-DB02-4120-8C22-F386B13CE917}"/>
              </a:ext>
            </a:extLst>
          </p:cNvPr>
          <p:cNvCxnSpPr>
            <a:stCxn id="7" idx="1"/>
          </p:cNvCxnSpPr>
          <p:nvPr/>
        </p:nvCxnSpPr>
        <p:spPr>
          <a:xfrm flipH="1">
            <a:off x="4550899" y="1776647"/>
            <a:ext cx="2201594" cy="9686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57598AE-C157-4546-ADAC-7948CC74FE05}"/>
              </a:ext>
            </a:extLst>
          </p:cNvPr>
          <p:cNvSpPr txBox="1"/>
          <p:nvPr/>
        </p:nvSpPr>
        <p:spPr>
          <a:xfrm>
            <a:off x="253218" y="1161390"/>
            <a:ext cx="5092117" cy="400110"/>
          </a:xfrm>
          <a:prstGeom prst="rect">
            <a:avLst/>
          </a:prstGeom>
          <a:noFill/>
        </p:spPr>
        <p:txBody>
          <a:bodyPr wrap="square" rtlCol="0">
            <a:spAutoFit/>
          </a:bodyPr>
          <a:lstStyle/>
          <a:p>
            <a:r>
              <a:rPr lang="en-US" dirty="0"/>
              <a:t>Matched on COVID-19 testing rate</a:t>
            </a:r>
          </a:p>
        </p:txBody>
      </p:sp>
      <p:cxnSp>
        <p:nvCxnSpPr>
          <p:cNvPr id="14" name="Straight Arrow Connector 13">
            <a:extLst>
              <a:ext uri="{FF2B5EF4-FFF2-40B4-BE49-F238E27FC236}">
                <a16:creationId xmlns:a16="http://schemas.microsoft.com/office/drawing/2014/main" id="{3A54D584-11AB-4696-A965-F11E15178011}"/>
              </a:ext>
            </a:extLst>
          </p:cNvPr>
          <p:cNvCxnSpPr>
            <a:cxnSpLocks/>
            <a:endCxn id="5" idx="0"/>
          </p:cNvCxnSpPr>
          <p:nvPr/>
        </p:nvCxnSpPr>
        <p:spPr>
          <a:xfrm>
            <a:off x="567983" y="1559477"/>
            <a:ext cx="0" cy="10627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381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F99A65-46A1-4864-B56E-F4EB66185D1D}"/>
              </a:ext>
            </a:extLst>
          </p:cNvPr>
          <p:cNvSpPr>
            <a:spLocks noGrp="1"/>
          </p:cNvSpPr>
          <p:nvPr>
            <p:ph type="ctrTitle"/>
          </p:nvPr>
        </p:nvSpPr>
        <p:spPr>
          <a:xfrm>
            <a:off x="0" y="1546600"/>
            <a:ext cx="9144000" cy="1536405"/>
          </a:xfrm>
        </p:spPr>
        <p:txBody>
          <a:bodyPr>
            <a:noAutofit/>
          </a:bodyPr>
          <a:lstStyle/>
          <a:p>
            <a:r>
              <a:rPr lang="en-US" sz="5400" dirty="0"/>
              <a:t>Expected Outcomes and Potential Implications</a:t>
            </a:r>
          </a:p>
        </p:txBody>
      </p:sp>
      <p:sp>
        <p:nvSpPr>
          <p:cNvPr id="4" name="Slide Number Placeholder 3">
            <a:extLst>
              <a:ext uri="{FF2B5EF4-FFF2-40B4-BE49-F238E27FC236}">
                <a16:creationId xmlns:a16="http://schemas.microsoft.com/office/drawing/2014/main" id="{C161D93D-1D58-479A-A382-5D4F5280E7F1}"/>
              </a:ext>
            </a:extLst>
          </p:cNvPr>
          <p:cNvSpPr>
            <a:spLocks noGrp="1"/>
          </p:cNvSpPr>
          <p:nvPr>
            <p:ph type="sldNum" sz="quarter" idx="4294967295"/>
          </p:nvPr>
        </p:nvSpPr>
        <p:spPr>
          <a:xfrm>
            <a:off x="7086600" y="4767263"/>
            <a:ext cx="2057400" cy="274637"/>
          </a:xfrm>
        </p:spPr>
        <p:txBody>
          <a:bodyPr/>
          <a:lstStyle/>
          <a:p>
            <a:fld id="{8644A4CC-81CB-4E91-B3B0-005FDDFCDED7}" type="slidenum">
              <a:rPr lang="en-US" smtClean="0"/>
              <a:t>32</a:t>
            </a:fld>
            <a:endParaRPr lang="en-US"/>
          </a:p>
        </p:txBody>
      </p:sp>
    </p:spTree>
    <p:extLst>
      <p:ext uri="{BB962C8B-B14F-4D97-AF65-F5344CB8AC3E}">
        <p14:creationId xmlns:p14="http://schemas.microsoft.com/office/powerpoint/2010/main" val="1136721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5EDA-15D4-4442-9A72-F2E7FBF35785}"/>
              </a:ext>
            </a:extLst>
          </p:cNvPr>
          <p:cNvSpPr>
            <a:spLocks noGrp="1"/>
          </p:cNvSpPr>
          <p:nvPr>
            <p:ph type="title"/>
          </p:nvPr>
        </p:nvSpPr>
        <p:spPr>
          <a:xfrm>
            <a:off x="628650" y="0"/>
            <a:ext cx="7886700" cy="994172"/>
          </a:xfrm>
        </p:spPr>
        <p:txBody>
          <a:bodyPr>
            <a:noAutofit/>
          </a:bodyPr>
          <a:lstStyle/>
          <a:p>
            <a:r>
              <a:rPr lang="en-US" sz="3200" dirty="0">
                <a:solidFill>
                  <a:schemeClr val="bg1"/>
                </a:solidFill>
              </a:rPr>
              <a:t>Expected Outcomes and Potential Implications</a:t>
            </a:r>
          </a:p>
        </p:txBody>
      </p:sp>
      <p:sp>
        <p:nvSpPr>
          <p:cNvPr id="3" name="Content Placeholder 2">
            <a:extLst>
              <a:ext uri="{FF2B5EF4-FFF2-40B4-BE49-F238E27FC236}">
                <a16:creationId xmlns:a16="http://schemas.microsoft.com/office/drawing/2014/main" id="{638C55BF-FF9A-4C28-A7AA-FEDE164C1117}"/>
              </a:ext>
            </a:extLst>
          </p:cNvPr>
          <p:cNvSpPr>
            <a:spLocks noGrp="1"/>
          </p:cNvSpPr>
          <p:nvPr>
            <p:ph idx="1"/>
          </p:nvPr>
        </p:nvSpPr>
        <p:spPr>
          <a:xfrm>
            <a:off x="282063" y="994172"/>
            <a:ext cx="5123221" cy="3504471"/>
          </a:xfrm>
        </p:spPr>
        <p:txBody>
          <a:bodyPr>
            <a:normAutofit fontScale="92500"/>
          </a:bodyPr>
          <a:lstStyle/>
          <a:p>
            <a:r>
              <a:rPr lang="en-US" dirty="0"/>
              <a:t>A policy evaluation can potentially show which laws, policies, or procedures facilitate, challenge, or harm health </a:t>
            </a:r>
          </a:p>
          <a:p>
            <a:pPr lvl="1"/>
            <a:r>
              <a:rPr lang="en-US" dirty="0"/>
              <a:t>This study could potentially show the impact of health care and mitigation strategy policies and procedures on COVID-19 health outcomes of individuals incarcerated in prisons across the US</a:t>
            </a:r>
          </a:p>
          <a:p>
            <a:r>
              <a:rPr lang="en-US" u="sng" dirty="0"/>
              <a:t>Long-term goal</a:t>
            </a:r>
            <a:r>
              <a:rPr lang="en-US" dirty="0"/>
              <a:t> </a:t>
            </a:r>
          </a:p>
          <a:p>
            <a:pPr lvl="1"/>
            <a:r>
              <a:rPr lang="en-US" dirty="0"/>
              <a:t>To help guide policy creation and implementation in correctional facilities to prevent, control, and the spread of infectious disease, whether that be during an epidemic, pandemic, or an outbreak in a single facility</a:t>
            </a:r>
          </a:p>
        </p:txBody>
      </p:sp>
      <p:sp>
        <p:nvSpPr>
          <p:cNvPr id="4" name="TextBox 7">
            <a:extLst>
              <a:ext uri="{FF2B5EF4-FFF2-40B4-BE49-F238E27FC236}">
                <a16:creationId xmlns:a16="http://schemas.microsoft.com/office/drawing/2014/main" id="{E9B81B5C-EA77-4A12-BC31-84EA1FA9020F}"/>
              </a:ext>
            </a:extLst>
          </p:cNvPr>
          <p:cNvSpPr txBox="1"/>
          <p:nvPr/>
        </p:nvSpPr>
        <p:spPr>
          <a:xfrm>
            <a:off x="4684777" y="4827135"/>
            <a:ext cx="4368504"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t>Bobby Evans, “Eagles’ Nest”. 2015. San Quentin State Prison, CA. Origami.</a:t>
            </a:r>
          </a:p>
        </p:txBody>
      </p:sp>
      <p:pic>
        <p:nvPicPr>
          <p:cNvPr id="5" name="Picture 4">
            <a:extLst>
              <a:ext uri="{FF2B5EF4-FFF2-40B4-BE49-F238E27FC236}">
                <a16:creationId xmlns:a16="http://schemas.microsoft.com/office/drawing/2014/main" id="{B03C497C-3F3E-492D-8437-9DAC7A5E79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1054" y="1059237"/>
            <a:ext cx="2475950" cy="347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31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F99A65-46A1-4864-B56E-F4EB66185D1D}"/>
              </a:ext>
            </a:extLst>
          </p:cNvPr>
          <p:cNvSpPr>
            <a:spLocks noGrp="1"/>
          </p:cNvSpPr>
          <p:nvPr>
            <p:ph type="ctrTitle"/>
          </p:nvPr>
        </p:nvSpPr>
        <p:spPr>
          <a:xfrm>
            <a:off x="0" y="1546600"/>
            <a:ext cx="9144000" cy="1536405"/>
          </a:xfrm>
        </p:spPr>
        <p:txBody>
          <a:bodyPr>
            <a:noAutofit/>
          </a:bodyPr>
          <a:lstStyle/>
          <a:p>
            <a:r>
              <a:rPr lang="en-US" sz="5400" dirty="0"/>
              <a:t>Questions?</a:t>
            </a:r>
          </a:p>
        </p:txBody>
      </p:sp>
      <p:sp>
        <p:nvSpPr>
          <p:cNvPr id="4" name="Slide Number Placeholder 3">
            <a:extLst>
              <a:ext uri="{FF2B5EF4-FFF2-40B4-BE49-F238E27FC236}">
                <a16:creationId xmlns:a16="http://schemas.microsoft.com/office/drawing/2014/main" id="{C161D93D-1D58-479A-A382-5D4F5280E7F1}"/>
              </a:ext>
            </a:extLst>
          </p:cNvPr>
          <p:cNvSpPr>
            <a:spLocks noGrp="1"/>
          </p:cNvSpPr>
          <p:nvPr>
            <p:ph type="sldNum" sz="quarter" idx="4294967295"/>
          </p:nvPr>
        </p:nvSpPr>
        <p:spPr>
          <a:xfrm>
            <a:off x="7086600" y="4767263"/>
            <a:ext cx="2057400" cy="274637"/>
          </a:xfrm>
        </p:spPr>
        <p:txBody>
          <a:bodyPr/>
          <a:lstStyle/>
          <a:p>
            <a:fld id="{8644A4CC-81CB-4E91-B3B0-005FDDFCDED7}" type="slidenum">
              <a:rPr lang="en-US" smtClean="0"/>
              <a:t>34</a:t>
            </a:fld>
            <a:endParaRPr lang="en-US"/>
          </a:p>
        </p:txBody>
      </p:sp>
    </p:spTree>
    <p:extLst>
      <p:ext uri="{BB962C8B-B14F-4D97-AF65-F5344CB8AC3E}">
        <p14:creationId xmlns:p14="http://schemas.microsoft.com/office/powerpoint/2010/main" val="9666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5EDA-15D4-4442-9A72-F2E7FBF35785}"/>
              </a:ext>
            </a:extLst>
          </p:cNvPr>
          <p:cNvSpPr>
            <a:spLocks noGrp="1"/>
          </p:cNvSpPr>
          <p:nvPr>
            <p:ph type="title"/>
          </p:nvPr>
        </p:nvSpPr>
        <p:spPr>
          <a:xfrm>
            <a:off x="628650" y="0"/>
            <a:ext cx="7886700" cy="994172"/>
          </a:xfrm>
        </p:spPr>
        <p:txBody>
          <a:bodyPr>
            <a:normAutofit/>
          </a:bodyPr>
          <a:lstStyle/>
          <a:p>
            <a:r>
              <a:rPr lang="en-US" sz="4000" dirty="0">
                <a:solidFill>
                  <a:schemeClr val="bg1"/>
                </a:solidFill>
              </a:rPr>
              <a:t>Three Papers</a:t>
            </a:r>
          </a:p>
        </p:txBody>
      </p:sp>
      <p:sp>
        <p:nvSpPr>
          <p:cNvPr id="3" name="Content Placeholder 2">
            <a:extLst>
              <a:ext uri="{FF2B5EF4-FFF2-40B4-BE49-F238E27FC236}">
                <a16:creationId xmlns:a16="http://schemas.microsoft.com/office/drawing/2014/main" id="{638C55BF-FF9A-4C28-A7AA-FEDE164C1117}"/>
              </a:ext>
            </a:extLst>
          </p:cNvPr>
          <p:cNvSpPr>
            <a:spLocks noGrp="1"/>
          </p:cNvSpPr>
          <p:nvPr>
            <p:ph idx="1"/>
          </p:nvPr>
        </p:nvSpPr>
        <p:spPr>
          <a:xfrm>
            <a:off x="628650" y="1161952"/>
            <a:ext cx="7886700" cy="3263504"/>
          </a:xfrm>
        </p:spPr>
        <p:txBody>
          <a:bodyPr>
            <a:normAutofit/>
          </a:bodyPr>
          <a:lstStyle/>
          <a:p>
            <a:pPr marL="457200" indent="-457200">
              <a:buFont typeface="+mj-lt"/>
              <a:buAutoNum type="arabicPeriod"/>
            </a:pPr>
            <a:r>
              <a:rPr lang="en-US" dirty="0"/>
              <a:t>COVID-19 Prison Policy Landscape: A Longitudinal Landscape of Policies and Procedures Related to Healthcare and Mitigation Strategies of COVID-19 in US Prisons</a:t>
            </a:r>
          </a:p>
          <a:p>
            <a:pPr marL="342900" lvl="1" indent="0">
              <a:buNone/>
            </a:pPr>
            <a:r>
              <a:rPr lang="en-US" dirty="0"/>
              <a:t>	This paper will provide the findings of both Aim 1 and Aim 2</a:t>
            </a:r>
          </a:p>
          <a:p>
            <a:pPr marL="457200" indent="-457200">
              <a:buFont typeface="+mj-lt"/>
              <a:buAutoNum type="arabicPeriod"/>
            </a:pPr>
            <a:r>
              <a:rPr lang="en-US" dirty="0"/>
              <a:t>How Health Care Policies and Practices in US Prisons Impact Testing and Case Rates</a:t>
            </a:r>
          </a:p>
          <a:p>
            <a:pPr marL="342900" lvl="1" indent="0">
              <a:buNone/>
            </a:pPr>
            <a:r>
              <a:rPr lang="en-US" dirty="0"/>
              <a:t>	This paper will provide the findings of Aim 1.1</a:t>
            </a:r>
          </a:p>
          <a:p>
            <a:pPr marL="457200" indent="-457200">
              <a:buFont typeface="+mj-lt"/>
              <a:buAutoNum type="arabicPeriod"/>
            </a:pPr>
            <a:r>
              <a:rPr lang="en-US" dirty="0"/>
              <a:t>How Mitigation strategy Policies and Practices in US Prisons Impact Testing and Case Rates</a:t>
            </a:r>
          </a:p>
          <a:p>
            <a:pPr marL="342900" lvl="1" indent="0">
              <a:buNone/>
            </a:pPr>
            <a:r>
              <a:rPr lang="en-US" dirty="0"/>
              <a:t>	This paper will provide the findings of Aim 2.1</a:t>
            </a:r>
          </a:p>
          <a:p>
            <a:pPr marL="342900" lvl="1" indent="0">
              <a:buNone/>
            </a:pPr>
            <a:endParaRPr lang="en-US" dirty="0"/>
          </a:p>
          <a:p>
            <a:pPr marL="342900" lvl="1" indent="0">
              <a:buNone/>
            </a:pPr>
            <a:endParaRPr lang="en-US" dirty="0"/>
          </a:p>
        </p:txBody>
      </p:sp>
    </p:spTree>
    <p:extLst>
      <p:ext uri="{BB962C8B-B14F-4D97-AF65-F5344CB8AC3E}">
        <p14:creationId xmlns:p14="http://schemas.microsoft.com/office/powerpoint/2010/main" val="1354536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2708A-1604-4405-873B-4227116D3761}"/>
              </a:ext>
            </a:extLst>
          </p:cNvPr>
          <p:cNvSpPr>
            <a:spLocks noGrp="1"/>
          </p:cNvSpPr>
          <p:nvPr>
            <p:ph idx="1"/>
          </p:nvPr>
        </p:nvSpPr>
        <p:spPr>
          <a:xfrm>
            <a:off x="628650" y="1102818"/>
            <a:ext cx="7886700" cy="3563185"/>
          </a:xfrm>
        </p:spPr>
        <p:txBody>
          <a:bodyPr>
            <a:normAutofit lnSpcReduction="10000"/>
          </a:bodyPr>
          <a:lstStyle/>
          <a:p>
            <a:r>
              <a:rPr lang="en-US" dirty="0"/>
              <a:t>1,517,000 individuals incarcerated</a:t>
            </a:r>
          </a:p>
          <a:p>
            <a:pPr lvl="1"/>
            <a:r>
              <a:rPr lang="en-US" dirty="0"/>
              <a:t>1,943 state and federal prisons</a:t>
            </a:r>
          </a:p>
          <a:p>
            <a:pPr lvl="4"/>
            <a:endParaRPr lang="en-US" dirty="0"/>
          </a:p>
          <a:p>
            <a:r>
              <a:rPr lang="en-US" dirty="0"/>
              <a:t>High risk of exposure to COVID-19</a:t>
            </a:r>
          </a:p>
          <a:p>
            <a:pPr lvl="4"/>
            <a:endParaRPr lang="en-US" dirty="0"/>
          </a:p>
          <a:p>
            <a:r>
              <a:rPr lang="en-US" dirty="0"/>
              <a:t>Individuals Incarcerated in US Prisons</a:t>
            </a:r>
          </a:p>
          <a:p>
            <a:pPr lvl="1"/>
            <a:r>
              <a:rPr lang="en-US" dirty="0"/>
              <a:t>COVID Cases: 400,000 </a:t>
            </a:r>
          </a:p>
          <a:p>
            <a:pPr lvl="1"/>
            <a:r>
              <a:rPr lang="en-US" dirty="0"/>
              <a:t>COVID Deaths: 2,700</a:t>
            </a:r>
          </a:p>
          <a:p>
            <a:pPr lvl="4"/>
            <a:endParaRPr lang="en-US" dirty="0"/>
          </a:p>
          <a:p>
            <a:r>
              <a:rPr lang="en-US" dirty="0"/>
              <a:t>US Prison Staff</a:t>
            </a:r>
          </a:p>
          <a:p>
            <a:pPr lvl="1"/>
            <a:r>
              <a:rPr lang="en-US" dirty="0"/>
              <a:t>COVID Cases: 100,000 </a:t>
            </a:r>
          </a:p>
          <a:p>
            <a:pPr lvl="1"/>
            <a:r>
              <a:rPr lang="en-US" dirty="0"/>
              <a:t>COVID Deaths: 200</a:t>
            </a:r>
          </a:p>
        </p:txBody>
      </p:sp>
      <p:sp>
        <p:nvSpPr>
          <p:cNvPr id="6" name="Title 1">
            <a:extLst>
              <a:ext uri="{FF2B5EF4-FFF2-40B4-BE49-F238E27FC236}">
                <a16:creationId xmlns:a16="http://schemas.microsoft.com/office/drawing/2014/main" id="{12D5BEC7-B24D-420A-BBF8-B7267EB4CC3D}"/>
              </a:ext>
            </a:extLst>
          </p:cNvPr>
          <p:cNvSpPr txBox="1">
            <a:spLocks/>
          </p:cNvSpPr>
          <p:nvPr/>
        </p:nvSpPr>
        <p:spPr>
          <a:xfrm>
            <a:off x="628650" y="0"/>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4000" dirty="0">
                <a:solidFill>
                  <a:schemeClr val="bg1"/>
                </a:solidFill>
              </a:rPr>
              <a:t>COVID-19 and Incarceration</a:t>
            </a:r>
          </a:p>
        </p:txBody>
      </p:sp>
      <p:sp>
        <p:nvSpPr>
          <p:cNvPr id="4" name="TextBox 7">
            <a:extLst>
              <a:ext uri="{FF2B5EF4-FFF2-40B4-BE49-F238E27FC236}">
                <a16:creationId xmlns:a16="http://schemas.microsoft.com/office/drawing/2014/main" id="{E9B81B5C-EA77-4A12-BC31-84EA1FA9020F}"/>
              </a:ext>
            </a:extLst>
          </p:cNvPr>
          <p:cNvSpPr txBox="1"/>
          <p:nvPr/>
        </p:nvSpPr>
        <p:spPr>
          <a:xfrm>
            <a:off x="5949360" y="4712613"/>
            <a:ext cx="2722409"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t>Tim Lamb, “Country Dog”. 2015. Solana State Prison, CA. Linoleum Print.</a:t>
            </a:r>
          </a:p>
        </p:txBody>
      </p:sp>
      <p:pic>
        <p:nvPicPr>
          <p:cNvPr id="5" name="Picture 4">
            <a:extLst>
              <a:ext uri="{FF2B5EF4-FFF2-40B4-BE49-F238E27FC236}">
                <a16:creationId xmlns:a16="http://schemas.microsoft.com/office/drawing/2014/main" id="{31CECCE8-CCBA-4DCF-8EC9-FD4946532EEF}"/>
              </a:ext>
            </a:extLst>
          </p:cNvPr>
          <p:cNvPicPr>
            <a:picLocks noChangeAspect="1"/>
          </p:cNvPicPr>
          <p:nvPr/>
        </p:nvPicPr>
        <p:blipFill>
          <a:blip r:embed="rId3"/>
          <a:stretch>
            <a:fillRect/>
          </a:stretch>
        </p:blipFill>
        <p:spPr>
          <a:xfrm>
            <a:off x="5897497" y="1036574"/>
            <a:ext cx="2826136" cy="35631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5719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5DF2C-EBE9-4CA3-B9C1-4BB15430D14B}"/>
              </a:ext>
            </a:extLst>
          </p:cNvPr>
          <p:cNvSpPr>
            <a:spLocks noGrp="1"/>
          </p:cNvSpPr>
          <p:nvPr>
            <p:ph type="title"/>
          </p:nvPr>
        </p:nvSpPr>
        <p:spPr>
          <a:xfrm>
            <a:off x="628650" y="0"/>
            <a:ext cx="7886700" cy="994172"/>
          </a:xfrm>
        </p:spPr>
        <p:txBody>
          <a:bodyPr>
            <a:noAutofit/>
          </a:bodyPr>
          <a:lstStyle/>
          <a:p>
            <a:r>
              <a:rPr lang="en-US" sz="2200" dirty="0">
                <a:solidFill>
                  <a:schemeClr val="bg1"/>
                </a:solidFill>
              </a:rPr>
              <a:t>COVID-19 Cases per 1,000 in the Prison and the General Population as of March 31, 2021</a:t>
            </a:r>
          </a:p>
        </p:txBody>
      </p:sp>
      <p:pic>
        <p:nvPicPr>
          <p:cNvPr id="6" name="Picture 5">
            <a:extLst>
              <a:ext uri="{FF2B5EF4-FFF2-40B4-BE49-F238E27FC236}">
                <a16:creationId xmlns:a16="http://schemas.microsoft.com/office/drawing/2014/main" id="{600A8CA8-41E5-4037-B495-746D32A0343B}"/>
              </a:ext>
            </a:extLst>
          </p:cNvPr>
          <p:cNvPicPr/>
          <p:nvPr/>
        </p:nvPicPr>
        <p:blipFill>
          <a:blip r:embed="rId3"/>
          <a:stretch>
            <a:fillRect/>
          </a:stretch>
        </p:blipFill>
        <p:spPr>
          <a:xfrm>
            <a:off x="2282202" y="994172"/>
            <a:ext cx="4579596" cy="3662460"/>
          </a:xfrm>
          <a:prstGeom prst="rect">
            <a:avLst/>
          </a:prstGeom>
        </p:spPr>
      </p:pic>
    </p:spTree>
    <p:extLst>
      <p:ext uri="{BB962C8B-B14F-4D97-AF65-F5344CB8AC3E}">
        <p14:creationId xmlns:p14="http://schemas.microsoft.com/office/powerpoint/2010/main" val="3878391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2708A-1604-4405-873B-4227116D3761}"/>
              </a:ext>
            </a:extLst>
          </p:cNvPr>
          <p:cNvSpPr>
            <a:spLocks noGrp="1"/>
          </p:cNvSpPr>
          <p:nvPr>
            <p:ph idx="1"/>
          </p:nvPr>
        </p:nvSpPr>
        <p:spPr>
          <a:xfrm>
            <a:off x="628650" y="1102818"/>
            <a:ext cx="5484556" cy="3563185"/>
          </a:xfrm>
        </p:spPr>
        <p:txBody>
          <a:bodyPr>
            <a:normAutofit/>
          </a:bodyPr>
          <a:lstStyle/>
          <a:p>
            <a:r>
              <a:rPr lang="en-US" dirty="0"/>
              <a:t>Higher risk of developing severe complications from COVID-19</a:t>
            </a:r>
          </a:p>
          <a:p>
            <a:pPr lvl="3"/>
            <a:endParaRPr lang="en-US" dirty="0"/>
          </a:p>
          <a:p>
            <a:r>
              <a:rPr lang="en-US" dirty="0"/>
              <a:t>At risk of poor health outcomes and health disparities</a:t>
            </a:r>
          </a:p>
          <a:p>
            <a:pPr lvl="4"/>
            <a:endParaRPr lang="en-US" dirty="0"/>
          </a:p>
          <a:p>
            <a:r>
              <a:rPr lang="en-US" dirty="0"/>
              <a:t>Disproportionate overrepresentation </a:t>
            </a:r>
          </a:p>
          <a:p>
            <a:pPr lvl="1"/>
            <a:r>
              <a:rPr lang="en-US" dirty="0"/>
              <a:t>Low socioeconomic status</a:t>
            </a:r>
          </a:p>
          <a:p>
            <a:pPr lvl="1"/>
            <a:r>
              <a:rPr lang="en-US" dirty="0"/>
              <a:t>Individuals experiencing homelessness</a:t>
            </a:r>
          </a:p>
          <a:p>
            <a:pPr lvl="1"/>
            <a:r>
              <a:rPr lang="en-US" dirty="0"/>
              <a:t>Racial/ethnic minority groups</a:t>
            </a:r>
          </a:p>
          <a:p>
            <a:pPr lvl="1"/>
            <a:r>
              <a:rPr lang="en-US" dirty="0"/>
              <a:t>Less educated and unemployed</a:t>
            </a:r>
          </a:p>
        </p:txBody>
      </p:sp>
      <p:sp>
        <p:nvSpPr>
          <p:cNvPr id="6" name="Title 1">
            <a:extLst>
              <a:ext uri="{FF2B5EF4-FFF2-40B4-BE49-F238E27FC236}">
                <a16:creationId xmlns:a16="http://schemas.microsoft.com/office/drawing/2014/main" id="{12D5BEC7-B24D-420A-BBF8-B7267EB4CC3D}"/>
              </a:ext>
            </a:extLst>
          </p:cNvPr>
          <p:cNvSpPr txBox="1">
            <a:spLocks/>
          </p:cNvSpPr>
          <p:nvPr/>
        </p:nvSpPr>
        <p:spPr>
          <a:xfrm>
            <a:off x="628650" y="0"/>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2800" dirty="0">
                <a:solidFill>
                  <a:schemeClr val="bg1"/>
                </a:solidFill>
              </a:rPr>
              <a:t>Individuals Incarcerated are a Unique Population</a:t>
            </a:r>
          </a:p>
        </p:txBody>
      </p:sp>
      <p:grpSp>
        <p:nvGrpSpPr>
          <p:cNvPr id="4" name="Group 3">
            <a:extLst>
              <a:ext uri="{FF2B5EF4-FFF2-40B4-BE49-F238E27FC236}">
                <a16:creationId xmlns:a16="http://schemas.microsoft.com/office/drawing/2014/main" id="{14C21111-DB94-412E-9C0C-89DC6417F85A}"/>
              </a:ext>
            </a:extLst>
          </p:cNvPr>
          <p:cNvGrpSpPr/>
          <p:nvPr/>
        </p:nvGrpSpPr>
        <p:grpSpPr>
          <a:xfrm>
            <a:off x="6360292" y="1309594"/>
            <a:ext cx="2356005" cy="3563186"/>
            <a:chOff x="7826829" y="620988"/>
            <a:chExt cx="4114800" cy="5711942"/>
          </a:xfrm>
        </p:grpSpPr>
        <p:pic>
          <p:nvPicPr>
            <p:cNvPr id="5" name="Picture 4">
              <a:extLst>
                <a:ext uri="{FF2B5EF4-FFF2-40B4-BE49-F238E27FC236}">
                  <a16:creationId xmlns:a16="http://schemas.microsoft.com/office/drawing/2014/main" id="{B765C38A-0105-4907-A11D-F200E7CB8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829" y="620988"/>
              <a:ext cx="4114800" cy="53054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0">
              <a:extLst>
                <a:ext uri="{FF2B5EF4-FFF2-40B4-BE49-F238E27FC236}">
                  <a16:creationId xmlns:a16="http://schemas.microsoft.com/office/drawing/2014/main" id="{987FF801-0171-438C-AA62-40A70AE8BCDC}"/>
                </a:ext>
              </a:extLst>
            </p:cNvPr>
            <p:cNvSpPr txBox="1"/>
            <p:nvPr/>
          </p:nvSpPr>
          <p:spPr>
            <a:xfrm>
              <a:off x="8759562" y="6071320"/>
              <a:ext cx="2249334"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latin typeface="Cambria Math" panose="02040503050406030204" pitchFamily="18" charset="0"/>
                  <a:ea typeface="Cambria Math" panose="02040503050406030204" pitchFamily="18" charset="0"/>
                </a:rPr>
                <a:t>Michael Pelletier, “Free Spirit”. Oil.</a:t>
              </a:r>
            </a:p>
          </p:txBody>
        </p:sp>
      </p:grpSp>
    </p:spTree>
    <p:extLst>
      <p:ext uri="{BB962C8B-B14F-4D97-AF65-F5344CB8AC3E}">
        <p14:creationId xmlns:p14="http://schemas.microsoft.com/office/powerpoint/2010/main" val="539929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2708A-1604-4405-873B-4227116D3761}"/>
              </a:ext>
            </a:extLst>
          </p:cNvPr>
          <p:cNvSpPr>
            <a:spLocks noGrp="1"/>
          </p:cNvSpPr>
          <p:nvPr>
            <p:ph idx="1"/>
          </p:nvPr>
        </p:nvSpPr>
        <p:spPr>
          <a:xfrm>
            <a:off x="628650" y="994172"/>
            <a:ext cx="7886700" cy="3849010"/>
          </a:xfrm>
        </p:spPr>
        <p:txBody>
          <a:bodyPr>
            <a:normAutofit lnSpcReduction="10000"/>
          </a:bodyPr>
          <a:lstStyle/>
          <a:p>
            <a:r>
              <a:rPr lang="en-US" dirty="0"/>
              <a:t>High density, finite space </a:t>
            </a:r>
          </a:p>
          <a:p>
            <a:r>
              <a:rPr lang="en-US" dirty="0"/>
              <a:t>Exposure to physical and mental health complications</a:t>
            </a:r>
          </a:p>
          <a:p>
            <a:r>
              <a:rPr lang="en-US" dirty="0"/>
              <a:t>Poor conditions</a:t>
            </a:r>
          </a:p>
          <a:p>
            <a:pPr lvl="1"/>
            <a:r>
              <a:rPr lang="en-US" dirty="0"/>
              <a:t>Violence</a:t>
            </a:r>
          </a:p>
          <a:p>
            <a:pPr lvl="1"/>
            <a:r>
              <a:rPr lang="en-US" dirty="0"/>
              <a:t>Overcrowding</a:t>
            </a:r>
          </a:p>
          <a:p>
            <a:pPr lvl="1"/>
            <a:r>
              <a:rPr lang="en-US" dirty="0"/>
              <a:t>Lack of adequate medical care</a:t>
            </a:r>
          </a:p>
          <a:p>
            <a:pPr lvl="1"/>
            <a:r>
              <a:rPr lang="en-US" dirty="0"/>
              <a:t>Isolation</a:t>
            </a:r>
          </a:p>
          <a:p>
            <a:pPr lvl="1"/>
            <a:r>
              <a:rPr lang="en-US" dirty="0"/>
              <a:t>Poor ventilation</a:t>
            </a:r>
          </a:p>
          <a:p>
            <a:r>
              <a:rPr lang="en-US" dirty="0"/>
              <a:t>In more severe cases</a:t>
            </a:r>
          </a:p>
          <a:p>
            <a:pPr lvl="1"/>
            <a:r>
              <a:rPr lang="en-US" dirty="0"/>
              <a:t>Filthy conditions</a:t>
            </a:r>
          </a:p>
          <a:p>
            <a:pPr lvl="1"/>
            <a:r>
              <a:rPr lang="en-US" dirty="0"/>
              <a:t>Rampant/extreme violence and violent activity</a:t>
            </a:r>
          </a:p>
          <a:p>
            <a:pPr lvl="1"/>
            <a:r>
              <a:rPr lang="en-US" dirty="0"/>
              <a:t>Solitary confinement</a:t>
            </a:r>
          </a:p>
        </p:txBody>
      </p:sp>
      <p:sp>
        <p:nvSpPr>
          <p:cNvPr id="6" name="Title 1">
            <a:extLst>
              <a:ext uri="{FF2B5EF4-FFF2-40B4-BE49-F238E27FC236}">
                <a16:creationId xmlns:a16="http://schemas.microsoft.com/office/drawing/2014/main" id="{12D5BEC7-B24D-420A-BBF8-B7267EB4CC3D}"/>
              </a:ext>
            </a:extLst>
          </p:cNvPr>
          <p:cNvSpPr txBox="1">
            <a:spLocks/>
          </p:cNvSpPr>
          <p:nvPr/>
        </p:nvSpPr>
        <p:spPr>
          <a:xfrm>
            <a:off x="628650" y="0"/>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4000" dirty="0">
                <a:solidFill>
                  <a:schemeClr val="bg1"/>
                </a:solidFill>
              </a:rPr>
              <a:t>Prisons are a Unique Environment</a:t>
            </a:r>
          </a:p>
        </p:txBody>
      </p:sp>
      <p:grpSp>
        <p:nvGrpSpPr>
          <p:cNvPr id="4" name="Group 3">
            <a:extLst>
              <a:ext uri="{FF2B5EF4-FFF2-40B4-BE49-F238E27FC236}">
                <a16:creationId xmlns:a16="http://schemas.microsoft.com/office/drawing/2014/main" id="{2AAAAED2-3618-4842-9018-DF7CAA942CA5}"/>
              </a:ext>
            </a:extLst>
          </p:cNvPr>
          <p:cNvGrpSpPr/>
          <p:nvPr/>
        </p:nvGrpSpPr>
        <p:grpSpPr>
          <a:xfrm>
            <a:off x="6495857" y="1806678"/>
            <a:ext cx="2198317" cy="3137516"/>
            <a:chOff x="8225525" y="1189623"/>
            <a:chExt cx="3128273" cy="4243441"/>
          </a:xfrm>
        </p:grpSpPr>
        <p:sp>
          <p:nvSpPr>
            <p:cNvPr id="5" name="TextBox 6">
              <a:extLst>
                <a:ext uri="{FF2B5EF4-FFF2-40B4-BE49-F238E27FC236}">
                  <a16:creationId xmlns:a16="http://schemas.microsoft.com/office/drawing/2014/main" id="{74584536-FB4E-4B40-A82D-0AD24EA91CE1}"/>
                </a:ext>
              </a:extLst>
            </p:cNvPr>
            <p:cNvSpPr txBox="1"/>
            <p:nvPr/>
          </p:nvSpPr>
          <p:spPr>
            <a:xfrm>
              <a:off x="8995214" y="5171454"/>
              <a:ext cx="1588897"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latin typeface="Cambria Math" panose="02040503050406030204" pitchFamily="18" charset="0"/>
                  <a:ea typeface="Cambria Math" panose="02040503050406030204" pitchFamily="18" charset="0"/>
                </a:rPr>
                <a:t>Amber Daniel, Untitled.</a:t>
              </a:r>
            </a:p>
          </p:txBody>
        </p:sp>
        <p:pic>
          <p:nvPicPr>
            <p:cNvPr id="7" name="Picture 6">
              <a:extLst>
                <a:ext uri="{FF2B5EF4-FFF2-40B4-BE49-F238E27FC236}">
                  <a16:creationId xmlns:a16="http://schemas.microsoft.com/office/drawing/2014/main" id="{30A914DA-7022-408D-ADE2-E08724DECE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5525" y="1189623"/>
              <a:ext cx="3128273" cy="38468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4670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2708A-1604-4405-873B-4227116D3761}"/>
              </a:ext>
            </a:extLst>
          </p:cNvPr>
          <p:cNvSpPr>
            <a:spLocks noGrp="1"/>
          </p:cNvSpPr>
          <p:nvPr>
            <p:ph idx="1"/>
          </p:nvPr>
        </p:nvSpPr>
        <p:spPr>
          <a:xfrm>
            <a:off x="191729" y="1096689"/>
            <a:ext cx="7886700" cy="3563185"/>
          </a:xfrm>
        </p:spPr>
        <p:txBody>
          <a:bodyPr>
            <a:normAutofit lnSpcReduction="10000"/>
          </a:bodyPr>
          <a:lstStyle/>
          <a:p>
            <a:r>
              <a:rPr lang="en-US" dirty="0"/>
              <a:t>No autonomy over location and daily lives</a:t>
            </a:r>
          </a:p>
          <a:p>
            <a:pPr marL="1028700" lvl="3" indent="0">
              <a:buNone/>
            </a:pPr>
            <a:endParaRPr lang="en-US" dirty="0"/>
          </a:p>
          <a:p>
            <a:r>
              <a:rPr lang="en-US" dirty="0"/>
              <a:t>More vulnerable to COVID-19 and complications due to higher prevalence of pre-existing conditions</a:t>
            </a:r>
          </a:p>
          <a:p>
            <a:pPr lvl="3"/>
            <a:endParaRPr lang="en-US" dirty="0"/>
          </a:p>
          <a:p>
            <a:r>
              <a:rPr lang="en-US" dirty="0"/>
              <a:t>Health care</a:t>
            </a:r>
          </a:p>
          <a:p>
            <a:pPr lvl="1"/>
            <a:r>
              <a:rPr lang="en-US" dirty="0"/>
              <a:t>Constitutional right to health care</a:t>
            </a:r>
          </a:p>
          <a:p>
            <a:pPr lvl="1"/>
            <a:r>
              <a:rPr lang="en-US" dirty="0"/>
              <a:t>Higher costs for healthcare in facilities</a:t>
            </a:r>
          </a:p>
          <a:p>
            <a:pPr lvl="1"/>
            <a:r>
              <a:rPr lang="en-US" dirty="0"/>
              <a:t>Lack of infrastructure and equipment</a:t>
            </a:r>
          </a:p>
          <a:p>
            <a:pPr lvl="5"/>
            <a:endParaRPr lang="en-US" dirty="0"/>
          </a:p>
          <a:p>
            <a:r>
              <a:rPr lang="en-US" dirty="0"/>
              <a:t>95% of individuals who are incarcerated will return back to the general population</a:t>
            </a:r>
          </a:p>
        </p:txBody>
      </p:sp>
      <p:sp>
        <p:nvSpPr>
          <p:cNvPr id="6" name="Title 1">
            <a:extLst>
              <a:ext uri="{FF2B5EF4-FFF2-40B4-BE49-F238E27FC236}">
                <a16:creationId xmlns:a16="http://schemas.microsoft.com/office/drawing/2014/main" id="{12D5BEC7-B24D-420A-BBF8-B7267EB4CC3D}"/>
              </a:ext>
            </a:extLst>
          </p:cNvPr>
          <p:cNvSpPr txBox="1">
            <a:spLocks/>
          </p:cNvSpPr>
          <p:nvPr/>
        </p:nvSpPr>
        <p:spPr>
          <a:xfrm>
            <a:off x="628650" y="0"/>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4000" dirty="0">
                <a:solidFill>
                  <a:schemeClr val="bg1"/>
                </a:solidFill>
              </a:rPr>
              <a:t>Why is this Important?</a:t>
            </a:r>
          </a:p>
        </p:txBody>
      </p:sp>
      <p:pic>
        <p:nvPicPr>
          <p:cNvPr id="4" name="Picture 3">
            <a:extLst>
              <a:ext uri="{FF2B5EF4-FFF2-40B4-BE49-F238E27FC236}">
                <a16:creationId xmlns:a16="http://schemas.microsoft.com/office/drawing/2014/main" id="{2C74F487-00CC-470E-B826-1F3867E7CF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1716" y="1992751"/>
            <a:ext cx="2850614" cy="18651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9">
            <a:extLst>
              <a:ext uri="{FF2B5EF4-FFF2-40B4-BE49-F238E27FC236}">
                <a16:creationId xmlns:a16="http://schemas.microsoft.com/office/drawing/2014/main" id="{8BCF738E-05FB-484E-8203-D0F89F01FF70}"/>
              </a:ext>
            </a:extLst>
          </p:cNvPr>
          <p:cNvSpPr txBox="1"/>
          <p:nvPr/>
        </p:nvSpPr>
        <p:spPr>
          <a:xfrm>
            <a:off x="5664736" y="4762391"/>
            <a:ext cx="345247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latin typeface="Cambria Math" panose="02040503050406030204" pitchFamily="18" charset="0"/>
                <a:ea typeface="Cambria Math" panose="02040503050406030204" pitchFamily="18" charset="0"/>
              </a:rPr>
              <a:t>Unknown. 2006. San Quentin State Prison, CA. Acrylic.</a:t>
            </a:r>
          </a:p>
        </p:txBody>
      </p:sp>
    </p:spTree>
    <p:extLst>
      <p:ext uri="{BB962C8B-B14F-4D97-AF65-F5344CB8AC3E}">
        <p14:creationId xmlns:p14="http://schemas.microsoft.com/office/powerpoint/2010/main" val="269147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F99A65-46A1-4864-B56E-F4EB66185D1D}"/>
              </a:ext>
            </a:extLst>
          </p:cNvPr>
          <p:cNvSpPr>
            <a:spLocks noGrp="1"/>
          </p:cNvSpPr>
          <p:nvPr>
            <p:ph type="ctrTitle"/>
          </p:nvPr>
        </p:nvSpPr>
        <p:spPr/>
        <p:txBody>
          <a:bodyPr>
            <a:normAutofit fontScale="90000"/>
          </a:bodyPr>
          <a:lstStyle/>
          <a:p>
            <a:r>
              <a:rPr lang="en-US" sz="6600" dirty="0">
                <a:solidFill>
                  <a:srgbClr val="182856"/>
                </a:solidFill>
              </a:rPr>
              <a:t>Theory and Frameworks</a:t>
            </a:r>
          </a:p>
        </p:txBody>
      </p:sp>
      <p:sp>
        <p:nvSpPr>
          <p:cNvPr id="4" name="Slide Number Placeholder 3">
            <a:extLst>
              <a:ext uri="{FF2B5EF4-FFF2-40B4-BE49-F238E27FC236}">
                <a16:creationId xmlns:a16="http://schemas.microsoft.com/office/drawing/2014/main" id="{C161D93D-1D58-479A-A382-5D4F5280E7F1}"/>
              </a:ext>
            </a:extLst>
          </p:cNvPr>
          <p:cNvSpPr>
            <a:spLocks noGrp="1"/>
          </p:cNvSpPr>
          <p:nvPr>
            <p:ph type="sldNum" sz="quarter" idx="4294967295"/>
          </p:nvPr>
        </p:nvSpPr>
        <p:spPr>
          <a:xfrm>
            <a:off x="7086600" y="4767263"/>
            <a:ext cx="2057400" cy="274637"/>
          </a:xfrm>
        </p:spPr>
        <p:txBody>
          <a:bodyPr/>
          <a:lstStyle/>
          <a:p>
            <a:fld id="{8644A4CC-81CB-4E91-B3B0-005FDDFCDED7}" type="slidenum">
              <a:rPr lang="en-US" smtClean="0"/>
              <a:t>9</a:t>
            </a:fld>
            <a:endParaRPr lang="en-US"/>
          </a:p>
        </p:txBody>
      </p:sp>
    </p:spTree>
    <p:extLst>
      <p:ext uri="{BB962C8B-B14F-4D97-AF65-F5344CB8AC3E}">
        <p14:creationId xmlns:p14="http://schemas.microsoft.com/office/powerpoint/2010/main" val="548450462"/>
      </p:ext>
    </p:extLst>
  </p:cSld>
  <p:clrMapOvr>
    <a:masterClrMapping/>
  </p:clrMapOvr>
</p:sld>
</file>

<file path=ppt/theme/theme1.xml><?xml version="1.0" encoding="utf-8"?>
<a:theme xmlns:a="http://schemas.openxmlformats.org/drawingml/2006/main" name="1_Dark-Blue-Vertical-PPT-Template">
  <a:themeElements>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14289</TotalTime>
  <Words>4619</Words>
  <Application>Microsoft Office PowerPoint</Application>
  <PresentationFormat>On-screen Show (16:9)</PresentationFormat>
  <Paragraphs>407</Paragraphs>
  <Slides>35</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Arial</vt:lpstr>
      <vt:lpstr>Arial Hebrew Scholar</vt:lpstr>
      <vt:lpstr>Calibri</vt:lpstr>
      <vt:lpstr>Calibri Light</vt:lpstr>
      <vt:lpstr>Cambria Math</vt:lpstr>
      <vt:lpstr>Rial</vt:lpstr>
      <vt:lpstr>Times</vt:lpstr>
      <vt:lpstr>Times New Roman</vt:lpstr>
      <vt:lpstr>1_Dark-Blue-Vertical-PPT-Template</vt:lpstr>
      <vt:lpstr>Office Theme</vt:lpstr>
      <vt:lpstr>COVID-19 in U.S. Prisons: Policy Implications and Health Outcomes      Carolyn Camplain, JD, PhD(c) </vt:lpstr>
      <vt:lpstr>PowerPoint Presentation</vt:lpstr>
      <vt:lpstr>Background</vt:lpstr>
      <vt:lpstr>PowerPoint Presentation</vt:lpstr>
      <vt:lpstr>COVID-19 Cases per 1,000 in the Prison and the General Population as of March 31, 2021</vt:lpstr>
      <vt:lpstr>PowerPoint Presentation</vt:lpstr>
      <vt:lpstr>PowerPoint Presentation</vt:lpstr>
      <vt:lpstr>PowerPoint Presentation</vt:lpstr>
      <vt:lpstr>Theory and Frameworks</vt:lpstr>
      <vt:lpstr>Disparate Impact</vt:lpstr>
      <vt:lpstr>Legal Determinants of Health</vt:lpstr>
      <vt:lpstr>Public Health Law Research</vt:lpstr>
      <vt:lpstr>Public Health Law Research</vt:lpstr>
      <vt:lpstr>Public Health Law Research</vt:lpstr>
      <vt:lpstr>Purpose and Objective</vt:lpstr>
      <vt:lpstr>Purpose and Objective</vt:lpstr>
      <vt:lpstr>Proposed Research Aims</vt:lpstr>
      <vt:lpstr>Research Aim 1</vt:lpstr>
      <vt:lpstr>Research Aim 2</vt:lpstr>
      <vt:lpstr>Methods</vt:lpstr>
      <vt:lpstr>Data Source – The COVID Prison Project</vt:lpstr>
      <vt:lpstr>Primary Variables</vt:lpstr>
      <vt:lpstr>Policies and Procedures</vt:lpstr>
      <vt:lpstr>Policies and Procedures</vt:lpstr>
      <vt:lpstr>Policies and Procedures</vt:lpstr>
      <vt:lpstr>Policy Evaluation</vt:lpstr>
      <vt:lpstr>Coding Policies and Procedures</vt:lpstr>
      <vt:lpstr>Coding Policies and Procedures</vt:lpstr>
      <vt:lpstr>Causal Inference</vt:lpstr>
      <vt:lpstr>Quasi-Experimental Study</vt:lpstr>
      <vt:lpstr>Interrupted Time Series (With Comparison Jurisdiction) </vt:lpstr>
      <vt:lpstr>Expected Outcomes and Potential Implications</vt:lpstr>
      <vt:lpstr>Expected Outcomes and Potential Implications</vt:lpstr>
      <vt:lpstr>Questions?</vt:lpstr>
      <vt:lpstr>Three Papers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Interdisciplinary Health PhD Comprehensive Examination     Information for Dissertation Committee</dc:title>
  <dc:creator>Heather Rae Thomas</dc:creator>
  <cp:lastModifiedBy>Carly Camplain</cp:lastModifiedBy>
  <cp:revision>151</cp:revision>
  <dcterms:created xsi:type="dcterms:W3CDTF">2020-08-23T23:17:39Z</dcterms:created>
  <dcterms:modified xsi:type="dcterms:W3CDTF">2022-04-05T16:28:27Z</dcterms:modified>
</cp:coreProperties>
</file>