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6" r:id="rId6"/>
    <p:sldMasterId id="2147483692" r:id="rId7"/>
  </p:sldMasterIdLst>
  <p:notesMasterIdLst>
    <p:notesMasterId r:id="rId54"/>
  </p:notesMasterIdLst>
  <p:sldIdLst>
    <p:sldId id="256" r:id="rId8"/>
    <p:sldId id="350" r:id="rId9"/>
    <p:sldId id="267" r:id="rId10"/>
    <p:sldId id="268" r:id="rId11"/>
    <p:sldId id="285" r:id="rId12"/>
    <p:sldId id="341" r:id="rId13"/>
    <p:sldId id="355" r:id="rId14"/>
    <p:sldId id="356" r:id="rId15"/>
    <p:sldId id="266" r:id="rId16"/>
    <p:sldId id="342" r:id="rId17"/>
    <p:sldId id="358" r:id="rId18"/>
    <p:sldId id="359" r:id="rId19"/>
    <p:sldId id="360" r:id="rId20"/>
    <p:sldId id="361" r:id="rId21"/>
    <p:sldId id="362" r:id="rId22"/>
    <p:sldId id="363" r:id="rId23"/>
    <p:sldId id="364" r:id="rId24"/>
    <p:sldId id="365" r:id="rId25"/>
    <p:sldId id="366" r:id="rId26"/>
    <p:sldId id="367" r:id="rId27"/>
    <p:sldId id="368" r:id="rId28"/>
    <p:sldId id="371" r:id="rId29"/>
    <p:sldId id="291" r:id="rId30"/>
    <p:sldId id="260" r:id="rId31"/>
    <p:sldId id="372" r:id="rId32"/>
    <p:sldId id="373" r:id="rId33"/>
    <p:sldId id="262" r:id="rId34"/>
    <p:sldId id="263" r:id="rId35"/>
    <p:sldId id="374" r:id="rId36"/>
    <p:sldId id="377" r:id="rId37"/>
    <p:sldId id="378" r:id="rId38"/>
    <p:sldId id="379" r:id="rId39"/>
    <p:sldId id="380" r:id="rId40"/>
    <p:sldId id="381" r:id="rId41"/>
    <p:sldId id="383" r:id="rId42"/>
    <p:sldId id="382" r:id="rId43"/>
    <p:sldId id="349" r:id="rId44"/>
    <p:sldId id="286" r:id="rId45"/>
    <p:sldId id="287" r:id="rId46"/>
    <p:sldId id="347" r:id="rId47"/>
    <p:sldId id="289" r:id="rId48"/>
    <p:sldId id="290" r:id="rId49"/>
    <p:sldId id="348" r:id="rId50"/>
    <p:sldId id="369" r:id="rId51"/>
    <p:sldId id="353" r:id="rId52"/>
    <p:sldId id="37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BEBB5-B626-434F-B0F6-FF4D4E684265}" v="5" dt="2023-03-06T20:24:52.014"/>
    <p1510:client id="{F7B06E5B-15BF-46F6-9845-ADF55491E8FE}" v="5" dt="2023-03-06T15:39:25.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004" autoAdjust="0"/>
  </p:normalViewPr>
  <p:slideViewPr>
    <p:cSldViewPr snapToGrid="0">
      <p:cViewPr varScale="1">
        <p:scale>
          <a:sx n="62" d="100"/>
          <a:sy n="62" d="100"/>
        </p:scale>
        <p:origin x="18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Millard" userId="cf799150-1121-44db-b0ca-40be0d783d72" providerId="ADAL" clId="{F7B06E5B-15BF-46F6-9845-ADF55491E8FE}"/>
    <pc:docChg chg="custSel delSld modSld">
      <pc:chgData name="Kate Millard" userId="cf799150-1121-44db-b0ca-40be0d783d72" providerId="ADAL" clId="{F7B06E5B-15BF-46F6-9845-ADF55491E8FE}" dt="2023-03-06T18:47:15.518" v="126" actId="729"/>
      <pc:docMkLst>
        <pc:docMk/>
      </pc:docMkLst>
      <pc:sldChg chg="delSp modSp mod">
        <pc:chgData name="Kate Millard" userId="cf799150-1121-44db-b0ca-40be0d783d72" providerId="ADAL" clId="{F7B06E5B-15BF-46F6-9845-ADF55491E8FE}" dt="2023-03-06T15:37:09.081" v="79" actId="478"/>
        <pc:sldMkLst>
          <pc:docMk/>
          <pc:sldMk cId="1689799858" sldId="256"/>
        </pc:sldMkLst>
        <pc:spChg chg="mod">
          <ac:chgData name="Kate Millard" userId="cf799150-1121-44db-b0ca-40be0d783d72" providerId="ADAL" clId="{F7B06E5B-15BF-46F6-9845-ADF55491E8FE}" dt="2023-03-06T15:25:36.718" v="71" actId="20577"/>
          <ac:spMkLst>
            <pc:docMk/>
            <pc:sldMk cId="1689799858" sldId="256"/>
            <ac:spMk id="2" creationId="{00000000-0000-0000-0000-000000000000}"/>
          </ac:spMkLst>
        </pc:spChg>
        <pc:picChg chg="del">
          <ac:chgData name="Kate Millard" userId="cf799150-1121-44db-b0ca-40be0d783d72" providerId="ADAL" clId="{F7B06E5B-15BF-46F6-9845-ADF55491E8FE}" dt="2023-03-06T15:37:09.081" v="79" actId="478"/>
          <ac:picMkLst>
            <pc:docMk/>
            <pc:sldMk cId="1689799858" sldId="256"/>
            <ac:picMk id="6" creationId="{D4350428-7B46-944F-0C15-E304452F37AA}"/>
          </ac:picMkLst>
        </pc:picChg>
      </pc:sldChg>
      <pc:sldChg chg="mod modShow">
        <pc:chgData name="Kate Millard" userId="cf799150-1121-44db-b0ca-40be0d783d72" providerId="ADAL" clId="{F7B06E5B-15BF-46F6-9845-ADF55491E8FE}" dt="2023-03-06T18:44:22.593" v="124" actId="729"/>
        <pc:sldMkLst>
          <pc:docMk/>
          <pc:sldMk cId="1771762145" sldId="267"/>
        </pc:sldMkLst>
      </pc:sldChg>
      <pc:sldChg chg="mod modShow">
        <pc:chgData name="Kate Millard" userId="cf799150-1121-44db-b0ca-40be0d783d72" providerId="ADAL" clId="{F7B06E5B-15BF-46F6-9845-ADF55491E8FE}" dt="2023-03-06T15:38:45.719" v="106" actId="729"/>
        <pc:sldMkLst>
          <pc:docMk/>
          <pc:sldMk cId="302550251" sldId="287"/>
        </pc:sldMkLst>
      </pc:sldChg>
      <pc:sldChg chg="mod modShow">
        <pc:chgData name="Kate Millard" userId="cf799150-1121-44db-b0ca-40be0d783d72" providerId="ADAL" clId="{F7B06E5B-15BF-46F6-9845-ADF55491E8FE}" dt="2023-03-06T15:38:48.092" v="107" actId="729"/>
        <pc:sldMkLst>
          <pc:docMk/>
          <pc:sldMk cId="2398552672" sldId="289"/>
        </pc:sldMkLst>
      </pc:sldChg>
      <pc:sldChg chg="del">
        <pc:chgData name="Kate Millard" userId="cf799150-1121-44db-b0ca-40be0d783d72" providerId="ADAL" clId="{F7B06E5B-15BF-46F6-9845-ADF55491E8FE}" dt="2023-03-06T15:43:18.082" v="123" actId="47"/>
        <pc:sldMkLst>
          <pc:docMk/>
          <pc:sldMk cId="1350506255" sldId="338"/>
        </pc:sldMkLst>
      </pc:sldChg>
      <pc:sldChg chg="mod modShow">
        <pc:chgData name="Kate Millard" userId="cf799150-1121-44db-b0ca-40be0d783d72" providerId="ADAL" clId="{F7B06E5B-15BF-46F6-9845-ADF55491E8FE}" dt="2023-03-06T15:27:37.277" v="73" actId="729"/>
        <pc:sldMkLst>
          <pc:docMk/>
          <pc:sldMk cId="2398621031" sldId="342"/>
        </pc:sldMkLst>
      </pc:sldChg>
      <pc:sldChg chg="modSp mod">
        <pc:chgData name="Kate Millard" userId="cf799150-1121-44db-b0ca-40be0d783d72" providerId="ADAL" clId="{F7B06E5B-15BF-46F6-9845-ADF55491E8FE}" dt="2023-03-06T15:37:26.044" v="104" actId="114"/>
        <pc:sldMkLst>
          <pc:docMk/>
          <pc:sldMk cId="3751706570" sldId="350"/>
        </pc:sldMkLst>
        <pc:spChg chg="mod">
          <ac:chgData name="Kate Millard" userId="cf799150-1121-44db-b0ca-40be0d783d72" providerId="ADAL" clId="{F7B06E5B-15BF-46F6-9845-ADF55491E8FE}" dt="2023-03-06T15:37:26.044" v="104" actId="114"/>
          <ac:spMkLst>
            <pc:docMk/>
            <pc:sldMk cId="3751706570" sldId="350"/>
            <ac:spMk id="3" creationId="{27EF0DD3-5F54-410B-8AAE-F244C92B1606}"/>
          </ac:spMkLst>
        </pc:spChg>
      </pc:sldChg>
      <pc:sldChg chg="mod modShow">
        <pc:chgData name="Kate Millard" userId="cf799150-1121-44db-b0ca-40be0d783d72" providerId="ADAL" clId="{F7B06E5B-15BF-46F6-9845-ADF55491E8FE}" dt="2023-03-06T15:42:09.155" v="122" actId="729"/>
        <pc:sldMkLst>
          <pc:docMk/>
          <pc:sldMk cId="627871521" sldId="355"/>
        </pc:sldMkLst>
      </pc:sldChg>
      <pc:sldChg chg="mod modShow">
        <pc:chgData name="Kate Millard" userId="cf799150-1121-44db-b0ca-40be0d783d72" providerId="ADAL" clId="{F7B06E5B-15BF-46F6-9845-ADF55491E8FE}" dt="2023-03-06T18:47:15.518" v="126" actId="729"/>
        <pc:sldMkLst>
          <pc:docMk/>
          <pc:sldMk cId="2251864134" sldId="359"/>
        </pc:sldMkLst>
      </pc:sldChg>
      <pc:sldChg chg="mod modShow">
        <pc:chgData name="Kate Millard" userId="cf799150-1121-44db-b0ca-40be0d783d72" providerId="ADAL" clId="{F7B06E5B-15BF-46F6-9845-ADF55491E8FE}" dt="2023-03-06T15:28:33.691" v="74" actId="729"/>
        <pc:sldMkLst>
          <pc:docMk/>
          <pc:sldMk cId="702912065" sldId="360"/>
        </pc:sldMkLst>
      </pc:sldChg>
      <pc:sldChg chg="mod modShow">
        <pc:chgData name="Kate Millard" userId="cf799150-1121-44db-b0ca-40be0d783d72" providerId="ADAL" clId="{F7B06E5B-15BF-46F6-9845-ADF55491E8FE}" dt="2023-03-06T15:28:47.843" v="75" actId="729"/>
        <pc:sldMkLst>
          <pc:docMk/>
          <pc:sldMk cId="2348122941" sldId="363"/>
        </pc:sldMkLst>
      </pc:sldChg>
      <pc:sldChg chg="mod modShow">
        <pc:chgData name="Kate Millard" userId="cf799150-1121-44db-b0ca-40be0d783d72" providerId="ADAL" clId="{F7B06E5B-15BF-46F6-9845-ADF55491E8FE}" dt="2023-03-06T15:28:53.283" v="76" actId="729"/>
        <pc:sldMkLst>
          <pc:docMk/>
          <pc:sldMk cId="1498368329" sldId="364"/>
        </pc:sldMkLst>
      </pc:sldChg>
      <pc:sldChg chg="mod modShow">
        <pc:chgData name="Kate Millard" userId="cf799150-1121-44db-b0ca-40be0d783d72" providerId="ADAL" clId="{F7B06E5B-15BF-46F6-9845-ADF55491E8FE}" dt="2023-03-06T15:29:15.080" v="77" actId="729"/>
        <pc:sldMkLst>
          <pc:docMk/>
          <pc:sldMk cId="1889366848" sldId="366"/>
        </pc:sldMkLst>
      </pc:sldChg>
      <pc:sldChg chg="mod modShow">
        <pc:chgData name="Kate Millard" userId="cf799150-1121-44db-b0ca-40be0d783d72" providerId="ADAL" clId="{F7B06E5B-15BF-46F6-9845-ADF55491E8FE}" dt="2023-03-06T15:29:17.928" v="78" actId="729"/>
        <pc:sldMkLst>
          <pc:docMk/>
          <pc:sldMk cId="3272234633" sldId="367"/>
        </pc:sldMkLst>
      </pc:sldChg>
      <pc:sldChg chg="mod modShow">
        <pc:chgData name="Kate Millard" userId="cf799150-1121-44db-b0ca-40be0d783d72" providerId="ADAL" clId="{F7B06E5B-15BF-46F6-9845-ADF55491E8FE}" dt="2023-03-06T15:38:38.324" v="105" actId="729"/>
        <pc:sldMkLst>
          <pc:docMk/>
          <pc:sldMk cId="2761733278" sldId="382"/>
        </pc:sldMkLst>
      </pc:sldChg>
      <pc:sldChg chg="modSp mod">
        <pc:chgData name="Kate Millard" userId="cf799150-1121-44db-b0ca-40be0d783d72" providerId="ADAL" clId="{F7B06E5B-15BF-46F6-9845-ADF55491E8FE}" dt="2023-03-06T15:39:30.055" v="120" actId="20577"/>
        <pc:sldMkLst>
          <pc:docMk/>
          <pc:sldMk cId="1031630243" sldId="383"/>
        </pc:sldMkLst>
        <pc:spChg chg="mod">
          <ac:chgData name="Kate Millard" userId="cf799150-1121-44db-b0ca-40be0d783d72" providerId="ADAL" clId="{F7B06E5B-15BF-46F6-9845-ADF55491E8FE}" dt="2023-03-06T15:39:30.055" v="120" actId="20577"/>
          <ac:spMkLst>
            <pc:docMk/>
            <pc:sldMk cId="1031630243" sldId="383"/>
            <ac:spMk id="3" creationId="{27EF0DD3-5F54-410B-8AAE-F244C92B1606}"/>
          </ac:spMkLst>
        </pc:spChg>
      </pc:sldChg>
    </pc:docChg>
  </pc:docChgLst>
  <pc:docChgLst>
    <pc:chgData name="Kate Millard" userId="S::kate.millard@nau.edu::cf799150-1121-44db-b0ca-40be0d783d72" providerId="AD" clId="Web-{546BEBB5-B626-434F-B0F6-FF4D4E684265}"/>
    <pc:docChg chg="modSld">
      <pc:chgData name="Kate Millard" userId="S::kate.millard@nau.edu::cf799150-1121-44db-b0ca-40be0d783d72" providerId="AD" clId="Web-{546BEBB5-B626-434F-B0F6-FF4D4E684265}" dt="2023-03-06T20:24:49.498" v="3" actId="20577"/>
      <pc:docMkLst>
        <pc:docMk/>
      </pc:docMkLst>
      <pc:sldChg chg="modSp">
        <pc:chgData name="Kate Millard" userId="S::kate.millard@nau.edu::cf799150-1121-44db-b0ca-40be0d783d72" providerId="AD" clId="Web-{546BEBB5-B626-434F-B0F6-FF4D4E684265}" dt="2023-03-06T20:24:49.498" v="3" actId="20577"/>
        <pc:sldMkLst>
          <pc:docMk/>
          <pc:sldMk cId="1689799858" sldId="256"/>
        </pc:sldMkLst>
        <pc:spChg chg="mod">
          <ac:chgData name="Kate Millard" userId="S::kate.millard@nau.edu::cf799150-1121-44db-b0ca-40be0d783d72" providerId="AD" clId="Web-{546BEBB5-B626-434F-B0F6-FF4D4E684265}" dt="2023-03-06T20:24:49.498" v="3" actId="20577"/>
          <ac:spMkLst>
            <pc:docMk/>
            <pc:sldMk cId="1689799858"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D5F89-178A-45FE-8974-D2524CD511EF}"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BE10D-0044-469C-BA0C-F08560D1F328}" type="slidenum">
              <a:rPr lang="en-US" smtClean="0"/>
              <a:t>‹#›</a:t>
            </a:fld>
            <a:endParaRPr lang="en-US"/>
          </a:p>
        </p:txBody>
      </p:sp>
    </p:spTree>
    <p:extLst>
      <p:ext uri="{BB962C8B-B14F-4D97-AF65-F5344CB8AC3E}">
        <p14:creationId xmlns:p14="http://schemas.microsoft.com/office/powerpoint/2010/main" val="109309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smartaxe.wordpress.com/2013/07/30/how-to-get-started-on-linkedin-part-i/" TargetMode="External"/><Relationship Id="rId3" Type="http://schemas.openxmlformats.org/officeDocument/2006/relationships/hyperlink" Target="https://university.linkedin.com/content/dam/students/global/en_US/site/img/StudentPublishMicroSite/pdfs/LNK_MM_JobSeeker_eBook_StudentEdition_Sec1_FINAL.pdf" TargetMode="External"/><Relationship Id="rId7" Type="http://schemas.openxmlformats.org/officeDocument/2006/relationships/hyperlink" Target="https://university.linkedin.com/linkedin-for-student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linkedin.com/learning/me?trk=nav_neptune_learning&amp;u=57692001" TargetMode="External"/><Relationship Id="rId5" Type="http://schemas.openxmlformats.org/officeDocument/2006/relationships/hyperlink" Target="https://university.linkedin.com/content/dam/university/global/en_US/site/pdf/TipSheet_CommunicatingonLinkedIn.pdf" TargetMode="External"/><Relationship Id="rId4" Type="http://schemas.openxmlformats.org/officeDocument/2006/relationships/hyperlink" Target="https://university.linkedin.com/content/dam/university/global/en_US/site/pdf/alumni-tool-final.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nkedin.com/learning-login/continue?account=57692001&amp;forceAccount=true&amp;authModeName=NAU-SHIBBOLETH&amp;authUUID=lyi6H%2BvbSqKsUBlEykcFGA%3D%3D&amp;redirect=https%3A%2F%2Fwww.linkedin.com%2Flearning%2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Times"/>
                <a:cs typeface="Times"/>
              </a:rPr>
              <a:t>Throughout these notes, text in italics represents instruction for the facilitator, while standard font represents speaker notes you can read to students. </a:t>
            </a:r>
            <a:endParaRPr lang="en-US" i="0" dirty="0">
              <a:latin typeface="Times"/>
              <a:cs typeface="Time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Calibri"/>
                <a:cs typeface="Calibri"/>
              </a:rPr>
              <a:t>Introduce the presentation and yourself (name, pronouns, position) </a:t>
            </a: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77793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03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pPr marR="11030"/>
            <a:r>
              <a:rPr lang="en-US" sz="1200" dirty="0">
                <a:latin typeface="Calibri" panose="020F0502020204030204" pitchFamily="34" charset="0"/>
              </a:rPr>
              <a:t>Use “</a:t>
            </a:r>
            <a:r>
              <a:rPr lang="en-US" sz="1200" dirty="0">
                <a:latin typeface="Calibri" panose="020F0502020204030204" pitchFamily="34" charset="0"/>
                <a:hlinkClick r:id="rId3"/>
              </a:rPr>
              <a:t>The Student Job Hunting Handbook</a:t>
            </a:r>
            <a:r>
              <a:rPr lang="en-US" sz="1200" dirty="0">
                <a:latin typeface="Calibri" panose="020F0502020204030204" pitchFamily="34" charset="0"/>
              </a:rPr>
              <a:t>” as a guide to kick-start your career. It is a series of guides broken up into specific sections for job searching.</a:t>
            </a:r>
          </a:p>
          <a:p>
            <a:pPr marR="28460"/>
            <a:r>
              <a:rPr lang="en-US" sz="1200" dirty="0">
                <a:latin typeface="Calibri" panose="020F0502020204030204" pitchFamily="34" charset="0"/>
              </a:rPr>
              <a:t>Use the LinkedIn search engine to find jobs and internships using key words and appropriate filters.</a:t>
            </a:r>
          </a:p>
          <a:p>
            <a:pPr marR="28460"/>
            <a:endParaRPr lang="en-US" sz="1200" dirty="0">
              <a:latin typeface="Calibri" panose="020F0502020204030204" pitchFamily="34" charset="0"/>
            </a:endParaRPr>
          </a:p>
          <a:p>
            <a:pPr marR="14910"/>
            <a:r>
              <a:rPr lang="en-US" sz="1200" dirty="0">
                <a:latin typeface="Calibri" panose="020F0502020204030204" pitchFamily="34" charset="0"/>
              </a:rPr>
              <a:t>Use the </a:t>
            </a:r>
            <a:r>
              <a:rPr lang="en-US" sz="1200" dirty="0">
                <a:latin typeface="Calibri" panose="020F0502020204030204" pitchFamily="34" charset="0"/>
                <a:hlinkClick r:id="rId4"/>
              </a:rPr>
              <a:t>Alumni Finder </a:t>
            </a:r>
            <a:r>
              <a:rPr lang="en-US" sz="1200" dirty="0">
                <a:latin typeface="Calibri" panose="020F0502020204030204" pitchFamily="34" charset="0"/>
              </a:rPr>
              <a:t>to locate and network with NAU graduates who work with the organizations you're interested in, or who have jobs that interest you. NAU alumni make great candidates for information interviews. </a:t>
            </a:r>
          </a:p>
          <a:p>
            <a:pPr marR="14910"/>
            <a:endParaRPr lang="en-US" sz="1200" dirty="0">
              <a:latin typeface="Calibri" panose="020F0502020204030204" pitchFamily="34" charset="0"/>
            </a:endParaRPr>
          </a:p>
          <a:p>
            <a:pPr marR="13780"/>
            <a:r>
              <a:rPr lang="en-US" sz="1200" dirty="0">
                <a:latin typeface="Calibri" panose="020F0502020204030204" pitchFamily="34" charset="0"/>
              </a:rPr>
              <a:t>LinkedIn is a networking site, members expect to hear from students who are researching career paths and opportunities. So, don't be shy! Learn how to </a:t>
            </a:r>
            <a:r>
              <a:rPr lang="en-US" sz="1200" dirty="0">
                <a:latin typeface="Calibri" panose="020F0502020204030204" pitchFamily="34" charset="0"/>
                <a:hlinkClick r:id="rId5"/>
              </a:rPr>
              <a:t>communicate effectively </a:t>
            </a:r>
            <a:r>
              <a:rPr lang="en-US" sz="1200" dirty="0">
                <a:latin typeface="Calibri" panose="020F0502020204030204" pitchFamily="34" charset="0"/>
              </a:rPr>
              <a:t>on LinkedIn and reach out!</a:t>
            </a:r>
          </a:p>
          <a:p>
            <a:pPr marR="13780"/>
            <a:endParaRPr lang="en-US" sz="1200" dirty="0">
              <a:latin typeface="Calibri" panose="020F0502020204030204" pitchFamily="34" charset="0"/>
            </a:endParaRPr>
          </a:p>
          <a:p>
            <a:pPr marR="16510"/>
            <a:r>
              <a:rPr lang="en-US" sz="1200" dirty="0">
                <a:latin typeface="Calibri"/>
                <a:cs typeface="Calibri"/>
              </a:rPr>
              <a:t>LinkedIn offers multiple learning modules relative to your skills, industry</a:t>
            </a:r>
            <a:r>
              <a:rPr lang="en-US" dirty="0">
                <a:latin typeface="Calibri"/>
                <a:cs typeface="Calibri"/>
              </a:rPr>
              <a:t>,</a:t>
            </a:r>
            <a:r>
              <a:rPr lang="en-US" sz="1200" dirty="0">
                <a:latin typeface="Calibri"/>
                <a:cs typeface="Calibri"/>
              </a:rPr>
              <a:t> or career path. Take a </a:t>
            </a:r>
            <a:r>
              <a:rPr lang="en-US" sz="1200" dirty="0">
                <a:latin typeface="Calibri"/>
                <a:cs typeface="Calibri"/>
                <a:hlinkClick r:id="rId6"/>
              </a:rPr>
              <a:t>LinkedIn Learning </a:t>
            </a:r>
            <a:r>
              <a:rPr lang="en-US" sz="1200" dirty="0">
                <a:latin typeface="Calibri"/>
                <a:cs typeface="Calibri"/>
              </a:rPr>
              <a:t>class to build your transferable skills.</a:t>
            </a:r>
            <a:r>
              <a:rPr lang="en-US" dirty="0">
                <a:latin typeface="Calibri"/>
                <a:cs typeface="Calibri"/>
              </a:rPr>
              <a:t> </a:t>
            </a:r>
            <a:endParaRPr lang="en-US" sz="1200" dirty="0">
              <a:latin typeface="Calibri" panose="020F0502020204030204" pitchFamily="34" charset="0"/>
              <a:cs typeface="Calibri"/>
            </a:endParaRPr>
          </a:p>
          <a:p>
            <a:pPr marR="13335"/>
            <a:r>
              <a:rPr lang="en-US" sz="1200" dirty="0">
                <a:latin typeface="Calibri"/>
                <a:cs typeface="Calibri"/>
              </a:rPr>
              <a:t>For additional resources on using LinkedIn, visit </a:t>
            </a:r>
            <a:r>
              <a:rPr lang="en-US" sz="1200" dirty="0">
                <a:latin typeface="Calibri"/>
                <a:cs typeface="Calibri"/>
                <a:hlinkClick r:id="rId7"/>
              </a:rPr>
              <a:t>LinkedIn University</a:t>
            </a:r>
            <a:r>
              <a:rPr lang="en-US" sz="1200" dirty="0">
                <a:latin typeface="Calibri"/>
                <a:cs typeface="Calibri"/>
              </a:rPr>
              <a:t>. You can request to join the NAU Career LinkedIn group, or learn more about using LinkedIn by reading </a:t>
            </a:r>
            <a:r>
              <a:rPr lang="en-US" sz="1200" dirty="0">
                <a:latin typeface="Calibri"/>
                <a:cs typeface="Calibri"/>
                <a:hlinkClick r:id="rId8"/>
              </a:rPr>
              <a:t>SmartAxeGuide</a:t>
            </a:r>
            <a:r>
              <a:rPr lang="en-US" sz="1200" dirty="0">
                <a:latin typeface="Calibri"/>
                <a:cs typeface="Calibri"/>
              </a:rPr>
              <a:t> to Careers blog posts.</a:t>
            </a:r>
            <a:r>
              <a:rPr lang="en-US" dirty="0">
                <a:latin typeface="Calibri"/>
                <a:cs typeface="Calibri"/>
              </a:rPr>
              <a:t> </a:t>
            </a:r>
            <a:endParaRPr lang="en-US" sz="1200" dirty="0">
              <a:cs typeface="Times"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34998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could be specific job boards out there for your industries (like the ones on WhatCanIDoWithThisMajor) but we have a few listed for you to explore.</a:t>
            </a:r>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51609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Share information provided.</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7049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Share information provided.</a:t>
            </a: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82391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For example, the American Society of Hematology includes over 15,000 members whose careers involve the research, care, education, or advocacy of blood diseases, while the International Parking Institute has a much smaller membership focused on transportation flow, land use for parking, and parking law enforcement.  </a:t>
            </a: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22398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all opportunities are going to be listed on various job boards so if there is an organization that you are interested in, see if they have a Careers or Internships page. If they do not, you could also reach out to them via email or cold calling to see if there might be any opportunities on the horizon.</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00808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can plug the Career and Graduate School Expo if you’d like but also talk about the variety that is out there based on a quick google search</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27284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r>
              <a:rPr lang="en-US" i="1" dirty="0"/>
              <a:t>Share information provided specifically the second paragraph about future clients/customers/stakeholders googling employees</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73780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r>
              <a:rPr lang="en-US" i="1" dirty="0"/>
              <a:t>Depending on their field, this could be helpful or might not be.</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88994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compensation is a Career Step module available on Udemy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93896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a:ea typeface="Times"/>
                <a:cs typeface="Times"/>
                <a:sym typeface="Times"/>
              </a:rPr>
              <a:pPr marL="0" marR="0" lvl="0" indent="0" algn="r" defTabSz="924192" rtl="0" eaLnBrk="0" fontAlgn="base" latinLnBrk="0" hangingPunct="0">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365226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r>
              <a:rPr lang="en-US" dirty="0"/>
              <a:t>Ask to clarify about acceptable time period to consider offer. </a:t>
            </a:r>
          </a:p>
          <a:p>
            <a:r>
              <a:rPr lang="en-US" dirty="0"/>
              <a:t>Negotiating and accepting an offer &gt; we have a Career Step for that on Udemy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534268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Times"/>
                <a:cs typeface="Times"/>
              </a:rPr>
              <a:t>Share basic reminders + any tips that you would recommend from your </a:t>
            </a:r>
            <a:r>
              <a:rPr lang="en-US" i="1">
                <a:latin typeface="Times"/>
                <a:cs typeface="Times"/>
              </a:rPr>
              <a:t>own experiences! </a:t>
            </a:r>
            <a:endParaRPr lang="en-US" i="1" dirty="0">
              <a:latin typeface="Times"/>
              <a:cs typeface="Time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42920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a:ea typeface="Times"/>
                <a:cs typeface="Times"/>
                <a:sym typeface="Times"/>
              </a:rPr>
              <a:pPr marL="0" marR="0" lvl="0" indent="0" algn="r" defTabSz="924192" rtl="0" eaLnBrk="0" fontAlgn="base" latinLnBrk="0" hangingPunct="0">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3652267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p3: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a:p>
        </p:txBody>
      </p:sp>
      <p:sp>
        <p:nvSpPr>
          <p:cNvPr id="242" name="Google Shape;242;p3: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998729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p5: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r>
              <a:rPr lang="en-US"/>
              <a:t>What to include: name and/or preferred name, phone number, email address, </a:t>
            </a:r>
            <a:r>
              <a:rPr lang="en-US" err="1"/>
              <a:t>linkedin</a:t>
            </a:r>
            <a:r>
              <a:rPr lang="en-US"/>
              <a:t> </a:t>
            </a:r>
            <a:r>
              <a:rPr lang="en-US" err="1"/>
              <a:t>url</a:t>
            </a:r>
            <a:r>
              <a:rPr lang="en-US"/>
              <a:t> (only if it is updated and ready to go)</a:t>
            </a:r>
          </a:p>
          <a:p>
            <a:pPr marL="0" lvl="0" indent="0" algn="l" rtl="0">
              <a:spcBef>
                <a:spcPts val="0"/>
              </a:spcBef>
              <a:spcAft>
                <a:spcPts val="0"/>
              </a:spcAft>
              <a:buNone/>
            </a:pPr>
            <a:endParaRPr lang="en-US"/>
          </a:p>
          <a:p>
            <a:pPr marL="0" lvl="0" indent="0" algn="l" rtl="0">
              <a:spcBef>
                <a:spcPts val="0"/>
              </a:spcBef>
              <a:spcAft>
                <a:spcPts val="0"/>
              </a:spcAft>
              <a:buNone/>
            </a:pPr>
            <a:r>
              <a:rPr lang="en-US"/>
              <a:t>What not to include: date of birth/age, address/residence, race/ethnicity, nationality. If you are searching locally, it is ok to have you city and state so they know you are close by. This play on a potential positive unconscious reaction whereas if you put a different state they could consciously or unconsciously count you out for the role because you might have to move, not start at their preferred time, etc.</a:t>
            </a:r>
            <a:endParaRPr/>
          </a:p>
        </p:txBody>
      </p:sp>
      <p:sp>
        <p:nvSpPr>
          <p:cNvPr id="277" name="Google Shape;277;p5: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24</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6" name="Google Shape;286;p6: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dirty="0"/>
          </a:p>
        </p:txBody>
      </p:sp>
      <p:sp>
        <p:nvSpPr>
          <p:cNvPr id="287" name="Google Shape;287;p6: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607272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a:ea typeface="Times"/>
                <a:cs typeface="Times"/>
                <a:sym typeface="Times"/>
              </a:rPr>
              <a:pPr marL="0" marR="0" lvl="0" indent="0" algn="r" defTabSz="924192" rtl="0" eaLnBrk="0" fontAlgn="base" latinLnBrk="0" hangingPunct="0">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1042534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7: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297" name="Google Shape;297;p7: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27</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74292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p8: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endParaRPr lang="en-US" dirty="0"/>
          </a:p>
        </p:txBody>
      </p:sp>
      <p:sp>
        <p:nvSpPr>
          <p:cNvPr id="306" name="Google Shape;306;p8: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28</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589614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9: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lang="en-US" dirty="0"/>
          </a:p>
        </p:txBody>
      </p:sp>
      <p:sp>
        <p:nvSpPr>
          <p:cNvPr id="315" name="Google Shape;315;p9: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29</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38891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Don’t be limited by a lack of awareness.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Research the full breadth of options available to you, so you can make an informed decision about the best fit for your professional interests, strengths, and values. Your next job might be one you’ve never considered, didn’t know existed, or didn’t know you qualified for! </a:t>
            </a:r>
          </a:p>
          <a:p>
            <a:endParaRPr lang="en-US" dirty="0"/>
          </a:p>
          <a:p>
            <a:endParaRPr lang="en-US" dirty="0"/>
          </a:p>
          <a:p>
            <a:r>
              <a:rPr lang="en-US" dirty="0"/>
              <a:t>Alternate for Degree path example:</a:t>
            </a:r>
          </a:p>
          <a:p>
            <a:pPr marL="0" indent="0">
              <a:buNone/>
            </a:pPr>
            <a:r>
              <a:rPr lang="en-US" sz="1200" b="1" dirty="0"/>
              <a:t>With a degree in education you could work in:</a:t>
            </a:r>
          </a:p>
          <a:p>
            <a:r>
              <a:rPr lang="en-US" sz="1200" dirty="0"/>
              <a:t>training and development for a large corporation</a:t>
            </a:r>
          </a:p>
          <a:p>
            <a:r>
              <a:rPr lang="en-US" sz="1200" dirty="0"/>
              <a:t>international non-governmental organization working on literacy initiatives</a:t>
            </a:r>
          </a:p>
          <a:p>
            <a:r>
              <a:rPr lang="en-US" sz="1200" dirty="0"/>
              <a:t>in private, public, or boarding schools</a:t>
            </a:r>
          </a:p>
          <a:p>
            <a:r>
              <a:rPr lang="en-US" sz="1200" dirty="0"/>
              <a:t>summer camp</a:t>
            </a:r>
          </a:p>
          <a:p>
            <a:r>
              <a:rPr lang="en-US" sz="1200" dirty="0"/>
              <a:t>wilderness instructor for a therapeutic program</a:t>
            </a:r>
          </a:p>
          <a:p>
            <a:r>
              <a:rPr lang="en-US" sz="1200" dirty="0"/>
              <a:t>content creator for an educational media company</a:t>
            </a:r>
          </a:p>
          <a:p>
            <a:r>
              <a:rPr lang="en-US" sz="1200" dirty="0"/>
              <a:t>study abroad program leader or at an international school</a:t>
            </a: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7798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9: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dirty="0"/>
          </a:p>
        </p:txBody>
      </p:sp>
      <p:sp>
        <p:nvSpPr>
          <p:cNvPr id="315" name="Google Shape;315;p9: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012741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9: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dirty="0"/>
          </a:p>
        </p:txBody>
      </p:sp>
      <p:sp>
        <p:nvSpPr>
          <p:cNvPr id="315" name="Google Shape;315;p9: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638595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a:ea typeface="Times"/>
                <a:cs typeface="Times"/>
                <a:sym typeface="Times"/>
              </a:rPr>
              <a:pPr marL="0" marR="0" lvl="0" indent="0" algn="r" defTabSz="924192" rtl="0" eaLnBrk="0" fontAlgn="base" latinLnBrk="0" hangingPunct="0">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4188189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Writing accomplishment statements, or your bullet points is extremely important. Start with an action verb. If you need help, we have a 3-4 page document with a ton of action verbs that you can look at by googling nau action verbs.</a:t>
            </a:r>
          </a:p>
          <a:p>
            <a:endParaRPr lang="en-US"/>
          </a:p>
          <a:p>
            <a:r>
              <a:rPr lang="en-US"/>
              <a:t>Then go on to quantify and specify your experience so you are able to show how you’ve gained your skills. This also helps answer those how questions like: how many, how long, how much, etc.</a:t>
            </a:r>
          </a:p>
          <a:p>
            <a:endParaRPr lang="en-US"/>
          </a:p>
          <a:p>
            <a:r>
              <a:rPr lang="en-US"/>
              <a:t>If you are able to, make sure that it is clear why you were doing something or what the impact/result was.</a:t>
            </a:r>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9445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a:ea typeface="Times"/>
                <a:cs typeface="Times"/>
                <a:sym typeface="Times"/>
              </a:rPr>
              <a:pPr marL="0" marR="0" lvl="0" indent="0" algn="r" defTabSz="924192" rtl="0" eaLnBrk="0" fontAlgn="base" latinLnBrk="0" hangingPunct="0">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3652267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10: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r>
              <a:rPr lang="en-US" dirty="0"/>
              <a:t>https://create.kahoot.it/details/31254a48-e293-41b8-a405-f8cdffd9d380</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Kahoot.com &gt; jis57@nau.edu &gt; PW=normal one</a:t>
            </a:r>
          </a:p>
          <a:p>
            <a:pPr marL="0" lvl="0" indent="0" algn="l" rtl="0">
              <a:spcBef>
                <a:spcPts val="0"/>
              </a:spcBef>
              <a:spcAft>
                <a:spcPts val="0"/>
              </a:spcAft>
              <a:buNone/>
            </a:pPr>
            <a:endParaRPr lang="en-US" dirty="0"/>
          </a:p>
        </p:txBody>
      </p:sp>
      <p:sp>
        <p:nvSpPr>
          <p:cNvPr id="324" name="Google Shape;324;p10: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03026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p3: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a:p>
        </p:txBody>
      </p:sp>
      <p:sp>
        <p:nvSpPr>
          <p:cNvPr id="242" name="Google Shape;242;p3: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37</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104741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Well-written</a:t>
            </a:r>
            <a:r>
              <a:rPr lang="en-US" baseline="0"/>
              <a:t> cover letters can distinguish you from a pile of applicants, many of whom send generic cover letters or no cover letter at all. </a:t>
            </a:r>
          </a:p>
          <a:p>
            <a:endParaRPr lang="en-US" baseline="0"/>
          </a:p>
          <a:p>
            <a:r>
              <a:rPr lang="en-US" baseline="0"/>
              <a:t>A customized, professional cover letter can make you stand out from the crowd, get members of the hiring committee talking about you, and inspire the reader to want to meet you in person. </a:t>
            </a:r>
            <a:endParaRPr lang="en-US"/>
          </a:p>
          <a:p>
            <a:endParaRPr lang="en-US"/>
          </a:p>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597545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Instructions: </a:t>
            </a:r>
          </a:p>
          <a:p>
            <a:endParaRPr lang="en-US" dirty="0"/>
          </a:p>
          <a:p>
            <a:pPr marL="228600" indent="-228600">
              <a:buAutoNum type="arabicParenR"/>
            </a:pPr>
            <a:r>
              <a:rPr lang="en-US" baseline="0" dirty="0"/>
              <a:t>Please take a minute to read these introductory paragraphs from two different cover letters to yourself. Which one do you think is stronger? What significant differences do you notice between them? </a:t>
            </a:r>
          </a:p>
          <a:p>
            <a:pPr marL="0" indent="0">
              <a:buNone/>
            </a:pPr>
            <a:endParaRPr lang="en-US" i="0" baseline="0" dirty="0"/>
          </a:p>
          <a:p>
            <a:pPr marL="0" indent="0">
              <a:buNone/>
            </a:pPr>
            <a:r>
              <a:rPr lang="en-US" i="1" baseline="0" dirty="0"/>
              <a:t>After the students have read the examples, ask for a volunteer or two to share their answers. </a:t>
            </a:r>
            <a:r>
              <a:rPr lang="en-US" i="0" baseline="0" dirty="0"/>
              <a:t>Note that the first example is generic, and is focused solely on the writer, while the second example is personalized and demonstrates an understanding of the organization being applied to. </a:t>
            </a:r>
          </a:p>
          <a:p>
            <a:pPr marL="228600" indent="-228600">
              <a:buAutoNum type="arabicParen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487614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Cover</a:t>
            </a:r>
            <a:r>
              <a:rPr lang="en-US" sz="1200" baseline="0"/>
              <a:t> letters are your golden opportunity to differentiate yourself from other candidates, standing out to potential employers for your enthusiasm, understanding of the organization, and professional communication. </a:t>
            </a:r>
          </a:p>
          <a:p>
            <a:r>
              <a:rPr lang="en-US" sz="1200"/>
              <a:t> </a:t>
            </a:r>
          </a:p>
          <a:p>
            <a:r>
              <a:rPr lang="en-US" sz="1200" baseline="0"/>
              <a:t>Many applicants miss out on this opportunity and send a generic cover letter instead, something that reads like it could have been sent to numerous employers. These are horrifically boring to read, and don’t add much value to your application. </a:t>
            </a:r>
          </a:p>
          <a:p>
            <a:endParaRPr lang="en-US" sz="120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a:t>The numbered talking points below relate to the numbered bullet points on the slide:</a:t>
            </a:r>
            <a:endParaRPr lang="en-US" sz="1200" i="1" baseline="0"/>
          </a:p>
          <a:p>
            <a:endParaRPr lang="en-US" sz="1200" baseline="0"/>
          </a:p>
          <a:p>
            <a:r>
              <a:rPr lang="en-US" sz="1200" baseline="0"/>
              <a:t>1) </a:t>
            </a:r>
            <a:r>
              <a:rPr lang="en-US" sz="1200" b="1" baseline="0"/>
              <a:t>Address the cover letter to the hiring manager. </a:t>
            </a:r>
            <a:r>
              <a:rPr lang="en-US" sz="1200" baseline="0"/>
              <a:t>You can do this by finding out who is doing the hiring or chairing the hiring committee, calling the HR department to ask. Address the letter to this individual. </a:t>
            </a:r>
          </a:p>
          <a:p>
            <a:endParaRPr lang="en-US" sz="120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a:t>2) </a:t>
            </a:r>
            <a:r>
              <a:rPr lang="en-US" sz="1200" b="1">
                <a:solidFill>
                  <a:schemeClr val="tx1">
                    <a:lumMod val="75000"/>
                    <a:lumOff val="25000"/>
                  </a:schemeClr>
                </a:solidFill>
                <a:latin typeface="Calibri" panose="020F0502020204030204" pitchFamily="34" charset="0"/>
              </a:rPr>
              <a:t>Demonstrate your knowledge of the organization and why you’re so excited to join them</a:t>
            </a:r>
            <a:r>
              <a:rPr lang="en-US" sz="1200">
                <a:solidFill>
                  <a:schemeClr val="tx1">
                    <a:lumMod val="75000"/>
                    <a:lumOff val="25000"/>
                  </a:schemeClr>
                </a:solidFill>
                <a:latin typeface="Calibri" panose="020F0502020204030204" pitchFamily="34" charset="0"/>
              </a:rPr>
              <a:t>. Average</a:t>
            </a:r>
            <a:r>
              <a:rPr lang="en-US" sz="1200" baseline="0">
                <a:solidFill>
                  <a:schemeClr val="tx1">
                    <a:lumMod val="75000"/>
                    <a:lumOff val="25000"/>
                  </a:schemeClr>
                </a:solidFill>
                <a:latin typeface="Calibri" panose="020F0502020204030204" pitchFamily="34" charset="0"/>
              </a:rPr>
              <a:t> cover letters describe how your skills and experience match the requirements of the position; excellent ones demonstrate your knowledge of the organization and why you’re so excited to join them. </a:t>
            </a:r>
            <a:r>
              <a:rPr lang="en-US" sz="1200" baseline="0"/>
              <a:t>This paragraph isn’t primarily about </a:t>
            </a:r>
            <a:r>
              <a:rPr lang="en-US" sz="1200" i="1" baseline="0"/>
              <a:t>you</a:t>
            </a:r>
            <a:r>
              <a:rPr lang="en-US" sz="1200" i="0" baseline="0"/>
              <a:t>; it</a:t>
            </a:r>
            <a:r>
              <a:rPr lang="en-US" sz="1200" baseline="0"/>
              <a:t>’s primarily about </a:t>
            </a:r>
            <a:r>
              <a:rPr lang="en-US" sz="1200" i="1" baseline="0"/>
              <a:t>them</a:t>
            </a:r>
            <a:r>
              <a:rPr lang="en-US" sz="1200" i="0" baseline="0"/>
              <a:t>, and secondarily how you can add value to their mission or goals. </a:t>
            </a:r>
            <a:endParaRPr lang="en-US" sz="1200"/>
          </a:p>
          <a:p>
            <a:endParaRPr lang="en-US"/>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27256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r>
              <a:rPr lang="en-US" i="1" dirty="0"/>
              <a:t>Nau.edu/career &gt; WhatCanIDoWithThisMajor? Button on our homepage</a:t>
            </a:r>
          </a:p>
          <a:p>
            <a:r>
              <a:rPr lang="en-US" i="1" dirty="0"/>
              <a:t>Pull up this resource on the website and show them how to navigate it.</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074380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Instructions: </a:t>
            </a:r>
          </a:p>
          <a:p>
            <a:endParaRPr lang="en-US"/>
          </a:p>
          <a:p>
            <a:pPr marL="228600" indent="-228600">
              <a:buAutoNum type="arabicParenR"/>
            </a:pPr>
            <a:r>
              <a:rPr lang="en-US" baseline="0"/>
              <a:t>Please take a minute to read these examples of body paragraphs to yourself. Which one do you think is stronger? What significant differences do you notice between them? </a:t>
            </a:r>
          </a:p>
          <a:p>
            <a:pPr marL="228600" indent="-228600">
              <a:buAutoNum type="arabicParenR"/>
            </a:pPr>
            <a:endParaRPr lang="en-US" baseline="0"/>
          </a:p>
          <a:p>
            <a:pPr marL="0" indent="0">
              <a:buNone/>
            </a:pPr>
            <a:r>
              <a:rPr lang="en-US" i="1" baseline="0"/>
              <a:t>After the students have read the examples, ask for a volunteer or two to share their answers. </a:t>
            </a:r>
            <a:r>
              <a:rPr lang="en-US" i="0" baseline="0"/>
              <a:t>Note that the first example makes claims without giving any proof or evidence of having mastered the skill, while the second example gives specific examples of how the writer modeled the competency in a real-life setting. In the second example, the writer explains how their skills will help them be successful in the position.</a:t>
            </a:r>
            <a:endParaRPr lang="en-US" i="0"/>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789615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cover letter gives you an opportunity to build on the concrete experience</a:t>
            </a:r>
            <a:r>
              <a:rPr lang="en-US" sz="1200" baseline="0"/>
              <a:t> which you indicated in your resume. </a:t>
            </a:r>
          </a:p>
          <a:p>
            <a:endParaRPr lang="en-US" sz="1200" baseline="0"/>
          </a:p>
          <a:p>
            <a:r>
              <a:rPr lang="en-US" sz="1200" baseline="0"/>
              <a:t>Generally, cover letters include 2-3 paragraphs highlighting the relevant skills or experiences that make you stand out. </a:t>
            </a:r>
          </a:p>
          <a:p>
            <a:endParaRPr lang="en-US" sz="120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a:t>The numbered talking points below relate to the numbered bullet points on the slide:</a:t>
            </a:r>
            <a:endParaRPr lang="en-US" sz="1200" i="1" baseline="0"/>
          </a:p>
          <a:p>
            <a:endParaRPr lang="en-US" sz="1200" baseline="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baseline="0"/>
              <a:t>Back up claims about your strengths, talents and experience with specific examples</a:t>
            </a:r>
            <a:r>
              <a:rPr lang="en-US" sz="1200" baseline="0"/>
              <a:t>. Just like in the resume, you’ll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a:t>want to back up your claims with “undeniable proof” to show that you have relevant experience on which to base your claims, and the outcomes of your efforts. </a:t>
            </a:r>
            <a:r>
              <a:rPr lang="en-US" sz="1200" i="1" baseline="0"/>
              <a:t>Show </a:t>
            </a:r>
            <a:r>
              <a:rPr lang="en-US" sz="1200" baseline="0"/>
              <a:t>your experience by illustrating your claims with specific examples, instead of just telling the reader that you have experience.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tx1"/>
                </a:solidFill>
                <a:latin typeface="+mn-lt"/>
              </a:rPr>
              <a:t>2) </a:t>
            </a:r>
            <a:r>
              <a:rPr lang="en-US" sz="1200" b="1">
                <a:solidFill>
                  <a:schemeClr val="tx1">
                    <a:lumMod val="75000"/>
                    <a:lumOff val="25000"/>
                  </a:schemeClr>
                </a:solidFill>
                <a:latin typeface="Calibri" panose="020F0502020204030204" pitchFamily="34" charset="0"/>
              </a:rPr>
              <a:t>Relate your experience to the job description</a:t>
            </a:r>
            <a:r>
              <a:rPr lang="en-US" sz="1200" b="1" baseline="0">
                <a:solidFill>
                  <a:schemeClr val="tx1">
                    <a:lumMod val="75000"/>
                    <a:lumOff val="25000"/>
                  </a:schemeClr>
                </a:solidFill>
                <a:latin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tx1">
                    <a:lumMod val="75000"/>
                    <a:lumOff val="25000"/>
                  </a:schemeClr>
                </a:solidFill>
                <a:latin typeface="Calibri" panose="020F0502020204030204" pitchFamily="34" charset="0"/>
              </a:rPr>
              <a:t>3) </a:t>
            </a:r>
            <a:r>
              <a:rPr lang="en-US" sz="1200" b="1"/>
              <a:t>Emphasize transferable skills</a:t>
            </a:r>
            <a:r>
              <a:rPr lang="en-US" sz="1200" baseline="0"/>
              <a:t>. Be sure that your cover letter focuses on the skills that the employer is hiring for. </a:t>
            </a:r>
            <a:r>
              <a:rPr lang="en-US" sz="1200"/>
              <a:t>If you’re applying for a position in a field you don’t have experience in, focus on how you’ve applied the skills to be successful in it in other environments.</a:t>
            </a:r>
            <a:r>
              <a:rPr lang="en-US" sz="1200"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t>4) </a:t>
            </a:r>
            <a:r>
              <a:rPr lang="en-US" sz="1200" b="1">
                <a:solidFill>
                  <a:schemeClr val="tx1">
                    <a:lumMod val="75000"/>
                    <a:lumOff val="25000"/>
                  </a:schemeClr>
                </a:solidFill>
                <a:latin typeface="Calibri" panose="020F0502020204030204" pitchFamily="34" charset="0"/>
              </a:rPr>
              <a:t>The resume gives the “big picture,” so your cover letter can focuses on a few experiences in depth</a:t>
            </a:r>
            <a:r>
              <a:rPr lang="en-US" sz="1200">
                <a:solidFill>
                  <a:schemeClr val="tx1">
                    <a:lumMod val="75000"/>
                    <a:lumOff val="25000"/>
                  </a:schemeClr>
                </a:solidFill>
                <a:latin typeface="Calibri" panose="020F0502020204030204" pitchFamily="34" charset="0"/>
              </a:rPr>
              <a:t>. Your cover</a:t>
            </a:r>
            <a:r>
              <a:rPr lang="en-US" sz="1200" baseline="0">
                <a:solidFill>
                  <a:schemeClr val="tx1">
                    <a:lumMod val="75000"/>
                    <a:lumOff val="25000"/>
                  </a:schemeClr>
                </a:solidFill>
                <a:latin typeface="Calibri" panose="020F0502020204030204" pitchFamily="34" charset="0"/>
              </a:rPr>
              <a:t> letter does not need to summarize all of your experiences, or even include a reference to each one. Rather, identify the skillsets and experience that are most important to the employer, based on the job description. Choose a few that you know you shine in, and focus on these skills in depth. Tailor your vocabulary to match the job description. </a:t>
            </a:r>
            <a:endParaRPr lang="en-US" sz="1200">
              <a:solidFill>
                <a:schemeClr val="tx1">
                  <a:lumMod val="75000"/>
                  <a:lumOff val="25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58640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Cover</a:t>
            </a:r>
            <a:r>
              <a:rPr lang="en-US" sz="1200" baseline="0"/>
              <a:t> letters demonstrate your understanding of professionalism, so it’s important to stick to the format that’s accepted in the professional community. </a:t>
            </a:r>
          </a:p>
          <a:p>
            <a:endParaRPr lang="en-US" sz="1200" baseline="0"/>
          </a:p>
          <a:p>
            <a:r>
              <a:rPr lang="en-US" sz="1200" i="1" baseline="0"/>
              <a:t>(Visual examples follow on the next slides)</a:t>
            </a:r>
            <a:endParaRPr lang="en-US" sz="1200" i="1"/>
          </a:p>
          <a:p>
            <a:endParaRPr lang="en-US"/>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436001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a:ea typeface="Times"/>
                <a:cs typeface="Times"/>
                <a:sym typeface="Times"/>
              </a:rPr>
              <a:pPr marL="0" marR="0" lvl="0" indent="0" algn="r" defTabSz="924192" rtl="0" eaLnBrk="0" fontAlgn="base" latinLnBrk="0" hangingPunct="0">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2556151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things to remember:</a:t>
            </a:r>
          </a:p>
          <a:p>
            <a:pPr marL="342900" indent="-342900">
              <a:buFont typeface="+mj-lt"/>
              <a:buAutoNum type="arabicPeriod"/>
            </a:pPr>
            <a:r>
              <a:rPr lang="en-US"/>
              <a:t> </a:t>
            </a:r>
            <a:r>
              <a:rPr lang="en-US" sz="2000">
                <a:latin typeface="Cambria" panose="02040503050406030204" pitchFamily="18" charset="0"/>
                <a:ea typeface="Cambria" panose="02040503050406030204" pitchFamily="18" charset="0"/>
              </a:rPr>
              <a:t>We recommend having at least 3 paragraphs:</a:t>
            </a:r>
          </a:p>
          <a:p>
            <a:pPr marL="642938" lvl="1" indent="-342900">
              <a:buFont typeface="Arial" panose="020B0604020202020204" pitchFamily="34" charset="0"/>
              <a:buChar char="•"/>
            </a:pPr>
            <a:r>
              <a:rPr lang="en-US" sz="1775" b="1">
                <a:latin typeface="Cambria" panose="02040503050406030204" pitchFamily="18" charset="0"/>
                <a:ea typeface="Cambria" panose="02040503050406030204" pitchFamily="18" charset="0"/>
              </a:rPr>
              <a:t>Paragraph 1: Why are you writing this letter and how did you hear about this job?</a:t>
            </a:r>
          </a:p>
          <a:p>
            <a:pPr marL="642938" lvl="1" indent="-342900">
              <a:buFont typeface="Arial" panose="020B0604020202020204" pitchFamily="34" charset="0"/>
              <a:buChar char="•"/>
            </a:pPr>
            <a:r>
              <a:rPr lang="en-US" sz="1775">
                <a:latin typeface="Cambria" panose="02040503050406030204" pitchFamily="18" charset="0"/>
                <a:ea typeface="Cambria" panose="02040503050406030204" pitchFamily="18" charset="0"/>
              </a:rPr>
              <a:t>Paragraph 2: What is special about you? How are you right for the company/role?</a:t>
            </a:r>
          </a:p>
          <a:p>
            <a:pPr marL="642938" lvl="1" indent="-342900">
              <a:buFont typeface="Arial" panose="020B0604020202020204" pitchFamily="34" charset="0"/>
              <a:buChar char="•"/>
            </a:pPr>
            <a:r>
              <a:rPr lang="en-US" sz="1775" b="1">
                <a:latin typeface="Cambria" panose="02040503050406030204" pitchFamily="18" charset="0"/>
                <a:ea typeface="Cambria" panose="02040503050406030204" pitchFamily="18" charset="0"/>
              </a:rPr>
              <a:t>P</a:t>
            </a:r>
            <a:r>
              <a:rPr lang="en-US" sz="1775">
                <a:latin typeface="Cambria" panose="02040503050406030204" pitchFamily="18" charset="0"/>
                <a:ea typeface="Cambria" panose="02040503050406030204" pitchFamily="18" charset="0"/>
              </a:rPr>
              <a:t>aragraph 3: Refers to attached documents and/or follow-up</a:t>
            </a:r>
            <a:endParaRPr lang="en-US" sz="1775" b="1">
              <a:latin typeface="Cambria" panose="02040503050406030204" pitchFamily="18" charset="0"/>
              <a:ea typeface="Cambria" panose="02040503050406030204" pitchFamily="18" charset="0"/>
            </a:endParaRPr>
          </a:p>
          <a:p>
            <a:pPr marL="342900" indent="-342900">
              <a:buFont typeface="+mj-lt"/>
              <a:buAutoNum type="arabicPeriod"/>
            </a:pPr>
            <a:r>
              <a:rPr lang="en-US" sz="2000">
                <a:latin typeface="Cambria" panose="02040503050406030204" pitchFamily="18" charset="0"/>
                <a:ea typeface="Cambria" panose="02040503050406030204" pitchFamily="18" charset="0"/>
              </a:rPr>
              <a:t>Pay close attention to your grammar, punctuation, and spelling</a:t>
            </a:r>
          </a:p>
          <a:p>
            <a:pPr marL="342900" indent="-342900">
              <a:buFont typeface="+mj-lt"/>
              <a:buAutoNum type="arabicPeriod"/>
            </a:pPr>
            <a:r>
              <a:rPr lang="en-US" sz="2000">
                <a:latin typeface="Cambria" panose="02040503050406030204" pitchFamily="18" charset="0"/>
                <a:ea typeface="Cambria" panose="02040503050406030204" pitchFamily="18" charset="0"/>
              </a:rPr>
              <a:t>Look on the page: alignment, spacing, proper business format</a:t>
            </a:r>
          </a:p>
          <a:p>
            <a:endParaRPr lang="en-US"/>
          </a:p>
        </p:txBody>
      </p:sp>
      <p:sp>
        <p:nvSpPr>
          <p:cNvPr id="4" name="Slide Number Placeholder 3"/>
          <p:cNvSpPr>
            <a:spLocks noGrp="1"/>
          </p:cNvSpPr>
          <p:nvPr>
            <p:ph type="sldNum" sz="quarter" idx="10"/>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55AAD3FF-E19F-4B99-822C-5537117AD5F4}"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316063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6" name="Google Shape;556;p35: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marL="0" lvl="0" indent="0" algn="l" rtl="0">
              <a:spcBef>
                <a:spcPts val="0"/>
              </a:spcBef>
              <a:spcAft>
                <a:spcPts val="0"/>
              </a:spcAft>
              <a:buNone/>
            </a:pPr>
            <a:endParaRPr dirty="0">
              <a:latin typeface="Times"/>
              <a:ea typeface="Times"/>
              <a:cs typeface="Times"/>
              <a:sym typeface="Times"/>
            </a:endParaRPr>
          </a:p>
        </p:txBody>
      </p:sp>
      <p:sp>
        <p:nvSpPr>
          <p:cNvPr id="557" name="Google Shape;557;p35: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46</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17867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a:cs typeface="Times"/>
              </a:rPr>
              <a:t>Facilitator Notes</a:t>
            </a:r>
            <a:r>
              <a:rPr lang="en-US" dirty="0">
                <a:latin typeface="Times"/>
                <a:cs typeface="Times"/>
              </a:rPr>
              <a:t>:</a:t>
            </a:r>
          </a:p>
          <a:p>
            <a:pPr eaLnBrk="1" fontAlgn="auto" hangingPunct="1">
              <a:spcBef>
                <a:spcPts val="0"/>
              </a:spcBef>
              <a:spcAft>
                <a:spcPts val="0"/>
              </a:spcAft>
              <a:defRPr/>
            </a:pPr>
            <a:r>
              <a:rPr lang="en-US" sz="1200" dirty="0">
                <a:latin typeface="Times"/>
                <a:cs typeface="Times"/>
              </a:rPr>
              <a:t>When seeking a new position, look for an opportunity that will challenge you to grow professionally, build your network, and allow you to gain firsthand experience from which to compare your expectations with reality.</a:t>
            </a:r>
            <a:r>
              <a:rPr lang="en-US" dirty="0">
                <a:latin typeface="Times"/>
                <a:cs typeface="Times"/>
              </a:rPr>
              <a:t> </a:t>
            </a:r>
            <a:r>
              <a:rPr lang="en-US" sz="1200" dirty="0">
                <a:latin typeface="Times"/>
                <a:cs typeface="Times"/>
              </a:rPr>
              <a:t> From the self-awareness and knowledge you gain through each work experience, you’ll become increasingly skilled in </a:t>
            </a:r>
            <a:r>
              <a:rPr lang="en-US" dirty="0">
                <a:latin typeface="Times"/>
                <a:cs typeface="Times"/>
              </a:rPr>
              <a:t>identifying </a:t>
            </a:r>
            <a:r>
              <a:rPr lang="en-US" sz="1200" dirty="0">
                <a:latin typeface="Times"/>
                <a:cs typeface="Times"/>
              </a:rPr>
              <a:t>jobs that match your strengths, interest, and needs in each phase of your life.</a:t>
            </a:r>
            <a:r>
              <a:rPr lang="en-US" dirty="0">
                <a:latin typeface="Times"/>
                <a:cs typeface="Times"/>
              </a:rPr>
              <a:t> </a:t>
            </a:r>
            <a:endParaRPr lang="en-US" sz="1200" dirty="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rPr>
              <a:t>As frustrating as it can seem, your career path can rarely be planned out on paper, many years in advance. Instead, your career path becomes clear as you walk it, learning more about yourself and your opportunities from experiences and relationships built along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Think about how you can also build and use transferable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latin typeface="Times"/>
                <a:cs typeface="Times"/>
              </a:rPr>
              <a:t>If you are searching for an internship, this is where you will:</a:t>
            </a:r>
            <a:endParaRPr lang="en-US" dirty="0">
              <a:cs typeface="Times"/>
            </a:endParaRPr>
          </a:p>
          <a:p>
            <a:r>
              <a:rPr lang="en-US" dirty="0"/>
              <a:t>-Gain hands-on, real-life experience</a:t>
            </a:r>
          </a:p>
          <a:p>
            <a:r>
              <a:rPr lang="en-US" dirty="0"/>
              <a:t>-test out a career field or industry</a:t>
            </a:r>
          </a:p>
          <a:p>
            <a:r>
              <a:rPr lang="en-US" dirty="0"/>
              <a:t>-acclimate yourself to a professional setting</a:t>
            </a:r>
          </a:p>
          <a:p>
            <a:r>
              <a:rPr lang="en-US" dirty="0"/>
              <a:t>-find a new direction</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24357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r>
              <a:rPr lang="en-US" b="0" dirty="0"/>
              <a:t>Be realistic: Finding a job takes time, energy, and resilience.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long it takes to find a job depends on many factors, including your major, industry you want to work in, and location. Often, finding your first full-time position out of college is not an easy or fast process; It’s common to spend six months or more applying and interviewing before finding the right job. </a:t>
            </a:r>
          </a:p>
          <a:p>
            <a:endParaRPr lang="en-US" dirty="0"/>
          </a:p>
          <a:p>
            <a:r>
              <a:rPr lang="en-US" dirty="0"/>
              <a:t>During your search, you could: </a:t>
            </a:r>
          </a:p>
          <a:p>
            <a:endParaRPr lang="en-US" dirty="0"/>
          </a:p>
          <a:p>
            <a:r>
              <a:rPr lang="en-US" dirty="0"/>
              <a:t>• </a:t>
            </a:r>
            <a:r>
              <a:rPr lang="en-US" b="1" dirty="0"/>
              <a:t>Take a short class </a:t>
            </a:r>
            <a:r>
              <a:rPr lang="en-US" dirty="0"/>
              <a:t>to develop a technical skill that will be useful in your field. </a:t>
            </a:r>
            <a:r>
              <a:rPr lang="en-US" dirty="0">
                <a:hlinkClick r:id="rId3"/>
              </a:rPr>
              <a:t>LinkedIn Learning </a:t>
            </a:r>
            <a:r>
              <a:rPr lang="en-US" dirty="0"/>
              <a:t>offers  tutorials on most software programs.</a:t>
            </a:r>
          </a:p>
          <a:p>
            <a:endParaRPr lang="en-US" dirty="0"/>
          </a:p>
          <a:p>
            <a:r>
              <a:rPr lang="en-US" dirty="0"/>
              <a:t>• </a:t>
            </a:r>
            <a:r>
              <a:rPr lang="en-US" b="1" dirty="0"/>
              <a:t>Volunteer </a:t>
            </a:r>
            <a:r>
              <a:rPr lang="en-US" dirty="0"/>
              <a:t>for an organization that’s related to the type of work you want to do. Your experiences can give you fresh stories to use in your interviews, and you might meet professionals who can encourage or advise you. </a:t>
            </a:r>
          </a:p>
          <a:p>
            <a:endParaRPr lang="en-US" dirty="0"/>
          </a:p>
          <a:p>
            <a:r>
              <a:rPr lang="en-US" dirty="0"/>
              <a:t>• </a:t>
            </a:r>
            <a:r>
              <a:rPr lang="en-US" b="1" dirty="0"/>
              <a:t>Take a temporary position </a:t>
            </a:r>
            <a:r>
              <a:rPr lang="en-US" dirty="0"/>
              <a:t>to gain experience and develop transferable skills in a professional setting. </a:t>
            </a:r>
          </a:p>
          <a:p>
            <a:endParaRPr lang="en-US" dirty="0"/>
          </a:p>
          <a:p>
            <a:r>
              <a:rPr lang="en-US" dirty="0"/>
              <a:t>• </a:t>
            </a:r>
            <a:r>
              <a:rPr lang="en-US" b="1" dirty="0"/>
              <a:t>Follow stories from your industry or field. </a:t>
            </a:r>
            <a:r>
              <a:rPr lang="en-US" dirty="0"/>
              <a:t>Stay current on issues related to your field of choice by reading industry blogs, journals, or newsletters. This information can be used to start conversations while networking or interviewing, to show you’re a serious candidate. </a:t>
            </a:r>
          </a:p>
          <a:p>
            <a:endParaRPr lang="en-US" dirty="0"/>
          </a:p>
          <a:p>
            <a:r>
              <a:rPr lang="en-US" dirty="0"/>
              <a:t>• </a:t>
            </a:r>
            <a:r>
              <a:rPr lang="en-US" b="1" dirty="0"/>
              <a:t>Network. </a:t>
            </a:r>
            <a:r>
              <a:rPr lang="en-US" dirty="0"/>
              <a:t>Build your relationships with professionals in the fields that interest you by accessing your weak ties , performing informational interviews, and researching on LinkedIn. These conversations can introduce you to strategies for getting your foot in the door, and opportunities that have not been publicized elsewhere. </a:t>
            </a:r>
          </a:p>
          <a:p>
            <a:endParaRPr lang="en-US" dirty="0"/>
          </a:p>
          <a:p>
            <a:r>
              <a:rPr lang="en-US" dirty="0"/>
              <a:t>For Internship:</a:t>
            </a:r>
          </a:p>
          <a:p>
            <a:pPr marL="571500" indent="-571500">
              <a:buFont typeface="Arial" panose="020B0604020202020204" pitchFamily="34" charset="0"/>
              <a:buChar char="•"/>
            </a:pPr>
            <a:r>
              <a:rPr lang="en-US" sz="1200" dirty="0"/>
              <a:t>Consider your motivation.</a:t>
            </a:r>
          </a:p>
          <a:p>
            <a:pPr marL="571500" indent="-571500">
              <a:buFont typeface="Arial" panose="020B0604020202020204" pitchFamily="34" charset="0"/>
              <a:buChar char="•"/>
            </a:pPr>
            <a:r>
              <a:rPr lang="en-US" sz="1200" dirty="0"/>
              <a:t>Search for leads.</a:t>
            </a:r>
          </a:p>
          <a:p>
            <a:pPr marL="571500" indent="-571500">
              <a:buFont typeface="Arial" panose="020B0604020202020204" pitchFamily="34" charset="0"/>
              <a:buChar char="•"/>
            </a:pPr>
            <a:r>
              <a:rPr lang="en-US" sz="1200" dirty="0"/>
              <a:t>Use your network.</a:t>
            </a:r>
          </a:p>
          <a:p>
            <a:pPr marL="571500" indent="-571500">
              <a:buFont typeface="Arial" panose="020B0604020202020204" pitchFamily="34" charset="0"/>
              <a:buChar char="•"/>
            </a:pPr>
            <a:r>
              <a:rPr lang="en-US" sz="1200" dirty="0"/>
              <a:t>Tailor your application materials.</a:t>
            </a:r>
          </a:p>
          <a:p>
            <a:endParaRPr lang="en-US" dirty="0"/>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44006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p5: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r>
              <a:rPr lang="en-US" dirty="0"/>
              <a:t>Strong ties are people who know you well. You likely share the same groups of friends, gather information from the same sources, and have many overlapping interests. If you’re having a bad day, it’s probably a strong tie that you’ll lean on for support. Interestingly, although this part of your network is great for encouragement, new opportunities don’t generally come through these relationships. </a:t>
            </a:r>
          </a:p>
          <a:p>
            <a:endParaRPr lang="en-US" dirty="0"/>
          </a:p>
          <a:p>
            <a:r>
              <a:rPr lang="en-US" dirty="0"/>
              <a:t>Instead, it’s the people whose lives overlap just slightly with yours, who spend time in communities you’re not engaged in, with people you don’t know, who can open doors to new opportunities. These are your “weak ties.” Your parents’ friends, your friends’ parents, advisors, coworkers, and club members you haven’t spent much time with might fall into this category. </a:t>
            </a:r>
          </a:p>
          <a:p>
            <a:endParaRPr lang="en-US" dirty="0"/>
          </a:p>
          <a:p>
            <a:r>
              <a:rPr lang="en-US" dirty="0"/>
              <a:t>Reach out to your network of both strong and weak ties. Keep them updated on your job search, while asking them to send leads your way. Additionally, your network may be able to introduce you to professionals who you can reach out to for informational interviews or a career conversation.</a:t>
            </a:r>
          </a:p>
          <a:p>
            <a:pPr marL="0" lvl="0" indent="0" algn="l" rtl="0">
              <a:spcBef>
                <a:spcPts val="0"/>
              </a:spcBef>
              <a:spcAft>
                <a:spcPts val="0"/>
              </a:spcAft>
              <a:buNone/>
            </a:pPr>
            <a:endParaRPr dirty="0"/>
          </a:p>
        </p:txBody>
      </p:sp>
      <p:sp>
        <p:nvSpPr>
          <p:cNvPr id="277" name="Google Shape;277;p5: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51045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Times"/>
                <a:cs typeface="Times"/>
              </a:rPr>
              <a:t>Facilitator Notes</a:t>
            </a:r>
            <a:r>
              <a:rPr lang="en-US" dirty="0">
                <a:latin typeface="Times"/>
                <a:cs typeface="Times"/>
              </a:rPr>
              <a:t>:</a:t>
            </a:r>
          </a:p>
          <a:p>
            <a:r>
              <a:rPr lang="en-US" i="1" dirty="0"/>
              <a:t>Share the information provided but also talk about the importance of finding an organization/company that aligns with your vision/hope for a future work environment, team, and opportunity.</a:t>
            </a:r>
          </a:p>
        </p:txBody>
      </p:sp>
      <p:sp>
        <p:nvSpPr>
          <p:cNvPr id="4" name="Slide Number Placeholder 3"/>
          <p:cNvSpPr>
            <a:spLocks noGrp="1"/>
          </p:cNvSpPr>
          <p:nvPr>
            <p:ph type="sldNum" sz="quarter" idx="5"/>
          </p:nvPr>
        </p:nvSpPr>
        <p:spPr/>
        <p:txBody>
          <a:bodyPr/>
          <a:lstStyle/>
          <a:p>
            <a:pPr marL="0" marR="0" lvl="0" indent="0" algn="r" defTabSz="924192" rtl="0" eaLnBrk="0" fontAlgn="base" latinLnBrk="0" hangingPunct="0">
              <a:lnSpc>
                <a:spcPct val="100000"/>
              </a:lnSpc>
              <a:spcBef>
                <a:spcPct val="0"/>
              </a:spcBef>
              <a:spcAft>
                <a:spcPct val="0"/>
              </a:spcAft>
              <a:buClrTx/>
              <a:buSzTx/>
              <a:buFontTx/>
              <a:buNone/>
              <a:tabLst/>
              <a:defRPr/>
            </a:pPr>
            <a:fld id="{DB9721C8-080E-4AE7-89F7-915173249943}"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5305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11:notes"/>
          <p:cNvSpPr txBox="1">
            <a:spLocks noGrp="1"/>
          </p:cNvSpPr>
          <p:nvPr>
            <p:ph type="body" idx="1"/>
          </p:nvPr>
        </p:nvSpPr>
        <p:spPr>
          <a:xfrm>
            <a:off x="701675" y="4418013"/>
            <a:ext cx="5607050" cy="4181475"/>
          </a:xfrm>
          <a:prstGeom prst="rect">
            <a:avLst/>
          </a:prstGeom>
          <a:noFill/>
          <a:ln>
            <a:noFill/>
          </a:ln>
        </p:spPr>
        <p:txBody>
          <a:bodyPr spcFirstLastPara="1" wrap="square" lIns="92275" tIns="46125" rIns="92275" bIns="461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latin typeface="Times"/>
                <a:cs typeface="Times"/>
              </a:rPr>
              <a:t>Facilitator Notes</a:t>
            </a:r>
            <a:r>
              <a:rPr lang="en-US" sz="2000" dirty="0">
                <a:latin typeface="Times"/>
                <a:cs typeface="Time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i="1" dirty="0">
                <a:latin typeface="Times"/>
                <a:cs typeface="Times"/>
              </a:rPr>
              <a:t>Share information provided and remind them that this is a networking platform that they can also apply for jobs on and be recruited through</a:t>
            </a:r>
          </a:p>
        </p:txBody>
      </p:sp>
      <p:sp>
        <p:nvSpPr>
          <p:cNvPr id="332" name="Google Shape;332;p11:notes"/>
          <p:cNvSpPr txBox="1">
            <a:spLocks noGrp="1"/>
          </p:cNvSpPr>
          <p:nvPr>
            <p:ph type="sldNum" idx="12"/>
          </p:nvPr>
        </p:nvSpPr>
        <p:spPr>
          <a:xfrm>
            <a:off x="3970338" y="8829675"/>
            <a:ext cx="3038475" cy="465138"/>
          </a:xfrm>
          <a:prstGeom prst="rect">
            <a:avLst/>
          </a:prstGeom>
          <a:noFill/>
          <a:ln>
            <a:noFill/>
          </a:ln>
        </p:spPr>
        <p:txBody>
          <a:bodyPr spcFirstLastPara="1" wrap="square" lIns="92275" tIns="46125" rIns="92275" bIns="46125" anchor="b" anchorCtr="0">
            <a:noAutofit/>
          </a:bodyPr>
          <a:lstStyle/>
          <a:p>
            <a:pPr marL="0" marR="0" lvl="0" indent="0" algn="r" defTabSz="924192"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24192" rtl="0" eaLnBrk="0" fontAlgn="base" latinLnBrk="0" hangingPunct="0">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CC67-9495-EEBD-DD1E-4FA8431F60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153764-B929-14A8-98BB-A42DA5F09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22BACC-A9FA-4667-95E7-EFDFC1F40A72}"/>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5" name="Footer Placeholder 4">
            <a:extLst>
              <a:ext uri="{FF2B5EF4-FFF2-40B4-BE49-F238E27FC236}">
                <a16:creationId xmlns:a16="http://schemas.microsoft.com/office/drawing/2014/main" id="{28764832-217F-5C60-73AA-C53179EB1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612B3-E51E-2F04-FBDB-2A39EC9F2B2E}"/>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362099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E333-13A3-42D3-9A69-7882034E5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5AC7A-8A0A-C746-1F00-4D0BE13710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3B85C-F09E-B73A-9E50-300E46EEB085}"/>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5" name="Footer Placeholder 4">
            <a:extLst>
              <a:ext uri="{FF2B5EF4-FFF2-40B4-BE49-F238E27FC236}">
                <a16:creationId xmlns:a16="http://schemas.microsoft.com/office/drawing/2014/main" id="{EB5B29F8-1289-9EDE-D9B4-C5C18E747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B1B8F-0507-5772-6830-D800355883C3}"/>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148928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DDBEB3-91D5-41BA-8D8C-C133291AC7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CDE6AA-F827-C9E6-F845-DB6C68FB0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04EDD-9C62-2CC6-F7E7-14AACEA1A93D}"/>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5" name="Footer Placeholder 4">
            <a:extLst>
              <a:ext uri="{FF2B5EF4-FFF2-40B4-BE49-F238E27FC236}">
                <a16:creationId xmlns:a16="http://schemas.microsoft.com/office/drawing/2014/main" id="{2561AAA2-A3B1-B622-4A04-BAAE703CB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670A2-8793-B71E-DD44-9B82A9619C0F}"/>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377758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146158" y="-5146155"/>
            <a:ext cx="1899684" cy="12192004"/>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191F3F"/>
                </a:solidFill>
                <a:latin typeface="Arial" charset="0"/>
                <a:ea typeface="Arial" charset="0"/>
                <a:cs typeface="Arial" charset="0"/>
              </a:defRPr>
            </a:lvl1pPr>
          </a:lstStyle>
          <a:p>
            <a:r>
              <a:rPr lang="en-US" dirty="0"/>
              <a:t>Click to edit Master subtitle style</a:t>
            </a:r>
          </a:p>
        </p:txBody>
      </p:sp>
      <p:sp>
        <p:nvSpPr>
          <p:cNvPr id="12"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191F3F"/>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5943599" y="609603"/>
            <a:ext cx="304799" cy="12192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811" y="312752"/>
            <a:ext cx="1794880" cy="1274179"/>
          </a:xfrm>
          <a:prstGeom prst="rect">
            <a:avLst/>
          </a:prstGeom>
        </p:spPr>
      </p:pic>
    </p:spTree>
    <p:extLst>
      <p:ext uri="{BB962C8B-B14F-4D97-AF65-F5344CB8AC3E}">
        <p14:creationId xmlns:p14="http://schemas.microsoft.com/office/powerpoint/2010/main" val="2946283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206784" y="-127213"/>
            <a:ext cx="1778432" cy="12192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1"/>
            <a:ext cx="9652000" cy="2582077"/>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a:t>Click to edit Master subtitle style</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7" name="Rectangle 6"/>
          <p:cNvSpPr>
            <a:spLocks noChangeArrowheads="1"/>
          </p:cNvSpPr>
          <p:nvPr userDrawn="1"/>
        </p:nvSpPr>
        <p:spPr bwMode="auto">
          <a:xfrm rot="5400000">
            <a:off x="6040452" y="-1071545"/>
            <a:ext cx="111097" cy="12192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53" y="5805613"/>
            <a:ext cx="6740595" cy="330360"/>
          </a:xfrm>
          <a:prstGeom prst="rect">
            <a:avLst/>
          </a:prstGeom>
        </p:spPr>
      </p:pic>
    </p:spTree>
    <p:extLst>
      <p:ext uri="{BB962C8B-B14F-4D97-AF65-F5344CB8AC3E}">
        <p14:creationId xmlns:p14="http://schemas.microsoft.com/office/powerpoint/2010/main" val="52461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2667002" y="-2666999"/>
            <a:ext cx="6857997" cy="12192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5024081" y="5745753"/>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5" name="Rectangle 3"/>
          <p:cNvSpPr>
            <a:spLocks noGrp="1" noChangeArrowheads="1"/>
          </p:cNvSpPr>
          <p:nvPr>
            <p:ph type="subTitle" idx="1"/>
          </p:nvPr>
        </p:nvSpPr>
        <p:spPr>
          <a:xfrm>
            <a:off x="1262251" y="4461865"/>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a:t>Click to edit Master subtitle style</a:t>
            </a:r>
          </a:p>
        </p:txBody>
      </p:sp>
      <p:sp>
        <p:nvSpPr>
          <p:cNvPr id="16" name="Rectangle 2"/>
          <p:cNvSpPr>
            <a:spLocks noGrp="1" noChangeArrowheads="1"/>
          </p:cNvSpPr>
          <p:nvPr>
            <p:ph type="ctrTitle" hasCustomPrompt="1"/>
          </p:nvPr>
        </p:nvSpPr>
        <p:spPr>
          <a:xfrm>
            <a:off x="1262251" y="2309558"/>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811" y="312752"/>
            <a:ext cx="1794880" cy="1274179"/>
          </a:xfrm>
          <a:prstGeom prst="rect">
            <a:avLst/>
          </a:prstGeom>
        </p:spPr>
      </p:pic>
    </p:spTree>
    <p:extLst>
      <p:ext uri="{BB962C8B-B14F-4D97-AF65-F5344CB8AC3E}">
        <p14:creationId xmlns:p14="http://schemas.microsoft.com/office/powerpoint/2010/main" val="5826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5551968" y="217968"/>
            <a:ext cx="1088064" cy="12192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53" y="6148787"/>
            <a:ext cx="6740595" cy="330360"/>
          </a:xfrm>
          <a:prstGeom prst="rect">
            <a:avLst/>
          </a:prstGeom>
        </p:spPr>
      </p:pic>
    </p:spTree>
    <p:extLst>
      <p:ext uri="{BB962C8B-B14F-4D97-AF65-F5344CB8AC3E}">
        <p14:creationId xmlns:p14="http://schemas.microsoft.com/office/powerpoint/2010/main" val="63366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91F3F"/>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5551970" y="217969"/>
            <a:ext cx="1088061" cy="12192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48791"/>
            <a:ext cx="6740556" cy="330360"/>
          </a:xfrm>
          <a:prstGeom prst="rect">
            <a:avLst/>
          </a:prstGeom>
        </p:spPr>
      </p:pic>
    </p:spTree>
    <p:extLst>
      <p:ext uri="{BB962C8B-B14F-4D97-AF65-F5344CB8AC3E}">
        <p14:creationId xmlns:p14="http://schemas.microsoft.com/office/powerpoint/2010/main" val="364112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667000" y="-2667001"/>
            <a:ext cx="6858000" cy="12192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036292"/>
            <a:ext cx="6740556" cy="330360"/>
          </a:xfrm>
          <a:prstGeom prst="rect">
            <a:avLst/>
          </a:prstGeom>
        </p:spPr>
      </p:pic>
    </p:spTree>
    <p:extLst>
      <p:ext uri="{BB962C8B-B14F-4D97-AF65-F5344CB8AC3E}">
        <p14:creationId xmlns:p14="http://schemas.microsoft.com/office/powerpoint/2010/main" val="421487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667000" y="-2667000"/>
            <a:ext cx="6858000" cy="12192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91F3F"/>
                </a:solidFill>
                <a:latin typeface="Arial"/>
                <a:cs typeface="Aria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48791"/>
            <a:ext cx="6740556" cy="330360"/>
          </a:xfrm>
          <a:prstGeom prst="rect">
            <a:avLst/>
          </a:prstGeom>
        </p:spPr>
      </p:pic>
    </p:spTree>
    <p:extLst>
      <p:ext uri="{BB962C8B-B14F-4D97-AF65-F5344CB8AC3E}">
        <p14:creationId xmlns:p14="http://schemas.microsoft.com/office/powerpoint/2010/main" val="1191022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5551967" y="217970"/>
            <a:ext cx="1088063" cy="12192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0"/>
            <a:ext cx="12192000" cy="5779008"/>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53" y="6148785"/>
            <a:ext cx="6740595" cy="330360"/>
          </a:xfrm>
          <a:prstGeom prst="rect">
            <a:avLst/>
          </a:prstGeom>
        </p:spPr>
      </p:pic>
    </p:spTree>
    <p:extLst>
      <p:ext uri="{BB962C8B-B14F-4D97-AF65-F5344CB8AC3E}">
        <p14:creationId xmlns:p14="http://schemas.microsoft.com/office/powerpoint/2010/main" val="132494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D174-9A10-12D7-BA9F-0DE277875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5180B-114E-1D78-7E49-2F33A3B60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28C0-9B53-F621-5B39-75978D69702C}"/>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5" name="Footer Placeholder 4">
            <a:extLst>
              <a:ext uri="{FF2B5EF4-FFF2-40B4-BE49-F238E27FC236}">
                <a16:creationId xmlns:a16="http://schemas.microsoft.com/office/drawing/2014/main" id="{40BF0836-FE56-25D6-7BF2-04D824B4B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00C12-632A-87B1-FA9B-62E98CF704D0}"/>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2354434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6" y="147287"/>
            <a:ext cx="11086935"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191F3F"/>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9022016" y="6553200"/>
            <a:ext cx="2660344" cy="3048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595425" y="6553200"/>
            <a:ext cx="6570492" cy="304800"/>
          </a:xfrm>
          <a:ln/>
        </p:spPr>
        <p:txBody>
          <a:bodyPr/>
          <a:lstStyle>
            <a:lvl1pPr>
              <a:defRPr>
                <a:solidFill>
                  <a:srgbClr val="191F3F"/>
                </a:solidFill>
              </a:defRPr>
            </a:lvl1pPr>
          </a:lstStyle>
          <a:p>
            <a:pPr>
              <a:defRPr/>
            </a:pPr>
            <a:endParaRPr lang="en-US" dirty="0"/>
          </a:p>
        </p:txBody>
      </p:sp>
    </p:spTree>
    <p:extLst>
      <p:ext uri="{BB962C8B-B14F-4D97-AF65-F5344CB8AC3E}">
        <p14:creationId xmlns:p14="http://schemas.microsoft.com/office/powerpoint/2010/main" val="286831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191F3F"/>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solidFill>
                  <a:srgbClr val="191F3F"/>
                </a:solidFill>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solidFill>
                  <a:srgbClr val="191F3F"/>
                </a:solidFill>
              </a:defRPr>
            </a:lvl1pPr>
          </a:lstStyle>
          <a:p>
            <a:pPr>
              <a:defRPr/>
            </a:pPr>
            <a:fld id="{3464530E-D695-45C9-AFB6-E411BBE0972A}" type="slidenum">
              <a:rPr lang="en-US" smtClean="0"/>
              <a:pPr>
                <a:defRPr/>
              </a:pPr>
              <a:t>‹#›</a:t>
            </a:fld>
            <a:endParaRPr lang="en-US" dirty="0"/>
          </a:p>
        </p:txBody>
      </p:sp>
    </p:spTree>
    <p:extLst>
      <p:ext uri="{BB962C8B-B14F-4D97-AF65-F5344CB8AC3E}">
        <p14:creationId xmlns:p14="http://schemas.microsoft.com/office/powerpoint/2010/main" val="188461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1" y="1358556"/>
            <a:ext cx="5442095" cy="5001061"/>
          </a:xfrm>
        </p:spPr>
        <p:txBody>
          <a:bodyPr anchor="t"/>
          <a:lstStyle>
            <a:lvl1pPr>
              <a:buClr>
                <a:srgbClr val="003264"/>
              </a:buClr>
              <a:buFont typeface="Arial"/>
              <a:buChar char="•"/>
              <a:defRPr sz="2100">
                <a:solidFill>
                  <a:srgbClr val="191F3F"/>
                </a:solidFill>
              </a:defRPr>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58556"/>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rgbClr val="191F3F"/>
                </a:solidFill>
              </a:defRPr>
            </a:lvl1pPr>
          </a:lstStyle>
          <a:p>
            <a:pPr>
              <a:defRPr/>
            </a:pPr>
            <a:fld id="{A94C9D31-C077-4F1D-9A24-5EC35A00F916}" type="slidenum">
              <a:rPr lang="en-US" smtClean="0"/>
              <a:pPr>
                <a:defRPr/>
              </a:pPr>
              <a:t>‹#›</a:t>
            </a:fld>
            <a:endParaRPr lang="en-US" dirty="0"/>
          </a:p>
        </p:txBody>
      </p:sp>
      <p:sp>
        <p:nvSpPr>
          <p:cNvPr id="11" name="Rectangle 4"/>
          <p:cNvSpPr>
            <a:spLocks noGrp="1" noChangeArrowheads="1"/>
          </p:cNvSpPr>
          <p:nvPr>
            <p:ph type="dt" sz="half" idx="10"/>
          </p:nvPr>
        </p:nvSpPr>
        <p:spPr>
          <a:xfrm>
            <a:off x="7823885" y="6553200"/>
            <a:ext cx="3858475" cy="3048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36925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1" y="1351144"/>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1" y="3868932"/>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solidFill>
                  <a:srgbClr val="191F3F"/>
                </a:solidFill>
              </a:defRPr>
            </a:lvl1pPr>
          </a:lstStyle>
          <a:p>
            <a:pPr>
              <a:defRPr/>
            </a:pPr>
            <a:fld id="{5EA02BB6-1A9C-452C-B494-FBD8DDFC7C76}" type="slidenum">
              <a:rPr lang="en-US" smtClean="0"/>
              <a:pPr>
                <a:defRPr/>
              </a:pPr>
              <a:t>‹#›</a:t>
            </a:fld>
            <a:endParaRPr lang="en-US" dirty="0"/>
          </a:p>
        </p:txBody>
      </p:sp>
      <p:sp>
        <p:nvSpPr>
          <p:cNvPr id="12" name="Rectangle 4"/>
          <p:cNvSpPr>
            <a:spLocks noGrp="1" noChangeArrowheads="1"/>
          </p:cNvSpPr>
          <p:nvPr>
            <p:ph type="dt" sz="half" idx="10"/>
          </p:nvPr>
        </p:nvSpPr>
        <p:spPr>
          <a:xfrm>
            <a:off x="7823885" y="6553200"/>
            <a:ext cx="3858475" cy="3048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63302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59" y="1301922"/>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1" y="1301922"/>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03859" y="3937845"/>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7601" y="3937845"/>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solidFill>
                  <a:srgbClr val="191F3F"/>
                </a:solidFill>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solidFill>
                  <a:srgbClr val="191F3F"/>
                </a:solidFill>
              </a:defRPr>
            </a:lvl1pPr>
          </a:lstStyle>
          <a:p>
            <a:pPr>
              <a:defRPr/>
            </a:pPr>
            <a:fld id="{22A6E62A-80FB-44D8-8A0D-CECAD572AF87}" type="slidenum">
              <a:rPr lang="en-US" smtClean="0"/>
              <a:pPr>
                <a:defRPr/>
              </a:pPr>
              <a:t>‹#›</a:t>
            </a:fld>
            <a:endParaRPr lang="en-US" dirty="0"/>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286368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0"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solidFill>
                  <a:srgbClr val="191F3F"/>
                </a:solidFill>
              </a:defRPr>
            </a:lvl1pPr>
          </a:lstStyle>
          <a:p>
            <a:pPr>
              <a:defRPr/>
            </a:pPr>
            <a:fld id="{9A8180C0-0ACE-425D-849B-9C4339D9495E}" type="slidenum">
              <a:rPr lang="en-US" smtClean="0"/>
              <a:pPr>
                <a:defRPr/>
              </a:pPr>
              <a:t>‹#›</a:t>
            </a:fld>
            <a:endParaRPr lang="en-US" dirty="0"/>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303127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1" y="4800600"/>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2"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14661" y="5367338"/>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Rectangle 5"/>
          <p:cNvSpPr>
            <a:spLocks noGrp="1" noChangeArrowheads="1"/>
          </p:cNvSpPr>
          <p:nvPr>
            <p:ph type="ftr" sz="quarter" idx="11"/>
          </p:nvPr>
        </p:nvSpPr>
        <p:spPr>
          <a:ln/>
        </p:spPr>
        <p:txBody>
          <a:bodyPr/>
          <a:lstStyle>
            <a:lvl1pPr>
              <a:defRPr>
                <a:solidFill>
                  <a:srgbClr val="191F3F"/>
                </a:solidFill>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rgbClr val="191F3F"/>
                </a:solidFill>
              </a:defRPr>
            </a:lvl1pPr>
          </a:lstStyle>
          <a:p>
            <a:pPr>
              <a:defRPr/>
            </a:pPr>
            <a:fld id="{624716E3-BCC5-4306-8204-3518F1026FEC}" type="slidenum">
              <a:rPr lang="en-US" smtClean="0"/>
              <a:pPr>
                <a:defRPr/>
              </a:pPr>
              <a:t>‹#›</a:t>
            </a:fld>
            <a:endParaRPr lang="en-US" dirty="0"/>
          </a:p>
        </p:txBody>
      </p:sp>
      <p:sp>
        <p:nvSpPr>
          <p:cNvPr id="8" name="Rectangle 4"/>
          <p:cNvSpPr>
            <a:spLocks noGrp="1" noChangeArrowheads="1"/>
          </p:cNvSpPr>
          <p:nvPr>
            <p:ph type="dt" sz="half" idx="10"/>
          </p:nvPr>
        </p:nvSpPr>
        <p:spPr>
          <a:xfrm>
            <a:off x="7823885" y="6553200"/>
            <a:ext cx="3858475" cy="304800"/>
          </a:xfrm>
          <a:ln/>
        </p:spPr>
        <p:txBody>
          <a:bodyPr/>
          <a:lstStyle>
            <a:lvl1pPr>
              <a:defRPr>
                <a:solidFill>
                  <a:srgbClr val="191F3F"/>
                </a:solidFill>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89203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589149" y="-1744845"/>
            <a:ext cx="5013700" cy="12192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1262251" y="4509981"/>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a:t>Click to edit Master subtitle style</a:t>
            </a:r>
          </a:p>
        </p:txBody>
      </p:sp>
      <p:sp>
        <p:nvSpPr>
          <p:cNvPr id="12" name="Rectangle 2"/>
          <p:cNvSpPr>
            <a:spLocks noGrp="1" noChangeArrowheads="1"/>
          </p:cNvSpPr>
          <p:nvPr>
            <p:ph type="ctrTitle" hasCustomPrompt="1"/>
          </p:nvPr>
        </p:nvSpPr>
        <p:spPr>
          <a:xfrm>
            <a:off x="1262251" y="2357674"/>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5943597" y="609599"/>
            <a:ext cx="304800" cy="12192003"/>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userDrawn="1"/>
        </p:nvSpPr>
        <p:spPr bwMode="auto">
          <a:xfrm rot="5400000">
            <a:off x="5173849" y="-5173849"/>
            <a:ext cx="1844299" cy="12192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1570" y="312752"/>
            <a:ext cx="1793361" cy="1274179"/>
          </a:xfrm>
          <a:prstGeom prst="rect">
            <a:avLst/>
          </a:prstGeom>
        </p:spPr>
      </p:pic>
    </p:spTree>
    <p:extLst>
      <p:ext uri="{BB962C8B-B14F-4D97-AF65-F5344CB8AC3E}">
        <p14:creationId xmlns:p14="http://schemas.microsoft.com/office/powerpoint/2010/main" val="3128462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5943599" y="609600"/>
            <a:ext cx="304800" cy="12192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userDrawn="1"/>
        </p:nvSpPr>
        <p:spPr bwMode="auto">
          <a:xfrm rot="5400000">
            <a:off x="5173851" y="-5173850"/>
            <a:ext cx="1844301" cy="12192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3"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191F3F"/>
                </a:solidFill>
                <a:latin typeface="Arial" charset="0"/>
                <a:ea typeface="Arial" charset="0"/>
                <a:cs typeface="Arial" charset="0"/>
              </a:defRPr>
            </a:lvl1pPr>
          </a:lstStyle>
          <a:p>
            <a:r>
              <a:rPr lang="en-US" dirty="0"/>
              <a:t>Click to edit Master subtitle style</a:t>
            </a:r>
          </a:p>
        </p:txBody>
      </p:sp>
      <p:sp>
        <p:nvSpPr>
          <p:cNvPr id="15"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191F3F"/>
                </a:solidFill>
                <a:latin typeface="Arial"/>
                <a:cs typeface="Aria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1570" y="312752"/>
            <a:ext cx="1793361" cy="1274179"/>
          </a:xfrm>
          <a:prstGeom prst="rect">
            <a:avLst/>
          </a:prstGeom>
        </p:spPr>
      </p:pic>
    </p:spTree>
    <p:extLst>
      <p:ext uri="{BB962C8B-B14F-4D97-AF65-F5344CB8AC3E}">
        <p14:creationId xmlns:p14="http://schemas.microsoft.com/office/powerpoint/2010/main" val="14655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7001" y="-2666998"/>
            <a:ext cx="6858001" cy="12192003"/>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1"/>
            <a:ext cx="9652000" cy="2819400"/>
          </a:xfrm>
        </p:spPr>
        <p:txBody>
          <a:bodyPr anchor="b"/>
          <a:lstStyle>
            <a:lvl1pPr algn="ctr">
              <a:spcAft>
                <a:spcPts val="0"/>
              </a:spcAft>
              <a:defRPr b="1">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707969"/>
            <a:ext cx="9652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a:t>Click to edit Master subtitle style</a:t>
            </a:r>
          </a:p>
        </p:txBody>
      </p:sp>
      <p:sp>
        <p:nvSpPr>
          <p:cNvPr id="7" name="Rectangle 6"/>
          <p:cNvSpPr>
            <a:spLocks noChangeArrowheads="1"/>
          </p:cNvSpPr>
          <p:nvPr userDrawn="1"/>
        </p:nvSpPr>
        <p:spPr bwMode="auto">
          <a:xfrm rot="5400000">
            <a:off x="5174105" y="-159895"/>
            <a:ext cx="1843787" cy="12192003"/>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1570" y="5340233"/>
            <a:ext cx="1793361" cy="1274179"/>
          </a:xfrm>
          <a:prstGeom prst="rect">
            <a:avLst/>
          </a:prstGeom>
        </p:spPr>
      </p:pic>
    </p:spTree>
    <p:extLst>
      <p:ext uri="{BB962C8B-B14F-4D97-AF65-F5344CB8AC3E}">
        <p14:creationId xmlns:p14="http://schemas.microsoft.com/office/powerpoint/2010/main" val="11110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5207-BD6D-E98F-EB03-0DEB99B5A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926A4-ED3D-3FA4-9612-E6A51B615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AB324C-0398-44E0-8DEC-FAC1A92095F9}"/>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5" name="Footer Placeholder 4">
            <a:extLst>
              <a:ext uri="{FF2B5EF4-FFF2-40B4-BE49-F238E27FC236}">
                <a16:creationId xmlns:a16="http://schemas.microsoft.com/office/drawing/2014/main" id="{2820223E-5D90-8626-2B5E-D78E54BA6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D772A-F20B-F3D8-70EA-896060BB1B60}"/>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244705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5207003" y="-126991"/>
            <a:ext cx="1777991" cy="12192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1262251" y="659971"/>
            <a:ext cx="9652000" cy="2582077"/>
          </a:xfrm>
        </p:spPr>
        <p:txBody>
          <a:bodyPr anchor="b"/>
          <a:lstStyle>
            <a:lvl1pPr algn="ctr">
              <a:spcAft>
                <a:spcPts val="0"/>
              </a:spcAft>
              <a:defRPr b="1">
                <a:solidFill>
                  <a:srgbClr val="191F3F"/>
                </a:solidFill>
                <a:latin typeface="Arial"/>
                <a:cs typeface="Arial"/>
              </a:defRPr>
            </a:lvl1pPr>
          </a:lstStyle>
          <a:p>
            <a:r>
              <a:rPr lang="en-US" dirty="0"/>
              <a:t>CLICK TO EDIT MASTER TITLE STYLE</a:t>
            </a:r>
          </a:p>
        </p:txBody>
      </p:sp>
      <p:sp>
        <p:nvSpPr>
          <p:cNvPr id="12"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191F3F"/>
                </a:solidFill>
                <a:latin typeface="Arial" charset="0"/>
                <a:ea typeface="Arial" charset="0"/>
                <a:cs typeface="Arial" charset="0"/>
              </a:defRPr>
            </a:lvl1pPr>
          </a:lstStyle>
          <a:p>
            <a:r>
              <a:rPr lang="en-US" dirty="0"/>
              <a:t>Click to edit Master subtitle style</a:t>
            </a:r>
          </a:p>
        </p:txBody>
      </p:sp>
      <p:sp>
        <p:nvSpPr>
          <p:cNvPr id="13" name="Rectangle 12"/>
          <p:cNvSpPr>
            <a:spLocks noChangeArrowheads="1"/>
          </p:cNvSpPr>
          <p:nvPr userDrawn="1"/>
        </p:nvSpPr>
        <p:spPr bwMode="auto">
          <a:xfrm rot="5400000">
            <a:off x="6040451" y="-1071549"/>
            <a:ext cx="111095" cy="12192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1570" y="5340233"/>
            <a:ext cx="1793361" cy="1274179"/>
          </a:xfrm>
          <a:prstGeom prst="rect">
            <a:avLst/>
          </a:prstGeom>
        </p:spPr>
      </p:pic>
    </p:spTree>
    <p:extLst>
      <p:ext uri="{BB962C8B-B14F-4D97-AF65-F5344CB8AC3E}">
        <p14:creationId xmlns:p14="http://schemas.microsoft.com/office/powerpoint/2010/main" val="346506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91F3F"/>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5551970" y="217969"/>
            <a:ext cx="1088061" cy="12192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1AB1F"/>
                </a:solidFill>
              </a:rPr>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48791"/>
            <a:ext cx="6740556" cy="330360"/>
          </a:xfrm>
          <a:prstGeom prst="rect">
            <a:avLst/>
          </a:prstGeom>
        </p:spPr>
      </p:pic>
    </p:spTree>
    <p:extLst>
      <p:ext uri="{BB962C8B-B14F-4D97-AF65-F5344CB8AC3E}">
        <p14:creationId xmlns:p14="http://schemas.microsoft.com/office/powerpoint/2010/main" val="1053951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666999" y="-2667001"/>
            <a:ext cx="6858000" cy="12192001"/>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9071" y="6176233"/>
            <a:ext cx="5522195" cy="190420"/>
          </a:xfrm>
          <a:prstGeom prst="rect">
            <a:avLst/>
          </a:prstGeom>
        </p:spPr>
      </p:pic>
    </p:spTree>
    <p:extLst>
      <p:ext uri="{BB962C8B-B14F-4D97-AF65-F5344CB8AC3E}">
        <p14:creationId xmlns:p14="http://schemas.microsoft.com/office/powerpoint/2010/main" val="657716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1" y="0"/>
            <a:ext cx="12192000" cy="5779008"/>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0" name="Rectangle 13"/>
          <p:cNvSpPr>
            <a:spLocks noChangeArrowheads="1"/>
          </p:cNvSpPr>
          <p:nvPr userDrawn="1"/>
        </p:nvSpPr>
        <p:spPr bwMode="auto">
          <a:xfrm rot="5400000">
            <a:off x="5551970" y="217969"/>
            <a:ext cx="1088061" cy="12192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48791"/>
            <a:ext cx="6740556" cy="330360"/>
          </a:xfrm>
          <a:prstGeom prst="rect">
            <a:avLst/>
          </a:prstGeom>
        </p:spPr>
      </p:pic>
    </p:spTree>
    <p:extLst>
      <p:ext uri="{BB962C8B-B14F-4D97-AF65-F5344CB8AC3E}">
        <p14:creationId xmlns:p14="http://schemas.microsoft.com/office/powerpoint/2010/main" val="3456709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6" y="147287"/>
            <a:ext cx="11086935" cy="990600"/>
          </a:xfrm>
        </p:spPr>
        <p:txBody>
          <a:bodyPr anchor="ctr"/>
          <a:lstStyle>
            <a:lvl1pPr>
              <a:defRPr sz="2800" cap="small" baseline="0">
                <a:solidFill>
                  <a:srgbClr val="191F3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191F3F"/>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1993871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rgbClr val="191F3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191F3F"/>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3843824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1" y="1358556"/>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58556"/>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90556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1" y="1351144"/>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1" y="3868932"/>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369208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59" y="1301922"/>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1" y="1301922"/>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03859" y="3937845"/>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7601" y="3937845"/>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2893674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0"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54458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D4DF-6534-4A79-AD40-349CDCC9B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599A9-3186-BA35-3659-7D5F73E649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7C9E0-CCCC-1D74-EE01-9ED03FD84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D6C7C8-2CE3-16D7-2671-40993E9EBA34}"/>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6" name="Footer Placeholder 5">
            <a:extLst>
              <a:ext uri="{FF2B5EF4-FFF2-40B4-BE49-F238E27FC236}">
                <a16:creationId xmlns:a16="http://schemas.microsoft.com/office/drawing/2014/main" id="{4D91E5EC-A863-856A-4336-E61F6D423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D060E-1D98-DE11-E727-375EBA5DD881}"/>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2267814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1" y="4800600"/>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2"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1" y="5367338"/>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147558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41"/>
        <p:cNvGrpSpPr/>
        <p:nvPr/>
      </p:nvGrpSpPr>
      <p:grpSpPr>
        <a:xfrm>
          <a:off x="0" y="0"/>
          <a:ext cx="0" cy="0"/>
          <a:chOff x="0" y="0"/>
          <a:chExt cx="0" cy="0"/>
        </a:xfrm>
      </p:grpSpPr>
      <p:sp>
        <p:nvSpPr>
          <p:cNvPr id="142" name="Google Shape;142;p43"/>
          <p:cNvSpPr/>
          <p:nvPr/>
        </p:nvSpPr>
        <p:spPr>
          <a:xfrm>
            <a:off x="0" y="1151819"/>
            <a:ext cx="12192000" cy="400069"/>
          </a:xfrm>
          <a:prstGeom prst="rect">
            <a:avLst/>
          </a:prstGeom>
          <a:solidFill>
            <a:schemeClr val="lt1"/>
          </a:soli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p:txBody>
      </p:sp>
      <p:sp>
        <p:nvSpPr>
          <p:cNvPr id="143" name="Google Shape;143;p43"/>
          <p:cNvSpPr txBox="1">
            <a:spLocks noGrp="1"/>
          </p:cNvSpPr>
          <p:nvPr>
            <p:ph type="title"/>
          </p:nvPr>
        </p:nvSpPr>
        <p:spPr>
          <a:xfrm>
            <a:off x="609600" y="147284"/>
            <a:ext cx="1107440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43"/>
          <p:cNvSpPr txBox="1">
            <a:spLocks noGrp="1"/>
          </p:cNvSpPr>
          <p:nvPr>
            <p:ph type="body" idx="1"/>
          </p:nvPr>
        </p:nvSpPr>
        <p:spPr>
          <a:xfrm>
            <a:off x="609601" y="1358556"/>
            <a:ext cx="5442095" cy="5001061"/>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Clr>
                <a:srgbClr val="003264"/>
              </a:buClr>
              <a:buSzPts val="1575"/>
              <a:buFont typeface="Arial"/>
              <a:buChar char="•"/>
              <a:defRPr sz="2100">
                <a:solidFill>
                  <a:srgbClr val="191F3F"/>
                </a:solidFill>
              </a:defRPr>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19090" algn="l">
              <a:spcBef>
                <a:spcPts val="360"/>
              </a:spcBef>
              <a:spcAft>
                <a:spcPts val="0"/>
              </a:spcAft>
              <a:buClr>
                <a:srgbClr val="003D7C"/>
              </a:buClr>
              <a:buSzPts val="1350"/>
              <a:buFont typeface="Calibri"/>
              <a:buChar char="»"/>
              <a:defRPr sz="1800"/>
            </a:lvl6pPr>
            <a:lvl7pPr marL="4267093" lvl="6" indent="-419090" algn="l">
              <a:spcBef>
                <a:spcPts val="360"/>
              </a:spcBef>
              <a:spcAft>
                <a:spcPts val="0"/>
              </a:spcAft>
              <a:buClr>
                <a:srgbClr val="003D7C"/>
              </a:buClr>
              <a:buSzPts val="1350"/>
              <a:buFont typeface="Calibri"/>
              <a:buChar char="»"/>
              <a:defRPr sz="1800"/>
            </a:lvl7pPr>
            <a:lvl8pPr marL="4876678" lvl="7" indent="-419090" algn="l">
              <a:spcBef>
                <a:spcPts val="360"/>
              </a:spcBef>
              <a:spcAft>
                <a:spcPts val="0"/>
              </a:spcAft>
              <a:buClr>
                <a:srgbClr val="003D7C"/>
              </a:buClr>
              <a:buSzPts val="1350"/>
              <a:buFont typeface="Calibri"/>
              <a:buChar char="»"/>
              <a:defRPr sz="1800"/>
            </a:lvl8pPr>
            <a:lvl9pPr marL="5486263" lvl="8" indent="-419090" algn="l">
              <a:spcBef>
                <a:spcPts val="360"/>
              </a:spcBef>
              <a:spcAft>
                <a:spcPts val="0"/>
              </a:spcAft>
              <a:buClr>
                <a:srgbClr val="003D7C"/>
              </a:buClr>
              <a:buSzPts val="1350"/>
              <a:buFont typeface="Calibri"/>
              <a:buChar char="»"/>
              <a:defRPr sz="1800"/>
            </a:lvl9pPr>
          </a:lstStyle>
          <a:p>
            <a:endParaRPr/>
          </a:p>
        </p:txBody>
      </p:sp>
      <p:sp>
        <p:nvSpPr>
          <p:cNvPr id="145" name="Google Shape;145;p43"/>
          <p:cNvSpPr txBox="1">
            <a:spLocks noGrp="1"/>
          </p:cNvSpPr>
          <p:nvPr>
            <p:ph type="body" idx="2"/>
          </p:nvPr>
        </p:nvSpPr>
        <p:spPr>
          <a:xfrm>
            <a:off x="6197600" y="1358556"/>
            <a:ext cx="5486400" cy="5001061"/>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Clr>
                <a:srgbClr val="003264"/>
              </a:buClr>
              <a:buSzPts val="1575"/>
              <a:buFont typeface="Arial"/>
              <a:buChar char="•"/>
              <a:defRPr sz="21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19090" algn="l">
              <a:spcBef>
                <a:spcPts val="360"/>
              </a:spcBef>
              <a:spcAft>
                <a:spcPts val="0"/>
              </a:spcAft>
              <a:buClr>
                <a:srgbClr val="003D7C"/>
              </a:buClr>
              <a:buSzPts val="1350"/>
              <a:buFont typeface="Calibri"/>
              <a:buChar char="»"/>
              <a:defRPr sz="1800"/>
            </a:lvl6pPr>
            <a:lvl7pPr marL="4267093" lvl="6" indent="-419090" algn="l">
              <a:spcBef>
                <a:spcPts val="360"/>
              </a:spcBef>
              <a:spcAft>
                <a:spcPts val="0"/>
              </a:spcAft>
              <a:buClr>
                <a:srgbClr val="003D7C"/>
              </a:buClr>
              <a:buSzPts val="1350"/>
              <a:buFont typeface="Calibri"/>
              <a:buChar char="»"/>
              <a:defRPr sz="1800"/>
            </a:lvl7pPr>
            <a:lvl8pPr marL="4876678" lvl="7" indent="-419090" algn="l">
              <a:spcBef>
                <a:spcPts val="360"/>
              </a:spcBef>
              <a:spcAft>
                <a:spcPts val="0"/>
              </a:spcAft>
              <a:buClr>
                <a:srgbClr val="003D7C"/>
              </a:buClr>
              <a:buSzPts val="1350"/>
              <a:buFont typeface="Calibri"/>
              <a:buChar char="»"/>
              <a:defRPr sz="1800"/>
            </a:lvl8pPr>
            <a:lvl9pPr marL="5486263" lvl="8" indent="-419090" algn="l">
              <a:spcBef>
                <a:spcPts val="360"/>
              </a:spcBef>
              <a:spcAft>
                <a:spcPts val="0"/>
              </a:spcAft>
              <a:buClr>
                <a:srgbClr val="003D7C"/>
              </a:buClr>
              <a:buSzPts val="1350"/>
              <a:buFont typeface="Calibri"/>
              <a:buChar char="»"/>
              <a:defRPr sz="1800"/>
            </a:lvl9pPr>
          </a:lstStyle>
          <a:p>
            <a:endParaRPr/>
          </a:p>
        </p:txBody>
      </p:sp>
      <p:sp>
        <p:nvSpPr>
          <p:cNvPr id="146" name="Google Shape;146;p43"/>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191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3"/>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900" b="1" i="0" u="none" cap="none">
                <a:solidFill>
                  <a:srgbClr val="191F3F"/>
                </a:solidFill>
                <a:latin typeface="Arial"/>
                <a:ea typeface="Arial"/>
                <a:cs typeface="Arial"/>
                <a:sym typeface="Arial"/>
              </a:defRPr>
            </a:lvl1pPr>
            <a:lvl2pPr marL="0" marR="0" lvl="1" indent="0" algn="ctr">
              <a:spcBef>
                <a:spcPts val="0"/>
              </a:spcBef>
              <a:spcAft>
                <a:spcPts val="0"/>
              </a:spcAft>
              <a:buNone/>
              <a:defRPr sz="900" b="1" i="0" u="none" cap="none">
                <a:solidFill>
                  <a:srgbClr val="191F3F"/>
                </a:solidFill>
                <a:latin typeface="Arial"/>
                <a:ea typeface="Arial"/>
                <a:cs typeface="Arial"/>
                <a:sym typeface="Arial"/>
              </a:defRPr>
            </a:lvl2pPr>
            <a:lvl3pPr marL="0" marR="0" lvl="2" indent="0" algn="ctr">
              <a:spcBef>
                <a:spcPts val="0"/>
              </a:spcBef>
              <a:spcAft>
                <a:spcPts val="0"/>
              </a:spcAft>
              <a:buNone/>
              <a:defRPr sz="900" b="1" i="0" u="none" cap="none">
                <a:solidFill>
                  <a:srgbClr val="191F3F"/>
                </a:solidFill>
                <a:latin typeface="Arial"/>
                <a:ea typeface="Arial"/>
                <a:cs typeface="Arial"/>
                <a:sym typeface="Arial"/>
              </a:defRPr>
            </a:lvl3pPr>
            <a:lvl4pPr marL="0" marR="0" lvl="3" indent="0" algn="ctr">
              <a:spcBef>
                <a:spcPts val="0"/>
              </a:spcBef>
              <a:spcAft>
                <a:spcPts val="0"/>
              </a:spcAft>
              <a:buNone/>
              <a:defRPr sz="900" b="1" i="0" u="none" cap="none">
                <a:solidFill>
                  <a:srgbClr val="191F3F"/>
                </a:solidFill>
                <a:latin typeface="Arial"/>
                <a:ea typeface="Arial"/>
                <a:cs typeface="Arial"/>
                <a:sym typeface="Arial"/>
              </a:defRPr>
            </a:lvl4pPr>
            <a:lvl5pPr marL="0" marR="0" lvl="4" indent="0" algn="ctr">
              <a:spcBef>
                <a:spcPts val="0"/>
              </a:spcBef>
              <a:spcAft>
                <a:spcPts val="0"/>
              </a:spcAft>
              <a:buNone/>
              <a:defRPr sz="900" b="1" i="0" u="none" cap="none">
                <a:solidFill>
                  <a:srgbClr val="191F3F"/>
                </a:solidFill>
                <a:latin typeface="Arial"/>
                <a:ea typeface="Arial"/>
                <a:cs typeface="Arial"/>
                <a:sym typeface="Arial"/>
              </a:defRPr>
            </a:lvl5pPr>
            <a:lvl6pPr marL="0" marR="0" lvl="5" indent="0" algn="ctr">
              <a:spcBef>
                <a:spcPts val="0"/>
              </a:spcBef>
              <a:spcAft>
                <a:spcPts val="0"/>
              </a:spcAft>
              <a:buNone/>
              <a:defRPr sz="900" b="1" i="0" u="none" cap="none">
                <a:solidFill>
                  <a:srgbClr val="191F3F"/>
                </a:solidFill>
                <a:latin typeface="Arial"/>
                <a:ea typeface="Arial"/>
                <a:cs typeface="Arial"/>
                <a:sym typeface="Arial"/>
              </a:defRPr>
            </a:lvl6pPr>
            <a:lvl7pPr marL="0" marR="0" lvl="6" indent="0" algn="ctr">
              <a:spcBef>
                <a:spcPts val="0"/>
              </a:spcBef>
              <a:spcAft>
                <a:spcPts val="0"/>
              </a:spcAft>
              <a:buNone/>
              <a:defRPr sz="900" b="1" i="0" u="none" cap="none">
                <a:solidFill>
                  <a:srgbClr val="191F3F"/>
                </a:solidFill>
                <a:latin typeface="Arial"/>
                <a:ea typeface="Arial"/>
                <a:cs typeface="Arial"/>
                <a:sym typeface="Arial"/>
              </a:defRPr>
            </a:lvl7pPr>
            <a:lvl8pPr marL="0" marR="0" lvl="7" indent="0" algn="ctr">
              <a:spcBef>
                <a:spcPts val="0"/>
              </a:spcBef>
              <a:spcAft>
                <a:spcPts val="0"/>
              </a:spcAft>
              <a:buNone/>
              <a:defRPr sz="900" b="1" i="0" u="none" cap="none">
                <a:solidFill>
                  <a:srgbClr val="191F3F"/>
                </a:solidFill>
                <a:latin typeface="Arial"/>
                <a:ea typeface="Arial"/>
                <a:cs typeface="Arial"/>
                <a:sym typeface="Arial"/>
              </a:defRPr>
            </a:lvl8pPr>
            <a:lvl9pPr marL="0" marR="0" lvl="8" indent="0" algn="ctr">
              <a:spcBef>
                <a:spcPts val="0"/>
              </a:spcBef>
              <a:spcAft>
                <a:spcPts val="0"/>
              </a:spcAft>
              <a:buNone/>
              <a:defRPr sz="900" b="1" i="0" u="none" cap="none">
                <a:solidFill>
                  <a:srgbClr val="191F3F"/>
                </a:solidFill>
                <a:latin typeface="Arial"/>
                <a:ea typeface="Arial"/>
                <a:cs typeface="Arial"/>
                <a:sym typeface="Arial"/>
              </a:defRPr>
            </a:lvl9pPr>
          </a:lstStyle>
          <a:p>
            <a:fld id="{00000000-1234-1234-1234-123412341234}" type="slidenum">
              <a:rPr lang="en-US" smtClean="0"/>
              <a:pPr/>
              <a:t>‹#›</a:t>
            </a:fld>
            <a:endParaRPr lang="en-US"/>
          </a:p>
        </p:txBody>
      </p:sp>
      <p:sp>
        <p:nvSpPr>
          <p:cNvPr id="148" name="Google Shape;148;p43"/>
          <p:cNvSpPr txBox="1">
            <a:spLocks noGrp="1"/>
          </p:cNvSpPr>
          <p:nvPr>
            <p:ph type="dt" idx="10"/>
          </p:nvPr>
        </p:nvSpPr>
        <p:spPr>
          <a:xfrm>
            <a:off x="7823885" y="6553200"/>
            <a:ext cx="3858475"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solidFill>
                  <a:srgbClr val="191F3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76701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0_Title Slide">
  <p:cSld name="10_Title Slide">
    <p:spTree>
      <p:nvGrpSpPr>
        <p:cNvPr id="1" name="Shape 19"/>
        <p:cNvGrpSpPr/>
        <p:nvPr/>
      </p:nvGrpSpPr>
      <p:grpSpPr>
        <a:xfrm>
          <a:off x="0" y="0"/>
          <a:ext cx="0" cy="0"/>
          <a:chOff x="0" y="0"/>
          <a:chExt cx="0" cy="0"/>
        </a:xfrm>
      </p:grpSpPr>
      <p:sp>
        <p:nvSpPr>
          <p:cNvPr id="20" name="Google Shape;20;p37"/>
          <p:cNvSpPr/>
          <p:nvPr/>
        </p:nvSpPr>
        <p:spPr>
          <a:xfrm rot="5400000">
            <a:off x="5945572" y="611570"/>
            <a:ext cx="304800" cy="12188061"/>
          </a:xfrm>
          <a:prstGeom prst="rect">
            <a:avLst/>
          </a:prstGeom>
          <a:solidFill>
            <a:srgbClr val="191F3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b="0" i="0" u="none" strike="noStrike" cap="none">
                <a:solidFill>
                  <a:srgbClr val="FFCC00"/>
                </a:solidFill>
                <a:latin typeface="Arial"/>
                <a:ea typeface="Arial"/>
                <a:cs typeface="Arial"/>
                <a:sym typeface="Arial"/>
              </a:rPr>
              <a:t> </a:t>
            </a:r>
            <a:endParaRPr sz="2400"/>
          </a:p>
        </p:txBody>
      </p:sp>
      <p:sp>
        <p:nvSpPr>
          <p:cNvPr id="21" name="Google Shape;21;p37"/>
          <p:cNvSpPr/>
          <p:nvPr/>
        </p:nvSpPr>
        <p:spPr>
          <a:xfrm rot="5400000">
            <a:off x="5166359" y="-5171623"/>
            <a:ext cx="1843787"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b="0" i="0" u="none" strike="noStrike" cap="none">
                <a:solidFill>
                  <a:srgbClr val="FFCC00"/>
                </a:solidFill>
                <a:latin typeface="Arial"/>
                <a:ea typeface="Arial"/>
                <a:cs typeface="Arial"/>
                <a:sym typeface="Arial"/>
              </a:rPr>
              <a:t> </a:t>
            </a:r>
            <a:endParaRPr sz="2400"/>
          </a:p>
        </p:txBody>
      </p:sp>
      <p:sp>
        <p:nvSpPr>
          <p:cNvPr id="22" name="Google Shape;22;p37"/>
          <p:cNvSpPr txBox="1">
            <a:spLocks noGrp="1"/>
          </p:cNvSpPr>
          <p:nvPr>
            <p:ph type="dt" idx="10"/>
          </p:nvPr>
        </p:nvSpPr>
        <p:spPr>
          <a:xfrm>
            <a:off x="5024081" y="6085317"/>
            <a:ext cx="2147776" cy="304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3397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7"/>
          <p:cNvSpPr txBox="1">
            <a:spLocks noGrp="1"/>
          </p:cNvSpPr>
          <p:nvPr>
            <p:ph type="subTitle" idx="1"/>
          </p:nvPr>
        </p:nvSpPr>
        <p:spPr>
          <a:xfrm>
            <a:off x="1262251" y="4661592"/>
            <a:ext cx="9652000" cy="108604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SzPts val="1350"/>
              <a:buFont typeface="Arial"/>
              <a:buNone/>
              <a:defRPr sz="1800" b="0" i="0">
                <a:solidFill>
                  <a:srgbClr val="191F3F"/>
                </a:solidFill>
                <a:latin typeface="Arial"/>
                <a:ea typeface="Arial"/>
                <a:cs typeface="Arial"/>
                <a:sym typeface="Arial"/>
              </a:defRPr>
            </a:lvl1pPr>
            <a:lvl2pPr lvl="1" algn="l">
              <a:spcBef>
                <a:spcPts val="480"/>
              </a:spcBef>
              <a:spcAft>
                <a:spcPts val="0"/>
              </a:spcAft>
              <a:buClr>
                <a:srgbClr val="191F3F"/>
              </a:buClr>
              <a:buSzPts val="1800"/>
              <a:buChar char="–"/>
              <a:defRPr/>
            </a:lvl2pPr>
            <a:lvl3pPr lvl="2" algn="l">
              <a:spcBef>
                <a:spcPts val="480"/>
              </a:spcBef>
              <a:spcAft>
                <a:spcPts val="0"/>
              </a:spcAft>
              <a:buClr>
                <a:srgbClr val="191F3F"/>
              </a:buClr>
              <a:buSzPts val="1800"/>
              <a:buChar char="•"/>
              <a:defRPr/>
            </a:lvl3pPr>
            <a:lvl4pPr lvl="3" algn="l">
              <a:spcBef>
                <a:spcPts val="480"/>
              </a:spcBef>
              <a:spcAft>
                <a:spcPts val="0"/>
              </a:spcAft>
              <a:buClr>
                <a:srgbClr val="191F3F"/>
              </a:buClr>
              <a:buSzPts val="1800"/>
              <a:buChar char="–"/>
              <a:defRPr/>
            </a:lvl4pPr>
            <a:lvl5pPr lvl="4" algn="l">
              <a:spcBef>
                <a:spcPts val="480"/>
              </a:spcBef>
              <a:spcAft>
                <a:spcPts val="0"/>
              </a:spcAft>
              <a:buClr>
                <a:srgbClr val="191F3F"/>
              </a:buClr>
              <a:buSzPts val="1800"/>
              <a:buChar char="»"/>
              <a:defRPr/>
            </a:lvl5pPr>
            <a:lvl6pPr lvl="5" algn="l">
              <a:spcBef>
                <a:spcPts val="480"/>
              </a:spcBef>
              <a:spcAft>
                <a:spcPts val="0"/>
              </a:spcAft>
              <a:buClr>
                <a:srgbClr val="003D7C"/>
              </a:buClr>
              <a:buSzPts val="1800"/>
              <a:buChar char="»"/>
              <a:defRPr/>
            </a:lvl6pPr>
            <a:lvl7pPr lvl="6" algn="l">
              <a:spcBef>
                <a:spcPts val="480"/>
              </a:spcBef>
              <a:spcAft>
                <a:spcPts val="0"/>
              </a:spcAft>
              <a:buClr>
                <a:srgbClr val="003D7C"/>
              </a:buClr>
              <a:buSzPts val="1800"/>
              <a:buChar char="»"/>
              <a:defRPr/>
            </a:lvl7pPr>
            <a:lvl8pPr lvl="7" algn="l">
              <a:spcBef>
                <a:spcPts val="480"/>
              </a:spcBef>
              <a:spcAft>
                <a:spcPts val="0"/>
              </a:spcAft>
              <a:buClr>
                <a:srgbClr val="003D7C"/>
              </a:buClr>
              <a:buSzPts val="1800"/>
              <a:buChar char="»"/>
              <a:defRPr/>
            </a:lvl8pPr>
            <a:lvl9pPr lvl="8" algn="l">
              <a:spcBef>
                <a:spcPts val="480"/>
              </a:spcBef>
              <a:spcAft>
                <a:spcPts val="0"/>
              </a:spcAft>
              <a:buClr>
                <a:srgbClr val="003D7C"/>
              </a:buClr>
              <a:buSzPts val="1800"/>
              <a:buChar char="»"/>
              <a:defRPr/>
            </a:lvl9pPr>
          </a:lstStyle>
          <a:p>
            <a:endParaRPr/>
          </a:p>
        </p:txBody>
      </p:sp>
      <p:sp>
        <p:nvSpPr>
          <p:cNvPr id="24" name="Google Shape;24;p37"/>
          <p:cNvSpPr txBox="1">
            <a:spLocks noGrp="1"/>
          </p:cNvSpPr>
          <p:nvPr>
            <p:ph type="ctrTitle"/>
          </p:nvPr>
        </p:nvSpPr>
        <p:spPr>
          <a:xfrm>
            <a:off x="1262251" y="2509285"/>
            <a:ext cx="9652000" cy="20485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191F3F"/>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5" name="Google Shape;25;p37"/>
          <p:cNvPicPr preferRelativeResize="0"/>
          <p:nvPr/>
        </p:nvPicPr>
        <p:blipFill rotWithShape="1">
          <a:blip r:embed="rId2">
            <a:alphaModFix/>
          </a:blip>
          <a:srcRect/>
          <a:stretch/>
        </p:blipFill>
        <p:spPr>
          <a:xfrm>
            <a:off x="5191570" y="312752"/>
            <a:ext cx="1793361" cy="1274179"/>
          </a:xfrm>
          <a:prstGeom prst="rect">
            <a:avLst/>
          </a:prstGeom>
          <a:noFill/>
          <a:ln>
            <a:noFill/>
          </a:ln>
        </p:spPr>
      </p:pic>
    </p:spTree>
    <p:extLst>
      <p:ext uri="{BB962C8B-B14F-4D97-AF65-F5344CB8AC3E}">
        <p14:creationId xmlns:p14="http://schemas.microsoft.com/office/powerpoint/2010/main" val="2115716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8"/>
          <p:cNvSpPr/>
          <p:nvPr/>
        </p:nvSpPr>
        <p:spPr>
          <a:xfrm>
            <a:off x="0" y="1151819"/>
            <a:ext cx="12192000" cy="400069"/>
          </a:xfrm>
          <a:prstGeom prst="rect">
            <a:avLst/>
          </a:prstGeom>
          <a:solidFill>
            <a:schemeClr val="lt1"/>
          </a:soli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p:txBody>
      </p:sp>
      <p:sp>
        <p:nvSpPr>
          <p:cNvPr id="28" name="Google Shape;28;p38"/>
          <p:cNvSpPr txBox="1">
            <a:spLocks noGrp="1"/>
          </p:cNvSpPr>
          <p:nvPr>
            <p:ph type="title"/>
          </p:nvPr>
        </p:nvSpPr>
        <p:spPr>
          <a:xfrm>
            <a:off x="595426" y="147287"/>
            <a:ext cx="11086935"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00" cap="small">
                <a:solidFill>
                  <a:srgbClr val="191F3F"/>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595424" y="1358555"/>
            <a:ext cx="11086936" cy="5001061"/>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Clr>
                <a:srgbClr val="003264"/>
              </a:buClr>
              <a:buSzPts val="1575"/>
              <a:buFont typeface="Arial"/>
              <a:buChar char="•"/>
              <a:defRPr>
                <a:solidFill>
                  <a:srgbClr val="191F3F"/>
                </a:solidFill>
              </a:defRPr>
            </a:lvl1pPr>
            <a:lvl2pPr marL="1219170" lvl="1" indent="-419090" algn="l">
              <a:spcBef>
                <a:spcPts val="360"/>
              </a:spcBef>
              <a:spcAft>
                <a:spcPts val="0"/>
              </a:spcAft>
              <a:buClr>
                <a:srgbClr val="0070C0"/>
              </a:buClr>
              <a:buSzPts val="1350"/>
              <a:buFont typeface="Arial"/>
              <a:buChar char="–"/>
              <a:defRPr>
                <a:solidFill>
                  <a:srgbClr val="0070C0"/>
                </a:solidFill>
              </a:defRPr>
            </a:lvl2pPr>
            <a:lvl3pPr marL="1828754" lvl="2" indent="-419090" algn="l">
              <a:spcBef>
                <a:spcPts val="360"/>
              </a:spcBef>
              <a:spcAft>
                <a:spcPts val="0"/>
              </a:spcAft>
              <a:buClr>
                <a:srgbClr val="0070C0"/>
              </a:buClr>
              <a:buSzPts val="1350"/>
              <a:buFont typeface="Arial"/>
              <a:buChar char="•"/>
              <a:defRPr>
                <a:solidFill>
                  <a:srgbClr val="0070C0"/>
                </a:solidFill>
              </a:defRPr>
            </a:lvl3pPr>
            <a:lvl4pPr marL="2438339" lvl="3" indent="-406390" algn="l">
              <a:spcBef>
                <a:spcPts val="320"/>
              </a:spcBef>
              <a:spcAft>
                <a:spcPts val="0"/>
              </a:spcAft>
              <a:buClr>
                <a:srgbClr val="0070C0"/>
              </a:buClr>
              <a:buSzPts val="1200"/>
              <a:buFont typeface="Arial"/>
              <a:buChar char="–"/>
              <a:defRPr>
                <a:solidFill>
                  <a:srgbClr val="0070C0"/>
                </a:solidFill>
              </a:defRPr>
            </a:lvl4pPr>
            <a:lvl5pPr marL="3047924" lvl="4" indent="-393690" algn="l">
              <a:spcBef>
                <a:spcPts val="280"/>
              </a:spcBef>
              <a:spcAft>
                <a:spcPts val="0"/>
              </a:spcAft>
              <a:buClr>
                <a:srgbClr val="0070C0"/>
              </a:buClr>
              <a:buSzPts val="1050"/>
              <a:buFont typeface="Arial"/>
              <a:buChar char="»"/>
              <a:defRPr>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30" name="Google Shape;30;p38"/>
          <p:cNvSpPr txBox="1">
            <a:spLocks noGrp="1"/>
          </p:cNvSpPr>
          <p:nvPr>
            <p:ph type="dt" idx="10"/>
          </p:nvPr>
        </p:nvSpPr>
        <p:spPr>
          <a:xfrm>
            <a:off x="9022016" y="6553200"/>
            <a:ext cx="2660344"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595425" y="6553200"/>
            <a:ext cx="6570492"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514486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0"/>
        <p:cNvGrpSpPr/>
        <p:nvPr/>
      </p:nvGrpSpPr>
      <p:grpSpPr>
        <a:xfrm>
          <a:off x="0" y="0"/>
          <a:ext cx="0" cy="0"/>
          <a:chOff x="0" y="0"/>
          <a:chExt cx="0" cy="0"/>
        </a:xfrm>
      </p:grpSpPr>
      <p:sp>
        <p:nvSpPr>
          <p:cNvPr id="41" name="Google Shape;41;p45"/>
          <p:cNvSpPr/>
          <p:nvPr/>
        </p:nvSpPr>
        <p:spPr>
          <a:xfrm rot="5400000">
            <a:off x="2668971" y="-2665030"/>
            <a:ext cx="6858000" cy="12188059"/>
          </a:xfrm>
          <a:prstGeom prst="rect">
            <a:avLst/>
          </a:prstGeom>
          <a:solidFill>
            <a:srgbClr val="191F3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42" name="Google Shape;42;p45"/>
          <p:cNvSpPr txBox="1">
            <a:spLocks noGrp="1"/>
          </p:cNvSpPr>
          <p:nvPr>
            <p:ph type="ctrTitle"/>
          </p:nvPr>
        </p:nvSpPr>
        <p:spPr>
          <a:xfrm>
            <a:off x="1262251" y="1921457"/>
            <a:ext cx="9652000" cy="20485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100"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43" name="Google Shape;43;p45"/>
          <p:cNvPicPr preferRelativeResize="0"/>
          <p:nvPr/>
        </p:nvPicPr>
        <p:blipFill rotWithShape="1">
          <a:blip r:embed="rId2">
            <a:alphaModFix/>
          </a:blip>
          <a:srcRect/>
          <a:stretch/>
        </p:blipFill>
        <p:spPr>
          <a:xfrm>
            <a:off x="3299071" y="6176233"/>
            <a:ext cx="5522195" cy="190420"/>
          </a:xfrm>
          <a:prstGeom prst="rect">
            <a:avLst/>
          </a:prstGeom>
          <a:noFill/>
          <a:ln>
            <a:noFill/>
          </a:ln>
        </p:spPr>
      </p:pic>
    </p:spTree>
    <p:extLst>
      <p:ext uri="{BB962C8B-B14F-4D97-AF65-F5344CB8AC3E}">
        <p14:creationId xmlns:p14="http://schemas.microsoft.com/office/powerpoint/2010/main" val="2600889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7_Title Slide">
  <p:cSld name="7_Title Slide">
    <p:spTree>
      <p:nvGrpSpPr>
        <p:cNvPr id="1" name="Shape 44"/>
        <p:cNvGrpSpPr/>
        <p:nvPr/>
      </p:nvGrpSpPr>
      <p:grpSpPr>
        <a:xfrm>
          <a:off x="0" y="0"/>
          <a:ext cx="0" cy="0"/>
          <a:chOff x="0" y="0"/>
          <a:chExt cx="0" cy="0"/>
        </a:xfrm>
      </p:grpSpPr>
      <p:sp>
        <p:nvSpPr>
          <p:cNvPr id="45" name="Google Shape;45;p57"/>
          <p:cNvSpPr/>
          <p:nvPr/>
        </p:nvSpPr>
        <p:spPr>
          <a:xfrm rot="5400000">
            <a:off x="3591122" y="-1742878"/>
            <a:ext cx="5013700" cy="12188059"/>
          </a:xfrm>
          <a:prstGeom prst="rect">
            <a:avLst/>
          </a:prstGeom>
          <a:solidFill>
            <a:srgbClr val="191F3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46" name="Google Shape;46;p57"/>
          <p:cNvSpPr txBox="1">
            <a:spLocks noGrp="1"/>
          </p:cNvSpPr>
          <p:nvPr>
            <p:ph type="dt" idx="10"/>
          </p:nvPr>
        </p:nvSpPr>
        <p:spPr>
          <a:xfrm>
            <a:off x="5024081" y="6085317"/>
            <a:ext cx="2147776" cy="304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BFBFB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7"/>
          <p:cNvSpPr txBox="1">
            <a:spLocks noGrp="1"/>
          </p:cNvSpPr>
          <p:nvPr>
            <p:ph type="subTitle" idx="1"/>
          </p:nvPr>
        </p:nvSpPr>
        <p:spPr>
          <a:xfrm>
            <a:off x="1262251" y="4509981"/>
            <a:ext cx="9652000" cy="108604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SzPts val="1350"/>
              <a:buFont typeface="Arial"/>
              <a:buNone/>
              <a:defRPr sz="1800" b="0" i="0">
                <a:solidFill>
                  <a:srgbClr val="FFFFCC"/>
                </a:solidFill>
                <a:latin typeface="Arial"/>
                <a:ea typeface="Arial"/>
                <a:cs typeface="Arial"/>
                <a:sym typeface="Arial"/>
              </a:defRPr>
            </a:lvl1pPr>
            <a:lvl2pPr lvl="1" algn="l">
              <a:spcBef>
                <a:spcPts val="480"/>
              </a:spcBef>
              <a:spcAft>
                <a:spcPts val="0"/>
              </a:spcAft>
              <a:buClr>
                <a:srgbClr val="191F3F"/>
              </a:buClr>
              <a:buSzPts val="1800"/>
              <a:buChar char="–"/>
              <a:defRPr/>
            </a:lvl2pPr>
            <a:lvl3pPr lvl="2" algn="l">
              <a:spcBef>
                <a:spcPts val="480"/>
              </a:spcBef>
              <a:spcAft>
                <a:spcPts val="0"/>
              </a:spcAft>
              <a:buClr>
                <a:srgbClr val="191F3F"/>
              </a:buClr>
              <a:buSzPts val="1800"/>
              <a:buChar char="•"/>
              <a:defRPr/>
            </a:lvl3pPr>
            <a:lvl4pPr lvl="3" algn="l">
              <a:spcBef>
                <a:spcPts val="480"/>
              </a:spcBef>
              <a:spcAft>
                <a:spcPts val="0"/>
              </a:spcAft>
              <a:buClr>
                <a:srgbClr val="191F3F"/>
              </a:buClr>
              <a:buSzPts val="1800"/>
              <a:buChar char="–"/>
              <a:defRPr/>
            </a:lvl4pPr>
            <a:lvl5pPr lvl="4" algn="l">
              <a:spcBef>
                <a:spcPts val="480"/>
              </a:spcBef>
              <a:spcAft>
                <a:spcPts val="0"/>
              </a:spcAft>
              <a:buClr>
                <a:srgbClr val="191F3F"/>
              </a:buClr>
              <a:buSzPts val="1800"/>
              <a:buChar char="»"/>
              <a:defRPr/>
            </a:lvl5pPr>
            <a:lvl6pPr lvl="5" algn="l">
              <a:spcBef>
                <a:spcPts val="480"/>
              </a:spcBef>
              <a:spcAft>
                <a:spcPts val="0"/>
              </a:spcAft>
              <a:buClr>
                <a:srgbClr val="003D7C"/>
              </a:buClr>
              <a:buSzPts val="1800"/>
              <a:buChar char="»"/>
              <a:defRPr/>
            </a:lvl6pPr>
            <a:lvl7pPr lvl="6" algn="l">
              <a:spcBef>
                <a:spcPts val="480"/>
              </a:spcBef>
              <a:spcAft>
                <a:spcPts val="0"/>
              </a:spcAft>
              <a:buClr>
                <a:srgbClr val="003D7C"/>
              </a:buClr>
              <a:buSzPts val="1800"/>
              <a:buChar char="»"/>
              <a:defRPr/>
            </a:lvl7pPr>
            <a:lvl8pPr lvl="7" algn="l">
              <a:spcBef>
                <a:spcPts val="480"/>
              </a:spcBef>
              <a:spcAft>
                <a:spcPts val="0"/>
              </a:spcAft>
              <a:buClr>
                <a:srgbClr val="003D7C"/>
              </a:buClr>
              <a:buSzPts val="1800"/>
              <a:buChar char="»"/>
              <a:defRPr/>
            </a:lvl8pPr>
            <a:lvl9pPr lvl="8" algn="l">
              <a:spcBef>
                <a:spcPts val="480"/>
              </a:spcBef>
              <a:spcAft>
                <a:spcPts val="0"/>
              </a:spcAft>
              <a:buClr>
                <a:srgbClr val="003D7C"/>
              </a:buClr>
              <a:buSzPts val="1800"/>
              <a:buChar char="»"/>
              <a:defRPr/>
            </a:lvl9pPr>
          </a:lstStyle>
          <a:p>
            <a:endParaRPr/>
          </a:p>
        </p:txBody>
      </p:sp>
      <p:sp>
        <p:nvSpPr>
          <p:cNvPr id="48" name="Google Shape;48;p57"/>
          <p:cNvSpPr txBox="1">
            <a:spLocks noGrp="1"/>
          </p:cNvSpPr>
          <p:nvPr>
            <p:ph type="ctrTitle"/>
          </p:nvPr>
        </p:nvSpPr>
        <p:spPr>
          <a:xfrm>
            <a:off x="1262251" y="2357674"/>
            <a:ext cx="9652000" cy="20485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57"/>
          <p:cNvSpPr/>
          <p:nvPr/>
        </p:nvSpPr>
        <p:spPr>
          <a:xfrm rot="5400000">
            <a:off x="5945572" y="611570"/>
            <a:ext cx="304800"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FCC00"/>
                </a:solidFill>
                <a:latin typeface="Arial"/>
                <a:ea typeface="Arial"/>
                <a:cs typeface="Arial"/>
                <a:sym typeface="Arial"/>
              </a:rPr>
              <a:t> </a:t>
            </a:r>
            <a:endParaRPr sz="2400"/>
          </a:p>
        </p:txBody>
      </p:sp>
      <p:sp>
        <p:nvSpPr>
          <p:cNvPr id="50" name="Google Shape;50;p57"/>
          <p:cNvSpPr/>
          <p:nvPr/>
        </p:nvSpPr>
        <p:spPr>
          <a:xfrm rot="5400000">
            <a:off x="5166359" y="-5171623"/>
            <a:ext cx="1843787"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FCC00"/>
                </a:solidFill>
                <a:latin typeface="Arial"/>
                <a:ea typeface="Arial"/>
                <a:cs typeface="Arial"/>
                <a:sym typeface="Arial"/>
              </a:rPr>
              <a:t> </a:t>
            </a:r>
            <a:endParaRPr sz="2400"/>
          </a:p>
        </p:txBody>
      </p:sp>
      <p:pic>
        <p:nvPicPr>
          <p:cNvPr id="51" name="Google Shape;51;p57"/>
          <p:cNvPicPr preferRelativeResize="0"/>
          <p:nvPr/>
        </p:nvPicPr>
        <p:blipFill rotWithShape="1">
          <a:blip r:embed="rId2">
            <a:alphaModFix/>
          </a:blip>
          <a:srcRect/>
          <a:stretch/>
        </p:blipFill>
        <p:spPr>
          <a:xfrm>
            <a:off x="5191570" y="312752"/>
            <a:ext cx="1793361" cy="1274179"/>
          </a:xfrm>
          <a:prstGeom prst="rect">
            <a:avLst/>
          </a:prstGeom>
          <a:noFill/>
          <a:ln>
            <a:noFill/>
          </a:ln>
        </p:spPr>
      </p:pic>
    </p:spTree>
    <p:extLst>
      <p:ext uri="{BB962C8B-B14F-4D97-AF65-F5344CB8AC3E}">
        <p14:creationId xmlns:p14="http://schemas.microsoft.com/office/powerpoint/2010/main" val="896509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52"/>
        <p:cNvGrpSpPr/>
        <p:nvPr/>
      </p:nvGrpSpPr>
      <p:grpSpPr>
        <a:xfrm>
          <a:off x="0" y="0"/>
          <a:ext cx="0" cy="0"/>
          <a:chOff x="0" y="0"/>
          <a:chExt cx="0" cy="0"/>
        </a:xfrm>
      </p:grpSpPr>
      <p:sp>
        <p:nvSpPr>
          <p:cNvPr id="53" name="Google Shape;53;p58"/>
          <p:cNvSpPr/>
          <p:nvPr/>
        </p:nvSpPr>
        <p:spPr>
          <a:xfrm rot="5400000">
            <a:off x="2668971" y="-2665028"/>
            <a:ext cx="6858000" cy="12188059"/>
          </a:xfrm>
          <a:prstGeom prst="rect">
            <a:avLst/>
          </a:prstGeom>
          <a:solidFill>
            <a:srgbClr val="191F3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54" name="Google Shape;54;p58"/>
          <p:cNvSpPr txBox="1">
            <a:spLocks noGrp="1"/>
          </p:cNvSpPr>
          <p:nvPr>
            <p:ph type="ctrTitle"/>
          </p:nvPr>
        </p:nvSpPr>
        <p:spPr>
          <a:xfrm>
            <a:off x="1262251" y="659971"/>
            <a:ext cx="9652000" cy="28194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58"/>
          <p:cNvSpPr txBox="1">
            <a:spLocks noGrp="1"/>
          </p:cNvSpPr>
          <p:nvPr>
            <p:ph type="subTitle" idx="1"/>
          </p:nvPr>
        </p:nvSpPr>
        <p:spPr>
          <a:xfrm>
            <a:off x="1262251" y="3707969"/>
            <a:ext cx="9652000" cy="137160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SzPts val="1350"/>
              <a:buFont typeface="Arial"/>
              <a:buNone/>
              <a:defRPr sz="1800" b="0" i="0">
                <a:solidFill>
                  <a:srgbClr val="FFFFCC"/>
                </a:solidFill>
                <a:latin typeface="Arial"/>
                <a:ea typeface="Arial"/>
                <a:cs typeface="Arial"/>
                <a:sym typeface="Arial"/>
              </a:defRPr>
            </a:lvl1pPr>
            <a:lvl2pPr lvl="1" algn="l">
              <a:spcBef>
                <a:spcPts val="480"/>
              </a:spcBef>
              <a:spcAft>
                <a:spcPts val="0"/>
              </a:spcAft>
              <a:buClr>
                <a:srgbClr val="191F3F"/>
              </a:buClr>
              <a:buSzPts val="1800"/>
              <a:buChar char="–"/>
              <a:defRPr/>
            </a:lvl2pPr>
            <a:lvl3pPr lvl="2" algn="l">
              <a:spcBef>
                <a:spcPts val="480"/>
              </a:spcBef>
              <a:spcAft>
                <a:spcPts val="0"/>
              </a:spcAft>
              <a:buClr>
                <a:srgbClr val="191F3F"/>
              </a:buClr>
              <a:buSzPts val="1800"/>
              <a:buChar char="•"/>
              <a:defRPr/>
            </a:lvl3pPr>
            <a:lvl4pPr lvl="3" algn="l">
              <a:spcBef>
                <a:spcPts val="480"/>
              </a:spcBef>
              <a:spcAft>
                <a:spcPts val="0"/>
              </a:spcAft>
              <a:buClr>
                <a:srgbClr val="191F3F"/>
              </a:buClr>
              <a:buSzPts val="1800"/>
              <a:buChar char="–"/>
              <a:defRPr/>
            </a:lvl4pPr>
            <a:lvl5pPr lvl="4" algn="l">
              <a:spcBef>
                <a:spcPts val="480"/>
              </a:spcBef>
              <a:spcAft>
                <a:spcPts val="0"/>
              </a:spcAft>
              <a:buClr>
                <a:srgbClr val="191F3F"/>
              </a:buClr>
              <a:buSzPts val="1800"/>
              <a:buChar char="»"/>
              <a:defRPr/>
            </a:lvl5pPr>
            <a:lvl6pPr lvl="5" algn="l">
              <a:spcBef>
                <a:spcPts val="480"/>
              </a:spcBef>
              <a:spcAft>
                <a:spcPts val="0"/>
              </a:spcAft>
              <a:buClr>
                <a:srgbClr val="003D7C"/>
              </a:buClr>
              <a:buSzPts val="1800"/>
              <a:buChar char="»"/>
              <a:defRPr/>
            </a:lvl6pPr>
            <a:lvl7pPr lvl="6" algn="l">
              <a:spcBef>
                <a:spcPts val="480"/>
              </a:spcBef>
              <a:spcAft>
                <a:spcPts val="0"/>
              </a:spcAft>
              <a:buClr>
                <a:srgbClr val="003D7C"/>
              </a:buClr>
              <a:buSzPts val="1800"/>
              <a:buChar char="»"/>
              <a:defRPr/>
            </a:lvl7pPr>
            <a:lvl8pPr lvl="7" algn="l">
              <a:spcBef>
                <a:spcPts val="480"/>
              </a:spcBef>
              <a:spcAft>
                <a:spcPts val="0"/>
              </a:spcAft>
              <a:buClr>
                <a:srgbClr val="003D7C"/>
              </a:buClr>
              <a:buSzPts val="1800"/>
              <a:buChar char="»"/>
              <a:defRPr/>
            </a:lvl8pPr>
            <a:lvl9pPr lvl="8" algn="l">
              <a:spcBef>
                <a:spcPts val="480"/>
              </a:spcBef>
              <a:spcAft>
                <a:spcPts val="0"/>
              </a:spcAft>
              <a:buClr>
                <a:srgbClr val="003D7C"/>
              </a:buClr>
              <a:buSzPts val="1800"/>
              <a:buChar char="»"/>
              <a:defRPr/>
            </a:lvl9pPr>
          </a:lstStyle>
          <a:p>
            <a:endParaRPr/>
          </a:p>
        </p:txBody>
      </p:sp>
      <p:sp>
        <p:nvSpPr>
          <p:cNvPr id="56" name="Google Shape;56;p58"/>
          <p:cNvSpPr/>
          <p:nvPr/>
        </p:nvSpPr>
        <p:spPr>
          <a:xfrm rot="5400000">
            <a:off x="5166360" y="-157924"/>
            <a:ext cx="1843787"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FCC00"/>
                </a:solidFill>
                <a:latin typeface="Arial"/>
                <a:ea typeface="Arial"/>
                <a:cs typeface="Arial"/>
                <a:sym typeface="Arial"/>
              </a:rPr>
              <a:t> </a:t>
            </a:r>
            <a:endParaRPr sz="2400"/>
          </a:p>
        </p:txBody>
      </p:sp>
      <p:sp>
        <p:nvSpPr>
          <p:cNvPr id="57" name="Google Shape;57;p58"/>
          <p:cNvSpPr txBox="1">
            <a:spLocks noGrp="1"/>
          </p:cNvSpPr>
          <p:nvPr>
            <p:ph type="dt" idx="10"/>
          </p:nvPr>
        </p:nvSpPr>
        <p:spPr>
          <a:xfrm>
            <a:off x="9448800" y="6400800"/>
            <a:ext cx="25400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BFBFB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58"/>
          <p:cNvPicPr preferRelativeResize="0"/>
          <p:nvPr/>
        </p:nvPicPr>
        <p:blipFill rotWithShape="1">
          <a:blip r:embed="rId2">
            <a:alphaModFix/>
          </a:blip>
          <a:srcRect/>
          <a:stretch/>
        </p:blipFill>
        <p:spPr>
          <a:xfrm>
            <a:off x="5191570" y="5340233"/>
            <a:ext cx="1793361" cy="1274179"/>
          </a:xfrm>
          <a:prstGeom prst="rect">
            <a:avLst/>
          </a:prstGeom>
          <a:noFill/>
          <a:ln>
            <a:noFill/>
          </a:ln>
        </p:spPr>
      </p:pic>
    </p:spTree>
    <p:extLst>
      <p:ext uri="{BB962C8B-B14F-4D97-AF65-F5344CB8AC3E}">
        <p14:creationId xmlns:p14="http://schemas.microsoft.com/office/powerpoint/2010/main" val="1199733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59"/>
        <p:cNvGrpSpPr/>
        <p:nvPr/>
      </p:nvGrpSpPr>
      <p:grpSpPr>
        <a:xfrm>
          <a:off x="0" y="0"/>
          <a:ext cx="0" cy="0"/>
          <a:chOff x="0" y="0"/>
          <a:chExt cx="0" cy="0"/>
        </a:xfrm>
      </p:grpSpPr>
      <p:sp>
        <p:nvSpPr>
          <p:cNvPr id="60" name="Google Shape;60;p59"/>
          <p:cNvSpPr/>
          <p:nvPr/>
        </p:nvSpPr>
        <p:spPr>
          <a:xfrm rot="5400000">
            <a:off x="5166360" y="-157924"/>
            <a:ext cx="1843787"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FCC00"/>
                </a:solidFill>
                <a:latin typeface="Arial"/>
                <a:ea typeface="Arial"/>
                <a:cs typeface="Arial"/>
                <a:sym typeface="Arial"/>
              </a:rPr>
              <a:t> </a:t>
            </a:r>
            <a:endParaRPr sz="2400"/>
          </a:p>
        </p:txBody>
      </p:sp>
      <p:sp>
        <p:nvSpPr>
          <p:cNvPr id="61" name="Google Shape;61;p59"/>
          <p:cNvSpPr txBox="1">
            <a:spLocks noGrp="1"/>
          </p:cNvSpPr>
          <p:nvPr>
            <p:ph type="dt" idx="10"/>
          </p:nvPr>
        </p:nvSpPr>
        <p:spPr>
          <a:xfrm>
            <a:off x="9448800" y="6400800"/>
            <a:ext cx="25400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BFBFB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9"/>
          <p:cNvSpPr txBox="1">
            <a:spLocks noGrp="1"/>
          </p:cNvSpPr>
          <p:nvPr>
            <p:ph type="ctrTitle"/>
          </p:nvPr>
        </p:nvSpPr>
        <p:spPr>
          <a:xfrm>
            <a:off x="1262251" y="659971"/>
            <a:ext cx="9652000" cy="258207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1">
                <a:solidFill>
                  <a:srgbClr val="191F3F"/>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59"/>
          <p:cNvSpPr txBox="1">
            <a:spLocks noGrp="1"/>
          </p:cNvSpPr>
          <p:nvPr>
            <p:ph type="subTitle" idx="1"/>
          </p:nvPr>
        </p:nvSpPr>
        <p:spPr>
          <a:xfrm>
            <a:off x="1262251" y="3362155"/>
            <a:ext cx="9652000" cy="137160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SzPts val="1350"/>
              <a:buFont typeface="Arial"/>
              <a:buNone/>
              <a:defRPr sz="1800" b="0" i="0">
                <a:solidFill>
                  <a:srgbClr val="191F3F"/>
                </a:solidFill>
                <a:latin typeface="Arial"/>
                <a:ea typeface="Arial"/>
                <a:cs typeface="Arial"/>
                <a:sym typeface="Arial"/>
              </a:defRPr>
            </a:lvl1pPr>
            <a:lvl2pPr lvl="1" algn="l">
              <a:spcBef>
                <a:spcPts val="480"/>
              </a:spcBef>
              <a:spcAft>
                <a:spcPts val="0"/>
              </a:spcAft>
              <a:buClr>
                <a:srgbClr val="191F3F"/>
              </a:buClr>
              <a:buSzPts val="1800"/>
              <a:buChar char="–"/>
              <a:defRPr/>
            </a:lvl2pPr>
            <a:lvl3pPr lvl="2" algn="l">
              <a:spcBef>
                <a:spcPts val="480"/>
              </a:spcBef>
              <a:spcAft>
                <a:spcPts val="0"/>
              </a:spcAft>
              <a:buClr>
                <a:srgbClr val="191F3F"/>
              </a:buClr>
              <a:buSzPts val="1800"/>
              <a:buChar char="•"/>
              <a:defRPr/>
            </a:lvl3pPr>
            <a:lvl4pPr lvl="3" algn="l">
              <a:spcBef>
                <a:spcPts val="480"/>
              </a:spcBef>
              <a:spcAft>
                <a:spcPts val="0"/>
              </a:spcAft>
              <a:buClr>
                <a:srgbClr val="191F3F"/>
              </a:buClr>
              <a:buSzPts val="1800"/>
              <a:buChar char="–"/>
              <a:defRPr/>
            </a:lvl4pPr>
            <a:lvl5pPr lvl="4" algn="l">
              <a:spcBef>
                <a:spcPts val="480"/>
              </a:spcBef>
              <a:spcAft>
                <a:spcPts val="0"/>
              </a:spcAft>
              <a:buClr>
                <a:srgbClr val="191F3F"/>
              </a:buClr>
              <a:buSzPts val="1800"/>
              <a:buChar char="»"/>
              <a:defRPr/>
            </a:lvl5pPr>
            <a:lvl6pPr lvl="5" algn="l">
              <a:spcBef>
                <a:spcPts val="480"/>
              </a:spcBef>
              <a:spcAft>
                <a:spcPts val="0"/>
              </a:spcAft>
              <a:buClr>
                <a:srgbClr val="003D7C"/>
              </a:buClr>
              <a:buSzPts val="1800"/>
              <a:buChar char="»"/>
              <a:defRPr/>
            </a:lvl6pPr>
            <a:lvl7pPr lvl="6" algn="l">
              <a:spcBef>
                <a:spcPts val="480"/>
              </a:spcBef>
              <a:spcAft>
                <a:spcPts val="0"/>
              </a:spcAft>
              <a:buClr>
                <a:srgbClr val="003D7C"/>
              </a:buClr>
              <a:buSzPts val="1800"/>
              <a:buChar char="»"/>
              <a:defRPr/>
            </a:lvl7pPr>
            <a:lvl8pPr lvl="7" algn="l">
              <a:spcBef>
                <a:spcPts val="480"/>
              </a:spcBef>
              <a:spcAft>
                <a:spcPts val="0"/>
              </a:spcAft>
              <a:buClr>
                <a:srgbClr val="003D7C"/>
              </a:buClr>
              <a:buSzPts val="1800"/>
              <a:buChar char="»"/>
              <a:defRPr/>
            </a:lvl8pPr>
            <a:lvl9pPr lvl="8" algn="l">
              <a:spcBef>
                <a:spcPts val="480"/>
              </a:spcBef>
              <a:spcAft>
                <a:spcPts val="0"/>
              </a:spcAft>
              <a:buClr>
                <a:srgbClr val="003D7C"/>
              </a:buClr>
              <a:buSzPts val="1800"/>
              <a:buChar char="»"/>
              <a:defRPr/>
            </a:lvl9pPr>
          </a:lstStyle>
          <a:p>
            <a:endParaRPr/>
          </a:p>
        </p:txBody>
      </p:sp>
      <p:sp>
        <p:nvSpPr>
          <p:cNvPr id="64" name="Google Shape;64;p59"/>
          <p:cNvSpPr/>
          <p:nvPr/>
        </p:nvSpPr>
        <p:spPr>
          <a:xfrm rot="5400000">
            <a:off x="6040632" y="-1067787"/>
            <a:ext cx="114680" cy="12188061"/>
          </a:xfrm>
          <a:prstGeom prst="rect">
            <a:avLst/>
          </a:prstGeom>
          <a:solidFill>
            <a:srgbClr val="191F3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FCC00"/>
                </a:solidFill>
                <a:latin typeface="Arial"/>
                <a:ea typeface="Arial"/>
                <a:cs typeface="Arial"/>
                <a:sym typeface="Arial"/>
              </a:rPr>
              <a:t> </a:t>
            </a:r>
            <a:endParaRPr sz="2400"/>
          </a:p>
        </p:txBody>
      </p:sp>
      <p:pic>
        <p:nvPicPr>
          <p:cNvPr id="65" name="Google Shape;65;p59"/>
          <p:cNvPicPr preferRelativeResize="0"/>
          <p:nvPr/>
        </p:nvPicPr>
        <p:blipFill rotWithShape="1">
          <a:blip r:embed="rId2">
            <a:alphaModFix/>
          </a:blip>
          <a:srcRect/>
          <a:stretch/>
        </p:blipFill>
        <p:spPr>
          <a:xfrm>
            <a:off x="5191570" y="5340233"/>
            <a:ext cx="1793361" cy="1274179"/>
          </a:xfrm>
          <a:prstGeom prst="rect">
            <a:avLst/>
          </a:prstGeom>
          <a:noFill/>
          <a:ln>
            <a:noFill/>
          </a:ln>
        </p:spPr>
      </p:pic>
    </p:spTree>
    <p:extLst>
      <p:ext uri="{BB962C8B-B14F-4D97-AF65-F5344CB8AC3E}">
        <p14:creationId xmlns:p14="http://schemas.microsoft.com/office/powerpoint/2010/main" val="96108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6"/>
        <p:cNvGrpSpPr/>
        <p:nvPr/>
      </p:nvGrpSpPr>
      <p:grpSpPr>
        <a:xfrm>
          <a:off x="0" y="0"/>
          <a:ext cx="0" cy="0"/>
          <a:chOff x="0" y="0"/>
          <a:chExt cx="0" cy="0"/>
        </a:xfrm>
      </p:grpSpPr>
      <p:sp>
        <p:nvSpPr>
          <p:cNvPr id="67" name="Google Shape;67;p60"/>
          <p:cNvSpPr/>
          <p:nvPr/>
        </p:nvSpPr>
        <p:spPr>
          <a:xfrm rot="5400000">
            <a:off x="2668971" y="-2665028"/>
            <a:ext cx="6858000" cy="12188059"/>
          </a:xfrm>
          <a:prstGeom prst="rect">
            <a:avLst/>
          </a:pr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68" name="Google Shape;68;p60"/>
          <p:cNvSpPr txBox="1">
            <a:spLocks noGrp="1"/>
          </p:cNvSpPr>
          <p:nvPr>
            <p:ph type="ctrTitle"/>
          </p:nvPr>
        </p:nvSpPr>
        <p:spPr>
          <a:xfrm>
            <a:off x="1262251" y="1921457"/>
            <a:ext cx="9652000" cy="20485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100" b="1">
                <a:solidFill>
                  <a:srgbClr val="191F3F"/>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60"/>
          <p:cNvSpPr/>
          <p:nvPr/>
        </p:nvSpPr>
        <p:spPr>
          <a:xfrm rot="5400000">
            <a:off x="5553939" y="219940"/>
            <a:ext cx="1088067"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1AB1F"/>
                </a:solidFill>
                <a:latin typeface="Arial"/>
                <a:ea typeface="Arial"/>
                <a:cs typeface="Arial"/>
                <a:sym typeface="Arial"/>
              </a:rPr>
              <a:t> </a:t>
            </a:r>
            <a:endParaRPr sz="2400"/>
          </a:p>
        </p:txBody>
      </p:sp>
      <p:pic>
        <p:nvPicPr>
          <p:cNvPr id="70" name="Google Shape;70;p60"/>
          <p:cNvPicPr preferRelativeResize="0"/>
          <p:nvPr/>
        </p:nvPicPr>
        <p:blipFill rotWithShape="1">
          <a:blip r:embed="rId2">
            <a:alphaModFix/>
          </a:blip>
          <a:srcRect/>
          <a:stretch/>
        </p:blipFill>
        <p:spPr>
          <a:xfrm>
            <a:off x="2717973" y="6148791"/>
            <a:ext cx="6740556" cy="330360"/>
          </a:xfrm>
          <a:prstGeom prst="rect">
            <a:avLst/>
          </a:prstGeom>
          <a:noFill/>
          <a:ln>
            <a:noFill/>
          </a:ln>
        </p:spPr>
      </p:pic>
    </p:spTree>
    <p:extLst>
      <p:ext uri="{BB962C8B-B14F-4D97-AF65-F5344CB8AC3E}">
        <p14:creationId xmlns:p14="http://schemas.microsoft.com/office/powerpoint/2010/main" val="822888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71"/>
        <p:cNvGrpSpPr/>
        <p:nvPr/>
      </p:nvGrpSpPr>
      <p:grpSpPr>
        <a:xfrm>
          <a:off x="0" y="0"/>
          <a:ext cx="0" cy="0"/>
          <a:chOff x="0" y="0"/>
          <a:chExt cx="0" cy="0"/>
        </a:xfrm>
      </p:grpSpPr>
      <p:sp>
        <p:nvSpPr>
          <p:cNvPr id="72" name="Google Shape;72;p61"/>
          <p:cNvSpPr/>
          <p:nvPr/>
        </p:nvSpPr>
        <p:spPr>
          <a:xfrm rot="5400000">
            <a:off x="2668971" y="-2665028"/>
            <a:ext cx="6858000" cy="12188059"/>
          </a:xfrm>
          <a:prstGeom prst="rect">
            <a:avLst/>
          </a:pr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73" name="Google Shape;73;p61"/>
          <p:cNvSpPr>
            <a:spLocks noGrp="1"/>
          </p:cNvSpPr>
          <p:nvPr>
            <p:ph type="pic" idx="2"/>
          </p:nvPr>
        </p:nvSpPr>
        <p:spPr>
          <a:xfrm>
            <a:off x="1" y="1"/>
            <a:ext cx="12192000" cy="5769929"/>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rgbClr val="003264"/>
              </a:buClr>
              <a:buSzPts val="2400"/>
              <a:buFont typeface="Arial"/>
              <a:buNone/>
              <a:defRPr sz="3200" b="0" i="0" u="none" strike="noStrike" cap="none">
                <a:solidFill>
                  <a:srgbClr val="191F3F"/>
                </a:solidFill>
                <a:latin typeface="Arial"/>
                <a:ea typeface="Arial"/>
                <a:cs typeface="Arial"/>
                <a:sym typeface="Arial"/>
              </a:defRPr>
            </a:lvl1pPr>
            <a:lvl2pPr marR="0" lvl="1" algn="l" rtl="0">
              <a:spcBef>
                <a:spcPts val="560"/>
              </a:spcBef>
              <a:spcAft>
                <a:spcPts val="0"/>
              </a:spcAft>
              <a:buClr>
                <a:srgbClr val="191F3F"/>
              </a:buClr>
              <a:buSzPts val="2100"/>
              <a:buFont typeface="Arial"/>
              <a:buNone/>
              <a:defRPr sz="2800" b="1" i="0" u="none" strike="noStrike" cap="none">
                <a:solidFill>
                  <a:srgbClr val="191F3F"/>
                </a:solidFill>
                <a:latin typeface="Arial"/>
                <a:ea typeface="Arial"/>
                <a:cs typeface="Arial"/>
                <a:sym typeface="Arial"/>
              </a:defRPr>
            </a:lvl2pPr>
            <a:lvl3pPr marR="0" lvl="2" algn="l" rtl="0">
              <a:spcBef>
                <a:spcPts val="480"/>
              </a:spcBef>
              <a:spcAft>
                <a:spcPts val="0"/>
              </a:spcAft>
              <a:buClr>
                <a:srgbClr val="191F3F"/>
              </a:buClr>
              <a:buSzPts val="1800"/>
              <a:buFont typeface="Arial"/>
              <a:buNone/>
              <a:defRPr sz="2400" b="0" i="0" u="none" strike="noStrike" cap="none">
                <a:solidFill>
                  <a:srgbClr val="191F3F"/>
                </a:solidFill>
                <a:latin typeface="Arial"/>
                <a:ea typeface="Arial"/>
                <a:cs typeface="Arial"/>
                <a:sym typeface="Arial"/>
              </a:defRPr>
            </a:lvl3pPr>
            <a:lvl4pPr marR="0" lvl="3" algn="l" rtl="0">
              <a:spcBef>
                <a:spcPts val="400"/>
              </a:spcBef>
              <a:spcAft>
                <a:spcPts val="0"/>
              </a:spcAft>
              <a:buClr>
                <a:srgbClr val="191F3F"/>
              </a:buClr>
              <a:buSzPts val="1500"/>
              <a:buFont typeface="Arial"/>
              <a:buNone/>
              <a:defRPr sz="2000" b="0" i="0" u="none" strike="noStrike" cap="none">
                <a:solidFill>
                  <a:srgbClr val="191F3F"/>
                </a:solidFill>
                <a:latin typeface="Arial"/>
                <a:ea typeface="Arial"/>
                <a:cs typeface="Arial"/>
                <a:sym typeface="Arial"/>
              </a:defRPr>
            </a:lvl4pPr>
            <a:lvl5pPr marR="0" lvl="4" algn="l" rtl="0">
              <a:spcBef>
                <a:spcPts val="400"/>
              </a:spcBef>
              <a:spcAft>
                <a:spcPts val="0"/>
              </a:spcAft>
              <a:buClr>
                <a:srgbClr val="191F3F"/>
              </a:buClr>
              <a:buSzPts val="1500"/>
              <a:buFont typeface="Arial"/>
              <a:buNone/>
              <a:defRPr sz="2000" b="0" i="0" u="none" strike="noStrike" cap="none">
                <a:solidFill>
                  <a:srgbClr val="191F3F"/>
                </a:solidFill>
                <a:latin typeface="Arial"/>
                <a:ea typeface="Arial"/>
                <a:cs typeface="Arial"/>
                <a:sym typeface="Arial"/>
              </a:defRPr>
            </a:lvl5pPr>
            <a:lvl6pPr marR="0" lvl="5"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6pPr>
            <a:lvl7pPr marR="0" lvl="6"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7pPr>
            <a:lvl8pPr marR="0" lvl="7"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8pPr>
            <a:lvl9pPr marR="0" lvl="8"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9pPr>
          </a:lstStyle>
          <a:p>
            <a:endParaRPr/>
          </a:p>
        </p:txBody>
      </p:sp>
      <p:sp>
        <p:nvSpPr>
          <p:cNvPr id="74" name="Google Shape;74;p61"/>
          <p:cNvSpPr/>
          <p:nvPr/>
        </p:nvSpPr>
        <p:spPr>
          <a:xfrm rot="5400000">
            <a:off x="5553939" y="219940"/>
            <a:ext cx="1088067" cy="12188061"/>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US" sz="2000">
                <a:solidFill>
                  <a:srgbClr val="FFCC00"/>
                </a:solidFill>
                <a:latin typeface="Arial"/>
                <a:ea typeface="Arial"/>
                <a:cs typeface="Arial"/>
                <a:sym typeface="Arial"/>
              </a:rPr>
              <a:t> </a:t>
            </a:r>
            <a:endParaRPr sz="2400"/>
          </a:p>
        </p:txBody>
      </p:sp>
      <p:pic>
        <p:nvPicPr>
          <p:cNvPr id="75" name="Google Shape;75;p61"/>
          <p:cNvPicPr preferRelativeResize="0"/>
          <p:nvPr/>
        </p:nvPicPr>
        <p:blipFill rotWithShape="1">
          <a:blip r:embed="rId2">
            <a:alphaModFix/>
          </a:blip>
          <a:srcRect/>
          <a:stretch/>
        </p:blipFill>
        <p:spPr>
          <a:xfrm>
            <a:off x="2717973" y="6148791"/>
            <a:ext cx="6740556" cy="330360"/>
          </a:xfrm>
          <a:prstGeom prst="rect">
            <a:avLst/>
          </a:prstGeom>
          <a:noFill/>
          <a:ln>
            <a:noFill/>
          </a:ln>
        </p:spPr>
      </p:pic>
    </p:spTree>
    <p:extLst>
      <p:ext uri="{BB962C8B-B14F-4D97-AF65-F5344CB8AC3E}">
        <p14:creationId xmlns:p14="http://schemas.microsoft.com/office/powerpoint/2010/main" val="35602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49F3-344B-D20F-AC06-4CD2A92F3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E44117-41D5-4619-438F-8BA049AAF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789AB-063F-F732-995F-9360818EF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033B2-3629-D639-2BFC-18548172E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46269-DB84-CE10-7066-7B95BE62D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BFE00-4836-B510-1F61-C6DCF479E2B3}"/>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8" name="Footer Placeholder 7">
            <a:extLst>
              <a:ext uri="{FF2B5EF4-FFF2-40B4-BE49-F238E27FC236}">
                <a16:creationId xmlns:a16="http://schemas.microsoft.com/office/drawing/2014/main" id="{105D09BA-67A2-B3A7-1DE7-3C5A0565D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B1FF57-35A1-2505-3914-545047AB00E8}"/>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3382698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62"/>
          <p:cNvSpPr/>
          <p:nvPr/>
        </p:nvSpPr>
        <p:spPr>
          <a:xfrm>
            <a:off x="0" y="1151819"/>
            <a:ext cx="12192000" cy="400069"/>
          </a:xfrm>
          <a:prstGeom prst="rect">
            <a:avLst/>
          </a:prstGeom>
          <a:solidFill>
            <a:schemeClr val="lt1"/>
          </a:soli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p:txBody>
      </p:sp>
      <p:sp>
        <p:nvSpPr>
          <p:cNvPr id="78" name="Google Shape;78;p62"/>
          <p:cNvSpPr txBox="1">
            <a:spLocks noGrp="1"/>
          </p:cNvSpPr>
          <p:nvPr>
            <p:ph type="title"/>
          </p:nvPr>
        </p:nvSpPr>
        <p:spPr>
          <a:xfrm>
            <a:off x="609600" y="147287"/>
            <a:ext cx="1107440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00" cap="small">
                <a:solidFill>
                  <a:srgbClr val="191F3F"/>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62"/>
          <p:cNvSpPr txBox="1">
            <a:spLocks noGrp="1"/>
          </p:cNvSpPr>
          <p:nvPr>
            <p:ph type="body" idx="1"/>
          </p:nvPr>
        </p:nvSpPr>
        <p:spPr>
          <a:xfrm>
            <a:off x="609600" y="1358555"/>
            <a:ext cx="11074400" cy="5001061"/>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Clr>
                <a:srgbClr val="003264"/>
              </a:buClr>
              <a:buSzPts val="1575"/>
              <a:buFont typeface="Arial"/>
              <a:buChar char="•"/>
              <a:defRPr>
                <a:solidFill>
                  <a:srgbClr val="191F3F"/>
                </a:solidFill>
              </a:defRPr>
            </a:lvl1pPr>
            <a:lvl2pPr marL="1219170" lvl="1" indent="-419090" algn="l">
              <a:spcBef>
                <a:spcPts val="360"/>
              </a:spcBef>
              <a:spcAft>
                <a:spcPts val="0"/>
              </a:spcAft>
              <a:buClr>
                <a:srgbClr val="0070C0"/>
              </a:buClr>
              <a:buSzPts val="1350"/>
              <a:buFont typeface="Arial"/>
              <a:buChar char="–"/>
              <a:defRPr>
                <a:solidFill>
                  <a:srgbClr val="0070C0"/>
                </a:solidFill>
              </a:defRPr>
            </a:lvl2pPr>
            <a:lvl3pPr marL="1828754" lvl="2" indent="-419090" algn="l">
              <a:spcBef>
                <a:spcPts val="360"/>
              </a:spcBef>
              <a:spcAft>
                <a:spcPts val="0"/>
              </a:spcAft>
              <a:buClr>
                <a:srgbClr val="0070C0"/>
              </a:buClr>
              <a:buSzPts val="1350"/>
              <a:buFont typeface="Arial"/>
              <a:buChar char="•"/>
              <a:defRPr>
                <a:solidFill>
                  <a:srgbClr val="0070C0"/>
                </a:solidFill>
              </a:defRPr>
            </a:lvl3pPr>
            <a:lvl4pPr marL="2438339" lvl="3" indent="-406390" algn="l">
              <a:spcBef>
                <a:spcPts val="320"/>
              </a:spcBef>
              <a:spcAft>
                <a:spcPts val="0"/>
              </a:spcAft>
              <a:buClr>
                <a:srgbClr val="0070C0"/>
              </a:buClr>
              <a:buSzPts val="1200"/>
              <a:buFont typeface="Arial"/>
              <a:buChar char="–"/>
              <a:defRPr>
                <a:solidFill>
                  <a:srgbClr val="0070C0"/>
                </a:solidFill>
              </a:defRPr>
            </a:lvl4pPr>
            <a:lvl5pPr marL="3047924" lvl="4" indent="-393690" algn="l">
              <a:spcBef>
                <a:spcPts val="280"/>
              </a:spcBef>
              <a:spcAft>
                <a:spcPts val="0"/>
              </a:spcAft>
              <a:buClr>
                <a:srgbClr val="0070C0"/>
              </a:buClr>
              <a:buSzPts val="1050"/>
              <a:buFont typeface="Arial"/>
              <a:buChar char="»"/>
              <a:defRPr>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80" name="Google Shape;80;p62"/>
          <p:cNvSpPr txBox="1">
            <a:spLocks noGrp="1"/>
          </p:cNvSpPr>
          <p:nvPr>
            <p:ph type="dt" idx="10"/>
          </p:nvPr>
        </p:nvSpPr>
        <p:spPr>
          <a:xfrm>
            <a:off x="7797629" y="6553200"/>
            <a:ext cx="3884731"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2"/>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2"/>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900" b="1" i="0" u="none" cap="none">
                <a:solidFill>
                  <a:schemeClr val="lt1"/>
                </a:solidFill>
                <a:latin typeface="Arial"/>
                <a:ea typeface="Arial"/>
                <a:cs typeface="Arial"/>
                <a:sym typeface="Arial"/>
              </a:defRPr>
            </a:lvl1pPr>
            <a:lvl2pPr marL="0" marR="0" lvl="1" indent="0" algn="ctr">
              <a:spcBef>
                <a:spcPts val="0"/>
              </a:spcBef>
              <a:spcAft>
                <a:spcPts val="0"/>
              </a:spcAft>
              <a:buNone/>
              <a:defRPr sz="900" b="1" i="0" u="none" cap="none">
                <a:solidFill>
                  <a:schemeClr val="lt1"/>
                </a:solidFill>
                <a:latin typeface="Arial"/>
                <a:ea typeface="Arial"/>
                <a:cs typeface="Arial"/>
                <a:sym typeface="Arial"/>
              </a:defRPr>
            </a:lvl2pPr>
            <a:lvl3pPr marL="0" marR="0" lvl="2" indent="0" algn="ctr">
              <a:spcBef>
                <a:spcPts val="0"/>
              </a:spcBef>
              <a:spcAft>
                <a:spcPts val="0"/>
              </a:spcAft>
              <a:buNone/>
              <a:defRPr sz="900" b="1" i="0" u="none" cap="none">
                <a:solidFill>
                  <a:schemeClr val="lt1"/>
                </a:solidFill>
                <a:latin typeface="Arial"/>
                <a:ea typeface="Arial"/>
                <a:cs typeface="Arial"/>
                <a:sym typeface="Arial"/>
              </a:defRPr>
            </a:lvl3pPr>
            <a:lvl4pPr marL="0" marR="0" lvl="3" indent="0" algn="ctr">
              <a:spcBef>
                <a:spcPts val="0"/>
              </a:spcBef>
              <a:spcAft>
                <a:spcPts val="0"/>
              </a:spcAft>
              <a:buNone/>
              <a:defRPr sz="900" b="1" i="0" u="none" cap="none">
                <a:solidFill>
                  <a:schemeClr val="lt1"/>
                </a:solidFill>
                <a:latin typeface="Arial"/>
                <a:ea typeface="Arial"/>
                <a:cs typeface="Arial"/>
                <a:sym typeface="Arial"/>
              </a:defRPr>
            </a:lvl4pPr>
            <a:lvl5pPr marL="0" marR="0" lvl="4" indent="0" algn="ctr">
              <a:spcBef>
                <a:spcPts val="0"/>
              </a:spcBef>
              <a:spcAft>
                <a:spcPts val="0"/>
              </a:spcAft>
              <a:buNone/>
              <a:defRPr sz="900" b="1" i="0" u="none" cap="none">
                <a:solidFill>
                  <a:schemeClr val="lt1"/>
                </a:solidFill>
                <a:latin typeface="Arial"/>
                <a:ea typeface="Arial"/>
                <a:cs typeface="Arial"/>
                <a:sym typeface="Arial"/>
              </a:defRPr>
            </a:lvl5pPr>
            <a:lvl6pPr marL="0" marR="0" lvl="5" indent="0" algn="ctr">
              <a:spcBef>
                <a:spcPts val="0"/>
              </a:spcBef>
              <a:spcAft>
                <a:spcPts val="0"/>
              </a:spcAft>
              <a:buNone/>
              <a:defRPr sz="900" b="1" i="0" u="none" cap="none">
                <a:solidFill>
                  <a:schemeClr val="lt1"/>
                </a:solidFill>
                <a:latin typeface="Arial"/>
                <a:ea typeface="Arial"/>
                <a:cs typeface="Arial"/>
                <a:sym typeface="Arial"/>
              </a:defRPr>
            </a:lvl6pPr>
            <a:lvl7pPr marL="0" marR="0" lvl="6" indent="0" algn="ctr">
              <a:spcBef>
                <a:spcPts val="0"/>
              </a:spcBef>
              <a:spcAft>
                <a:spcPts val="0"/>
              </a:spcAft>
              <a:buNone/>
              <a:defRPr sz="900" b="1" i="0" u="none" cap="none">
                <a:solidFill>
                  <a:schemeClr val="lt1"/>
                </a:solidFill>
                <a:latin typeface="Arial"/>
                <a:ea typeface="Arial"/>
                <a:cs typeface="Arial"/>
                <a:sym typeface="Arial"/>
              </a:defRPr>
            </a:lvl7pPr>
            <a:lvl8pPr marL="0" marR="0" lvl="7" indent="0" algn="ctr">
              <a:spcBef>
                <a:spcPts val="0"/>
              </a:spcBef>
              <a:spcAft>
                <a:spcPts val="0"/>
              </a:spcAft>
              <a:buNone/>
              <a:defRPr sz="900" b="1" i="0" u="none" cap="none">
                <a:solidFill>
                  <a:schemeClr val="lt1"/>
                </a:solidFill>
                <a:latin typeface="Arial"/>
                <a:ea typeface="Arial"/>
                <a:cs typeface="Arial"/>
                <a:sym typeface="Arial"/>
              </a:defRPr>
            </a:lvl8pPr>
            <a:lvl9pPr marL="0" marR="0" lvl="8" indent="0" algn="ctr">
              <a:spcBef>
                <a:spcPts val="0"/>
              </a:spcBef>
              <a:spcAft>
                <a:spcPts val="0"/>
              </a:spcAft>
              <a:buNone/>
              <a:defRPr sz="900" b="1" i="0" u="non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9376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and 2 Content">
  <p:cSld name="Title, Content, and 2 Content">
    <p:spTree>
      <p:nvGrpSpPr>
        <p:cNvPr id="1" name="Shape 83"/>
        <p:cNvGrpSpPr/>
        <p:nvPr/>
      </p:nvGrpSpPr>
      <p:grpSpPr>
        <a:xfrm>
          <a:off x="0" y="0"/>
          <a:ext cx="0" cy="0"/>
          <a:chOff x="0" y="0"/>
          <a:chExt cx="0" cy="0"/>
        </a:xfrm>
      </p:grpSpPr>
      <p:sp>
        <p:nvSpPr>
          <p:cNvPr id="84" name="Google Shape;84;p63"/>
          <p:cNvSpPr txBox="1">
            <a:spLocks noGrp="1"/>
          </p:cNvSpPr>
          <p:nvPr>
            <p:ph type="title"/>
          </p:nvPr>
        </p:nvSpPr>
        <p:spPr>
          <a:xfrm>
            <a:off x="609600" y="157131"/>
            <a:ext cx="1107440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63"/>
          <p:cNvSpPr/>
          <p:nvPr/>
        </p:nvSpPr>
        <p:spPr>
          <a:xfrm>
            <a:off x="0" y="1151819"/>
            <a:ext cx="12192000" cy="400069"/>
          </a:xfrm>
          <a:prstGeom prst="rect">
            <a:avLst/>
          </a:prstGeom>
          <a:solidFill>
            <a:schemeClr val="lt1"/>
          </a:soli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p:txBody>
      </p:sp>
      <p:sp>
        <p:nvSpPr>
          <p:cNvPr id="86" name="Google Shape;86;p63"/>
          <p:cNvSpPr txBox="1">
            <a:spLocks noGrp="1"/>
          </p:cNvSpPr>
          <p:nvPr>
            <p:ph type="body" idx="1"/>
          </p:nvPr>
        </p:nvSpPr>
        <p:spPr>
          <a:xfrm>
            <a:off x="603857" y="1351145"/>
            <a:ext cx="5500347" cy="5008472"/>
          </a:xfrm>
          <a:prstGeom prst="rect">
            <a:avLst/>
          </a:prstGeom>
          <a:noFill/>
          <a:ln>
            <a:noFill/>
          </a:ln>
        </p:spPr>
        <p:txBody>
          <a:bodyPr spcFirstLastPara="1" wrap="square" lIns="91425" tIns="45700" rIns="91425" bIns="45700" anchor="t" anchorCtr="0">
            <a:noAutofit/>
          </a:bodyPr>
          <a:lstStyle>
            <a:lvl1pPr marL="609585" lvl="0" indent="-431789" algn="l">
              <a:spcBef>
                <a:spcPts val="400"/>
              </a:spcBef>
              <a:spcAft>
                <a:spcPts val="0"/>
              </a:spcAft>
              <a:buSzPts val="1500"/>
              <a:buFont typeface="Arial"/>
              <a:buChar char="•"/>
              <a:defRPr sz="20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87" name="Google Shape;87;p63"/>
          <p:cNvSpPr txBox="1">
            <a:spLocks noGrp="1"/>
          </p:cNvSpPr>
          <p:nvPr>
            <p:ph type="body" idx="2"/>
          </p:nvPr>
        </p:nvSpPr>
        <p:spPr>
          <a:xfrm>
            <a:off x="6197601" y="1351144"/>
            <a:ext cx="5485716" cy="2439029"/>
          </a:xfrm>
          <a:prstGeom prst="rect">
            <a:avLst/>
          </a:prstGeom>
          <a:noFill/>
          <a:ln>
            <a:noFill/>
          </a:ln>
        </p:spPr>
        <p:txBody>
          <a:bodyPr spcFirstLastPara="1" wrap="square" lIns="91425" tIns="45700" rIns="91425" bIns="45700" anchor="t" anchorCtr="0">
            <a:noAutofit/>
          </a:bodyPr>
          <a:lstStyle>
            <a:lvl1pPr marL="609585" lvl="0" indent="-431789" algn="l">
              <a:spcBef>
                <a:spcPts val="400"/>
              </a:spcBef>
              <a:spcAft>
                <a:spcPts val="0"/>
              </a:spcAft>
              <a:buSzPts val="1500"/>
              <a:buFont typeface="Arial"/>
              <a:buChar char="•"/>
              <a:defRPr sz="20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88" name="Google Shape;88;p63"/>
          <p:cNvSpPr txBox="1">
            <a:spLocks noGrp="1"/>
          </p:cNvSpPr>
          <p:nvPr>
            <p:ph type="body" idx="3"/>
          </p:nvPr>
        </p:nvSpPr>
        <p:spPr>
          <a:xfrm>
            <a:off x="6197601" y="3868932"/>
            <a:ext cx="5485716" cy="2490685"/>
          </a:xfrm>
          <a:prstGeom prst="rect">
            <a:avLst/>
          </a:prstGeom>
          <a:noFill/>
          <a:ln>
            <a:noFill/>
          </a:ln>
        </p:spPr>
        <p:txBody>
          <a:bodyPr spcFirstLastPara="1" wrap="square" lIns="91425" tIns="45700" rIns="91425" bIns="45700" anchor="t" anchorCtr="0">
            <a:noAutofit/>
          </a:bodyPr>
          <a:lstStyle>
            <a:lvl1pPr marL="609585" lvl="0" indent="-431789" algn="l">
              <a:spcBef>
                <a:spcPts val="400"/>
              </a:spcBef>
              <a:spcAft>
                <a:spcPts val="0"/>
              </a:spcAft>
              <a:buSzPts val="1500"/>
              <a:buFont typeface="Arial"/>
              <a:buChar char="•"/>
              <a:defRPr sz="2000"/>
            </a:lvl1pPr>
            <a:lvl2pPr marL="1219170" lvl="1" indent="-425439" algn="l">
              <a:spcBef>
                <a:spcPts val="380"/>
              </a:spcBef>
              <a:spcAft>
                <a:spcPts val="0"/>
              </a:spcAft>
              <a:buClr>
                <a:srgbClr val="0070C0"/>
              </a:buClr>
              <a:buSzPts val="1425"/>
              <a:buFont typeface="Arial"/>
              <a:buChar char="–"/>
              <a:defRPr sz="19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89" name="Google Shape;89;p63"/>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3"/>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900" b="1" i="0" u="none" cap="none">
                <a:solidFill>
                  <a:schemeClr val="lt1"/>
                </a:solidFill>
                <a:latin typeface="Arial"/>
                <a:ea typeface="Arial"/>
                <a:cs typeface="Arial"/>
                <a:sym typeface="Arial"/>
              </a:defRPr>
            </a:lvl1pPr>
            <a:lvl2pPr marL="0" marR="0" lvl="1" indent="0" algn="ctr">
              <a:spcBef>
                <a:spcPts val="0"/>
              </a:spcBef>
              <a:spcAft>
                <a:spcPts val="0"/>
              </a:spcAft>
              <a:buNone/>
              <a:defRPr sz="900" b="1" i="0" u="none" cap="none">
                <a:solidFill>
                  <a:schemeClr val="lt1"/>
                </a:solidFill>
                <a:latin typeface="Arial"/>
                <a:ea typeface="Arial"/>
                <a:cs typeface="Arial"/>
                <a:sym typeface="Arial"/>
              </a:defRPr>
            </a:lvl2pPr>
            <a:lvl3pPr marL="0" marR="0" lvl="2" indent="0" algn="ctr">
              <a:spcBef>
                <a:spcPts val="0"/>
              </a:spcBef>
              <a:spcAft>
                <a:spcPts val="0"/>
              </a:spcAft>
              <a:buNone/>
              <a:defRPr sz="900" b="1" i="0" u="none" cap="none">
                <a:solidFill>
                  <a:schemeClr val="lt1"/>
                </a:solidFill>
                <a:latin typeface="Arial"/>
                <a:ea typeface="Arial"/>
                <a:cs typeface="Arial"/>
                <a:sym typeface="Arial"/>
              </a:defRPr>
            </a:lvl3pPr>
            <a:lvl4pPr marL="0" marR="0" lvl="3" indent="0" algn="ctr">
              <a:spcBef>
                <a:spcPts val="0"/>
              </a:spcBef>
              <a:spcAft>
                <a:spcPts val="0"/>
              </a:spcAft>
              <a:buNone/>
              <a:defRPr sz="900" b="1" i="0" u="none" cap="none">
                <a:solidFill>
                  <a:schemeClr val="lt1"/>
                </a:solidFill>
                <a:latin typeface="Arial"/>
                <a:ea typeface="Arial"/>
                <a:cs typeface="Arial"/>
                <a:sym typeface="Arial"/>
              </a:defRPr>
            </a:lvl4pPr>
            <a:lvl5pPr marL="0" marR="0" lvl="4" indent="0" algn="ctr">
              <a:spcBef>
                <a:spcPts val="0"/>
              </a:spcBef>
              <a:spcAft>
                <a:spcPts val="0"/>
              </a:spcAft>
              <a:buNone/>
              <a:defRPr sz="900" b="1" i="0" u="none" cap="none">
                <a:solidFill>
                  <a:schemeClr val="lt1"/>
                </a:solidFill>
                <a:latin typeface="Arial"/>
                <a:ea typeface="Arial"/>
                <a:cs typeface="Arial"/>
                <a:sym typeface="Arial"/>
              </a:defRPr>
            </a:lvl5pPr>
            <a:lvl6pPr marL="0" marR="0" lvl="5" indent="0" algn="ctr">
              <a:spcBef>
                <a:spcPts val="0"/>
              </a:spcBef>
              <a:spcAft>
                <a:spcPts val="0"/>
              </a:spcAft>
              <a:buNone/>
              <a:defRPr sz="900" b="1" i="0" u="none" cap="none">
                <a:solidFill>
                  <a:schemeClr val="lt1"/>
                </a:solidFill>
                <a:latin typeface="Arial"/>
                <a:ea typeface="Arial"/>
                <a:cs typeface="Arial"/>
                <a:sym typeface="Arial"/>
              </a:defRPr>
            </a:lvl6pPr>
            <a:lvl7pPr marL="0" marR="0" lvl="6" indent="0" algn="ctr">
              <a:spcBef>
                <a:spcPts val="0"/>
              </a:spcBef>
              <a:spcAft>
                <a:spcPts val="0"/>
              </a:spcAft>
              <a:buNone/>
              <a:defRPr sz="900" b="1" i="0" u="none" cap="none">
                <a:solidFill>
                  <a:schemeClr val="lt1"/>
                </a:solidFill>
                <a:latin typeface="Arial"/>
                <a:ea typeface="Arial"/>
                <a:cs typeface="Arial"/>
                <a:sym typeface="Arial"/>
              </a:defRPr>
            </a:lvl7pPr>
            <a:lvl8pPr marL="0" marR="0" lvl="7" indent="0" algn="ctr">
              <a:spcBef>
                <a:spcPts val="0"/>
              </a:spcBef>
              <a:spcAft>
                <a:spcPts val="0"/>
              </a:spcAft>
              <a:buNone/>
              <a:defRPr sz="900" b="1" i="0" u="none" cap="none">
                <a:solidFill>
                  <a:schemeClr val="lt1"/>
                </a:solidFill>
                <a:latin typeface="Arial"/>
                <a:ea typeface="Arial"/>
                <a:cs typeface="Arial"/>
                <a:sym typeface="Arial"/>
              </a:defRPr>
            </a:lvl8pPr>
            <a:lvl9pPr marL="0" marR="0" lvl="8" indent="0" algn="ctr">
              <a:spcBef>
                <a:spcPts val="0"/>
              </a:spcBef>
              <a:spcAft>
                <a:spcPts val="0"/>
              </a:spcAft>
              <a:buNone/>
              <a:defRPr sz="900" b="1" i="0" u="non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91" name="Google Shape;91;p63"/>
          <p:cNvSpPr txBox="1">
            <a:spLocks noGrp="1"/>
          </p:cNvSpPr>
          <p:nvPr>
            <p:ph type="dt" idx="10"/>
          </p:nvPr>
        </p:nvSpPr>
        <p:spPr>
          <a:xfrm>
            <a:off x="7823885" y="6553200"/>
            <a:ext cx="3858475"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65633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4 Content">
  <p:cSld name="Title and 4 Content">
    <p:spTree>
      <p:nvGrpSpPr>
        <p:cNvPr id="1" name="Shape 92"/>
        <p:cNvGrpSpPr/>
        <p:nvPr/>
      </p:nvGrpSpPr>
      <p:grpSpPr>
        <a:xfrm>
          <a:off x="0" y="0"/>
          <a:ext cx="0" cy="0"/>
          <a:chOff x="0" y="0"/>
          <a:chExt cx="0" cy="0"/>
        </a:xfrm>
      </p:grpSpPr>
      <p:sp>
        <p:nvSpPr>
          <p:cNvPr id="93" name="Google Shape;93;p64"/>
          <p:cNvSpPr/>
          <p:nvPr/>
        </p:nvSpPr>
        <p:spPr>
          <a:xfrm>
            <a:off x="0" y="1151819"/>
            <a:ext cx="12192000" cy="400069"/>
          </a:xfrm>
          <a:prstGeom prst="rect">
            <a:avLst/>
          </a:prstGeom>
          <a:solidFill>
            <a:schemeClr val="lt1"/>
          </a:soli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p:txBody>
      </p:sp>
      <p:sp>
        <p:nvSpPr>
          <p:cNvPr id="94" name="Google Shape;94;p64"/>
          <p:cNvSpPr txBox="1">
            <a:spLocks noGrp="1"/>
          </p:cNvSpPr>
          <p:nvPr>
            <p:ph type="body" idx="1"/>
          </p:nvPr>
        </p:nvSpPr>
        <p:spPr>
          <a:xfrm>
            <a:off x="603859" y="1301922"/>
            <a:ext cx="5434711" cy="2478407"/>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SzPts val="1575"/>
              <a:buFont typeface="Arial"/>
              <a:buChar char="•"/>
              <a:defRPr sz="21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95" name="Google Shape;95;p64"/>
          <p:cNvSpPr txBox="1">
            <a:spLocks noGrp="1"/>
          </p:cNvSpPr>
          <p:nvPr>
            <p:ph type="body" idx="2"/>
          </p:nvPr>
        </p:nvSpPr>
        <p:spPr>
          <a:xfrm>
            <a:off x="6197601" y="1301922"/>
            <a:ext cx="5485716" cy="2478407"/>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SzPts val="1575"/>
              <a:buFont typeface="Arial"/>
              <a:buChar char="•"/>
              <a:defRPr sz="21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96" name="Google Shape;96;p64"/>
          <p:cNvSpPr txBox="1">
            <a:spLocks noGrp="1"/>
          </p:cNvSpPr>
          <p:nvPr>
            <p:ph type="body" idx="3"/>
          </p:nvPr>
        </p:nvSpPr>
        <p:spPr>
          <a:xfrm>
            <a:off x="603859" y="3937845"/>
            <a:ext cx="5434711" cy="2461151"/>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SzPts val="1575"/>
              <a:buFont typeface="Arial"/>
              <a:buChar char="•"/>
              <a:defRPr sz="21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97" name="Google Shape;97;p64"/>
          <p:cNvSpPr txBox="1">
            <a:spLocks noGrp="1"/>
          </p:cNvSpPr>
          <p:nvPr>
            <p:ph type="body" idx="4"/>
          </p:nvPr>
        </p:nvSpPr>
        <p:spPr>
          <a:xfrm>
            <a:off x="6197601" y="3937845"/>
            <a:ext cx="5485716" cy="2461151"/>
          </a:xfrm>
          <a:prstGeom prst="rect">
            <a:avLst/>
          </a:prstGeom>
          <a:noFill/>
          <a:ln>
            <a:noFill/>
          </a:ln>
        </p:spPr>
        <p:txBody>
          <a:bodyPr spcFirstLastPara="1" wrap="square" lIns="91425" tIns="45700" rIns="91425" bIns="45700" anchor="t" anchorCtr="0">
            <a:noAutofit/>
          </a:bodyPr>
          <a:lstStyle>
            <a:lvl1pPr marL="609585" lvl="0" indent="-438138" algn="l">
              <a:spcBef>
                <a:spcPts val="420"/>
              </a:spcBef>
              <a:spcAft>
                <a:spcPts val="0"/>
              </a:spcAft>
              <a:buSzPts val="1575"/>
              <a:buFont typeface="Arial"/>
              <a:buChar char="•"/>
              <a:defRPr sz="2100"/>
            </a:lvl1pPr>
            <a:lvl2pPr marL="1219170" lvl="1" indent="-419090" algn="l">
              <a:spcBef>
                <a:spcPts val="360"/>
              </a:spcBef>
              <a:spcAft>
                <a:spcPts val="0"/>
              </a:spcAft>
              <a:buClr>
                <a:srgbClr val="0070C0"/>
              </a:buClr>
              <a:buSzPts val="1350"/>
              <a:buFont typeface="Arial"/>
              <a:buChar char="–"/>
              <a:defRPr sz="1800">
                <a:solidFill>
                  <a:srgbClr val="0070C0"/>
                </a:solidFill>
              </a:defRPr>
            </a:lvl2pPr>
            <a:lvl3pPr marL="1828754" lvl="2" indent="-419090" algn="l">
              <a:spcBef>
                <a:spcPts val="360"/>
              </a:spcBef>
              <a:spcAft>
                <a:spcPts val="0"/>
              </a:spcAft>
              <a:buClr>
                <a:srgbClr val="0070C0"/>
              </a:buClr>
              <a:buSzPts val="1350"/>
              <a:buFont typeface="Arial"/>
              <a:buChar char="•"/>
              <a:defRPr sz="1800">
                <a:solidFill>
                  <a:srgbClr val="0070C0"/>
                </a:solidFill>
              </a:defRPr>
            </a:lvl3pPr>
            <a:lvl4pPr marL="2438339" lvl="3" indent="-406390" algn="l">
              <a:spcBef>
                <a:spcPts val="320"/>
              </a:spcBef>
              <a:spcAft>
                <a:spcPts val="0"/>
              </a:spcAft>
              <a:buClr>
                <a:srgbClr val="0070C0"/>
              </a:buClr>
              <a:buSzPts val="1200"/>
              <a:buFont typeface="Arial"/>
              <a:buChar char="–"/>
              <a:defRPr sz="1600">
                <a:solidFill>
                  <a:srgbClr val="0070C0"/>
                </a:solidFill>
              </a:defRPr>
            </a:lvl4pPr>
            <a:lvl5pPr marL="3047924" lvl="4" indent="-393690" algn="l">
              <a:spcBef>
                <a:spcPts val="280"/>
              </a:spcBef>
              <a:spcAft>
                <a:spcPts val="0"/>
              </a:spcAft>
              <a:buClr>
                <a:srgbClr val="0070C0"/>
              </a:buClr>
              <a:buSzPts val="1050"/>
              <a:buFont typeface="Arial"/>
              <a:buChar char="»"/>
              <a:defRPr sz="1400">
                <a:solidFill>
                  <a:srgbClr val="0070C0"/>
                </a:solidFill>
              </a:defRPr>
            </a:lvl5pPr>
            <a:lvl6pPr marL="3657509" lvl="5" indent="-457189" algn="l">
              <a:spcBef>
                <a:spcPts val="480"/>
              </a:spcBef>
              <a:spcAft>
                <a:spcPts val="0"/>
              </a:spcAft>
              <a:buClr>
                <a:srgbClr val="003D7C"/>
              </a:buClr>
              <a:buSzPts val="1800"/>
              <a:buChar char="»"/>
              <a:defRPr/>
            </a:lvl6pPr>
            <a:lvl7pPr marL="4267093" lvl="6" indent="-457189" algn="l">
              <a:spcBef>
                <a:spcPts val="480"/>
              </a:spcBef>
              <a:spcAft>
                <a:spcPts val="0"/>
              </a:spcAft>
              <a:buClr>
                <a:srgbClr val="003D7C"/>
              </a:buClr>
              <a:buSzPts val="1800"/>
              <a:buChar char="»"/>
              <a:defRPr/>
            </a:lvl7pPr>
            <a:lvl8pPr marL="4876678" lvl="7" indent="-457189" algn="l">
              <a:spcBef>
                <a:spcPts val="480"/>
              </a:spcBef>
              <a:spcAft>
                <a:spcPts val="0"/>
              </a:spcAft>
              <a:buClr>
                <a:srgbClr val="003D7C"/>
              </a:buClr>
              <a:buSzPts val="1800"/>
              <a:buChar char="»"/>
              <a:defRPr/>
            </a:lvl8pPr>
            <a:lvl9pPr marL="5486263" lvl="8" indent="-457189" algn="l">
              <a:spcBef>
                <a:spcPts val="480"/>
              </a:spcBef>
              <a:spcAft>
                <a:spcPts val="0"/>
              </a:spcAft>
              <a:buClr>
                <a:srgbClr val="003D7C"/>
              </a:buClr>
              <a:buSzPts val="1800"/>
              <a:buChar char="»"/>
              <a:defRPr/>
            </a:lvl9pPr>
          </a:lstStyle>
          <a:p>
            <a:endParaRPr/>
          </a:p>
        </p:txBody>
      </p:sp>
      <p:sp>
        <p:nvSpPr>
          <p:cNvPr id="98" name="Google Shape;98;p64"/>
          <p:cNvSpPr txBox="1">
            <a:spLocks noGrp="1"/>
          </p:cNvSpPr>
          <p:nvPr>
            <p:ph type="dt" idx="10"/>
          </p:nvPr>
        </p:nvSpPr>
        <p:spPr>
          <a:xfrm>
            <a:off x="7797629" y="6553200"/>
            <a:ext cx="3884731"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4"/>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4"/>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900" b="1" i="0" u="none" cap="none">
                <a:solidFill>
                  <a:schemeClr val="lt1"/>
                </a:solidFill>
                <a:latin typeface="Arial"/>
                <a:ea typeface="Arial"/>
                <a:cs typeface="Arial"/>
                <a:sym typeface="Arial"/>
              </a:defRPr>
            </a:lvl1pPr>
            <a:lvl2pPr marL="0" marR="0" lvl="1" indent="0" algn="ctr">
              <a:spcBef>
                <a:spcPts val="0"/>
              </a:spcBef>
              <a:spcAft>
                <a:spcPts val="0"/>
              </a:spcAft>
              <a:buNone/>
              <a:defRPr sz="900" b="1" i="0" u="none" cap="none">
                <a:solidFill>
                  <a:schemeClr val="lt1"/>
                </a:solidFill>
                <a:latin typeface="Arial"/>
                <a:ea typeface="Arial"/>
                <a:cs typeface="Arial"/>
                <a:sym typeface="Arial"/>
              </a:defRPr>
            </a:lvl2pPr>
            <a:lvl3pPr marL="0" marR="0" lvl="2" indent="0" algn="ctr">
              <a:spcBef>
                <a:spcPts val="0"/>
              </a:spcBef>
              <a:spcAft>
                <a:spcPts val="0"/>
              </a:spcAft>
              <a:buNone/>
              <a:defRPr sz="900" b="1" i="0" u="none" cap="none">
                <a:solidFill>
                  <a:schemeClr val="lt1"/>
                </a:solidFill>
                <a:latin typeface="Arial"/>
                <a:ea typeface="Arial"/>
                <a:cs typeface="Arial"/>
                <a:sym typeface="Arial"/>
              </a:defRPr>
            </a:lvl3pPr>
            <a:lvl4pPr marL="0" marR="0" lvl="3" indent="0" algn="ctr">
              <a:spcBef>
                <a:spcPts val="0"/>
              </a:spcBef>
              <a:spcAft>
                <a:spcPts val="0"/>
              </a:spcAft>
              <a:buNone/>
              <a:defRPr sz="900" b="1" i="0" u="none" cap="none">
                <a:solidFill>
                  <a:schemeClr val="lt1"/>
                </a:solidFill>
                <a:latin typeface="Arial"/>
                <a:ea typeface="Arial"/>
                <a:cs typeface="Arial"/>
                <a:sym typeface="Arial"/>
              </a:defRPr>
            </a:lvl4pPr>
            <a:lvl5pPr marL="0" marR="0" lvl="4" indent="0" algn="ctr">
              <a:spcBef>
                <a:spcPts val="0"/>
              </a:spcBef>
              <a:spcAft>
                <a:spcPts val="0"/>
              </a:spcAft>
              <a:buNone/>
              <a:defRPr sz="900" b="1" i="0" u="none" cap="none">
                <a:solidFill>
                  <a:schemeClr val="lt1"/>
                </a:solidFill>
                <a:latin typeface="Arial"/>
                <a:ea typeface="Arial"/>
                <a:cs typeface="Arial"/>
                <a:sym typeface="Arial"/>
              </a:defRPr>
            </a:lvl5pPr>
            <a:lvl6pPr marL="0" marR="0" lvl="5" indent="0" algn="ctr">
              <a:spcBef>
                <a:spcPts val="0"/>
              </a:spcBef>
              <a:spcAft>
                <a:spcPts val="0"/>
              </a:spcAft>
              <a:buNone/>
              <a:defRPr sz="900" b="1" i="0" u="none" cap="none">
                <a:solidFill>
                  <a:schemeClr val="lt1"/>
                </a:solidFill>
                <a:latin typeface="Arial"/>
                <a:ea typeface="Arial"/>
                <a:cs typeface="Arial"/>
                <a:sym typeface="Arial"/>
              </a:defRPr>
            </a:lvl6pPr>
            <a:lvl7pPr marL="0" marR="0" lvl="6" indent="0" algn="ctr">
              <a:spcBef>
                <a:spcPts val="0"/>
              </a:spcBef>
              <a:spcAft>
                <a:spcPts val="0"/>
              </a:spcAft>
              <a:buNone/>
              <a:defRPr sz="900" b="1" i="0" u="none" cap="none">
                <a:solidFill>
                  <a:schemeClr val="lt1"/>
                </a:solidFill>
                <a:latin typeface="Arial"/>
                <a:ea typeface="Arial"/>
                <a:cs typeface="Arial"/>
                <a:sym typeface="Arial"/>
              </a:defRPr>
            </a:lvl7pPr>
            <a:lvl8pPr marL="0" marR="0" lvl="7" indent="0" algn="ctr">
              <a:spcBef>
                <a:spcPts val="0"/>
              </a:spcBef>
              <a:spcAft>
                <a:spcPts val="0"/>
              </a:spcAft>
              <a:buNone/>
              <a:defRPr sz="900" b="1" i="0" u="none" cap="none">
                <a:solidFill>
                  <a:schemeClr val="lt1"/>
                </a:solidFill>
                <a:latin typeface="Arial"/>
                <a:ea typeface="Arial"/>
                <a:cs typeface="Arial"/>
                <a:sym typeface="Arial"/>
              </a:defRPr>
            </a:lvl8pPr>
            <a:lvl9pPr marL="0" marR="0" lvl="8" indent="0" algn="ctr">
              <a:spcBef>
                <a:spcPts val="0"/>
              </a:spcBef>
              <a:spcAft>
                <a:spcPts val="0"/>
              </a:spcAft>
              <a:buNone/>
              <a:defRPr sz="900" b="1" i="0" u="non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01" name="Google Shape;101;p64"/>
          <p:cNvSpPr txBox="1">
            <a:spLocks noGrp="1"/>
          </p:cNvSpPr>
          <p:nvPr>
            <p:ph type="title"/>
          </p:nvPr>
        </p:nvSpPr>
        <p:spPr>
          <a:xfrm>
            <a:off x="609600" y="157131"/>
            <a:ext cx="1107440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297083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102"/>
        <p:cNvGrpSpPr/>
        <p:nvPr/>
      </p:nvGrpSpPr>
      <p:grpSpPr>
        <a:xfrm>
          <a:off x="0" y="0"/>
          <a:ext cx="0" cy="0"/>
          <a:chOff x="0" y="0"/>
          <a:chExt cx="0" cy="0"/>
        </a:xfrm>
      </p:grpSpPr>
      <p:sp>
        <p:nvSpPr>
          <p:cNvPr id="103" name="Google Shape;103;p65"/>
          <p:cNvSpPr/>
          <p:nvPr/>
        </p:nvSpPr>
        <p:spPr>
          <a:xfrm>
            <a:off x="0" y="1151819"/>
            <a:ext cx="12192000" cy="400069"/>
          </a:xfrm>
          <a:prstGeom prst="rect">
            <a:avLst/>
          </a:prstGeom>
          <a:solidFill>
            <a:schemeClr val="lt1"/>
          </a:soli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p:txBody>
      </p:sp>
      <p:sp>
        <p:nvSpPr>
          <p:cNvPr id="104" name="Google Shape;104;p65"/>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65"/>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900" b="1" i="0" u="none" cap="none">
                <a:solidFill>
                  <a:schemeClr val="lt1"/>
                </a:solidFill>
                <a:latin typeface="Arial"/>
                <a:ea typeface="Arial"/>
                <a:cs typeface="Arial"/>
                <a:sym typeface="Arial"/>
              </a:defRPr>
            </a:lvl1pPr>
            <a:lvl2pPr marL="0" marR="0" lvl="1" indent="0" algn="ctr">
              <a:spcBef>
                <a:spcPts val="0"/>
              </a:spcBef>
              <a:spcAft>
                <a:spcPts val="0"/>
              </a:spcAft>
              <a:buNone/>
              <a:defRPr sz="900" b="1" i="0" u="none" cap="none">
                <a:solidFill>
                  <a:schemeClr val="lt1"/>
                </a:solidFill>
                <a:latin typeface="Arial"/>
                <a:ea typeface="Arial"/>
                <a:cs typeface="Arial"/>
                <a:sym typeface="Arial"/>
              </a:defRPr>
            </a:lvl2pPr>
            <a:lvl3pPr marL="0" marR="0" lvl="2" indent="0" algn="ctr">
              <a:spcBef>
                <a:spcPts val="0"/>
              </a:spcBef>
              <a:spcAft>
                <a:spcPts val="0"/>
              </a:spcAft>
              <a:buNone/>
              <a:defRPr sz="900" b="1" i="0" u="none" cap="none">
                <a:solidFill>
                  <a:schemeClr val="lt1"/>
                </a:solidFill>
                <a:latin typeface="Arial"/>
                <a:ea typeface="Arial"/>
                <a:cs typeface="Arial"/>
                <a:sym typeface="Arial"/>
              </a:defRPr>
            </a:lvl3pPr>
            <a:lvl4pPr marL="0" marR="0" lvl="3" indent="0" algn="ctr">
              <a:spcBef>
                <a:spcPts val="0"/>
              </a:spcBef>
              <a:spcAft>
                <a:spcPts val="0"/>
              </a:spcAft>
              <a:buNone/>
              <a:defRPr sz="900" b="1" i="0" u="none" cap="none">
                <a:solidFill>
                  <a:schemeClr val="lt1"/>
                </a:solidFill>
                <a:latin typeface="Arial"/>
                <a:ea typeface="Arial"/>
                <a:cs typeface="Arial"/>
                <a:sym typeface="Arial"/>
              </a:defRPr>
            </a:lvl4pPr>
            <a:lvl5pPr marL="0" marR="0" lvl="4" indent="0" algn="ctr">
              <a:spcBef>
                <a:spcPts val="0"/>
              </a:spcBef>
              <a:spcAft>
                <a:spcPts val="0"/>
              </a:spcAft>
              <a:buNone/>
              <a:defRPr sz="900" b="1" i="0" u="none" cap="none">
                <a:solidFill>
                  <a:schemeClr val="lt1"/>
                </a:solidFill>
                <a:latin typeface="Arial"/>
                <a:ea typeface="Arial"/>
                <a:cs typeface="Arial"/>
                <a:sym typeface="Arial"/>
              </a:defRPr>
            </a:lvl5pPr>
            <a:lvl6pPr marL="0" marR="0" lvl="5" indent="0" algn="ctr">
              <a:spcBef>
                <a:spcPts val="0"/>
              </a:spcBef>
              <a:spcAft>
                <a:spcPts val="0"/>
              </a:spcAft>
              <a:buNone/>
              <a:defRPr sz="900" b="1" i="0" u="none" cap="none">
                <a:solidFill>
                  <a:schemeClr val="lt1"/>
                </a:solidFill>
                <a:latin typeface="Arial"/>
                <a:ea typeface="Arial"/>
                <a:cs typeface="Arial"/>
                <a:sym typeface="Arial"/>
              </a:defRPr>
            </a:lvl6pPr>
            <a:lvl7pPr marL="0" marR="0" lvl="6" indent="0" algn="ctr">
              <a:spcBef>
                <a:spcPts val="0"/>
              </a:spcBef>
              <a:spcAft>
                <a:spcPts val="0"/>
              </a:spcAft>
              <a:buNone/>
              <a:defRPr sz="900" b="1" i="0" u="none" cap="none">
                <a:solidFill>
                  <a:schemeClr val="lt1"/>
                </a:solidFill>
                <a:latin typeface="Arial"/>
                <a:ea typeface="Arial"/>
                <a:cs typeface="Arial"/>
                <a:sym typeface="Arial"/>
              </a:defRPr>
            </a:lvl7pPr>
            <a:lvl8pPr marL="0" marR="0" lvl="7" indent="0" algn="ctr">
              <a:spcBef>
                <a:spcPts val="0"/>
              </a:spcBef>
              <a:spcAft>
                <a:spcPts val="0"/>
              </a:spcAft>
              <a:buNone/>
              <a:defRPr sz="900" b="1" i="0" u="none" cap="none">
                <a:solidFill>
                  <a:schemeClr val="lt1"/>
                </a:solidFill>
                <a:latin typeface="Arial"/>
                <a:ea typeface="Arial"/>
                <a:cs typeface="Arial"/>
                <a:sym typeface="Arial"/>
              </a:defRPr>
            </a:lvl8pPr>
            <a:lvl9pPr marL="0" marR="0" lvl="8" indent="0" algn="ctr">
              <a:spcBef>
                <a:spcPts val="0"/>
              </a:spcBef>
              <a:spcAft>
                <a:spcPts val="0"/>
              </a:spcAft>
              <a:buNone/>
              <a:defRPr sz="900" b="1" i="0" u="non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06" name="Google Shape;106;p65"/>
          <p:cNvSpPr txBox="1">
            <a:spLocks noGrp="1"/>
          </p:cNvSpPr>
          <p:nvPr>
            <p:ph type="title"/>
          </p:nvPr>
        </p:nvSpPr>
        <p:spPr>
          <a:xfrm>
            <a:off x="609600" y="157131"/>
            <a:ext cx="1107440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7" name="Google Shape;107;p65"/>
          <p:cNvSpPr txBox="1">
            <a:spLocks noGrp="1"/>
          </p:cNvSpPr>
          <p:nvPr>
            <p:ph type="dt" idx="10"/>
          </p:nvPr>
        </p:nvSpPr>
        <p:spPr>
          <a:xfrm>
            <a:off x="7823885" y="6553200"/>
            <a:ext cx="3858475"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19229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8"/>
        <p:cNvGrpSpPr/>
        <p:nvPr/>
      </p:nvGrpSpPr>
      <p:grpSpPr>
        <a:xfrm>
          <a:off x="0" y="0"/>
          <a:ext cx="0" cy="0"/>
          <a:chOff x="0" y="0"/>
          <a:chExt cx="0" cy="0"/>
        </a:xfrm>
      </p:grpSpPr>
      <p:sp>
        <p:nvSpPr>
          <p:cNvPr id="109" name="Google Shape;109;p66"/>
          <p:cNvSpPr txBox="1">
            <a:spLocks noGrp="1"/>
          </p:cNvSpPr>
          <p:nvPr>
            <p:ph type="title"/>
          </p:nvPr>
        </p:nvSpPr>
        <p:spPr>
          <a:xfrm>
            <a:off x="1614661" y="4800600"/>
            <a:ext cx="8913452" cy="56673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66"/>
          <p:cNvSpPr>
            <a:spLocks noGrp="1"/>
          </p:cNvSpPr>
          <p:nvPr>
            <p:ph type="pic" idx="2"/>
          </p:nvPr>
        </p:nvSpPr>
        <p:spPr>
          <a:xfrm>
            <a:off x="1614662" y="612775"/>
            <a:ext cx="8913452" cy="41148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rgbClr val="003264"/>
              </a:buClr>
              <a:buSzPts val="2400"/>
              <a:buFont typeface="Arial"/>
              <a:buNone/>
              <a:defRPr sz="3200" b="0" i="0" u="none" strike="noStrike" cap="none">
                <a:solidFill>
                  <a:srgbClr val="191F3F"/>
                </a:solidFill>
                <a:latin typeface="Arial"/>
                <a:ea typeface="Arial"/>
                <a:cs typeface="Arial"/>
                <a:sym typeface="Arial"/>
              </a:defRPr>
            </a:lvl1pPr>
            <a:lvl2pPr marR="0" lvl="1" algn="l" rtl="0">
              <a:spcBef>
                <a:spcPts val="560"/>
              </a:spcBef>
              <a:spcAft>
                <a:spcPts val="0"/>
              </a:spcAft>
              <a:buClr>
                <a:srgbClr val="191F3F"/>
              </a:buClr>
              <a:buSzPts val="2100"/>
              <a:buFont typeface="Arial"/>
              <a:buNone/>
              <a:defRPr sz="2800" b="1" i="0" u="none" strike="noStrike" cap="none">
                <a:solidFill>
                  <a:srgbClr val="191F3F"/>
                </a:solidFill>
                <a:latin typeface="Arial"/>
                <a:ea typeface="Arial"/>
                <a:cs typeface="Arial"/>
                <a:sym typeface="Arial"/>
              </a:defRPr>
            </a:lvl2pPr>
            <a:lvl3pPr marR="0" lvl="2" algn="l" rtl="0">
              <a:spcBef>
                <a:spcPts val="480"/>
              </a:spcBef>
              <a:spcAft>
                <a:spcPts val="0"/>
              </a:spcAft>
              <a:buClr>
                <a:srgbClr val="191F3F"/>
              </a:buClr>
              <a:buSzPts val="1800"/>
              <a:buFont typeface="Arial"/>
              <a:buNone/>
              <a:defRPr sz="2400" b="0" i="0" u="none" strike="noStrike" cap="none">
                <a:solidFill>
                  <a:srgbClr val="191F3F"/>
                </a:solidFill>
                <a:latin typeface="Arial"/>
                <a:ea typeface="Arial"/>
                <a:cs typeface="Arial"/>
                <a:sym typeface="Arial"/>
              </a:defRPr>
            </a:lvl3pPr>
            <a:lvl4pPr marR="0" lvl="3" algn="l" rtl="0">
              <a:spcBef>
                <a:spcPts val="400"/>
              </a:spcBef>
              <a:spcAft>
                <a:spcPts val="0"/>
              </a:spcAft>
              <a:buClr>
                <a:srgbClr val="191F3F"/>
              </a:buClr>
              <a:buSzPts val="1500"/>
              <a:buFont typeface="Arial"/>
              <a:buNone/>
              <a:defRPr sz="2000" b="0" i="0" u="none" strike="noStrike" cap="none">
                <a:solidFill>
                  <a:srgbClr val="191F3F"/>
                </a:solidFill>
                <a:latin typeface="Arial"/>
                <a:ea typeface="Arial"/>
                <a:cs typeface="Arial"/>
                <a:sym typeface="Arial"/>
              </a:defRPr>
            </a:lvl4pPr>
            <a:lvl5pPr marR="0" lvl="4" algn="l" rtl="0">
              <a:spcBef>
                <a:spcPts val="400"/>
              </a:spcBef>
              <a:spcAft>
                <a:spcPts val="0"/>
              </a:spcAft>
              <a:buClr>
                <a:srgbClr val="191F3F"/>
              </a:buClr>
              <a:buSzPts val="1500"/>
              <a:buFont typeface="Arial"/>
              <a:buNone/>
              <a:defRPr sz="2000" b="0" i="0" u="none" strike="noStrike" cap="none">
                <a:solidFill>
                  <a:srgbClr val="191F3F"/>
                </a:solidFill>
                <a:latin typeface="Arial"/>
                <a:ea typeface="Arial"/>
                <a:cs typeface="Arial"/>
                <a:sym typeface="Arial"/>
              </a:defRPr>
            </a:lvl5pPr>
            <a:lvl6pPr marR="0" lvl="5"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6pPr>
            <a:lvl7pPr marR="0" lvl="6"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7pPr>
            <a:lvl8pPr marR="0" lvl="7"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8pPr>
            <a:lvl9pPr marR="0" lvl="8" algn="l" rtl="0">
              <a:spcBef>
                <a:spcPts val="400"/>
              </a:spcBef>
              <a:spcAft>
                <a:spcPts val="0"/>
              </a:spcAft>
              <a:buClr>
                <a:srgbClr val="003D7C"/>
              </a:buClr>
              <a:buSzPts val="1500"/>
              <a:buFont typeface="Arial"/>
              <a:buNone/>
              <a:defRPr sz="2000" b="0" i="0" u="none" strike="noStrike" cap="none">
                <a:solidFill>
                  <a:srgbClr val="003D7C"/>
                </a:solidFill>
                <a:latin typeface="Arial"/>
                <a:ea typeface="Arial"/>
                <a:cs typeface="Arial"/>
                <a:sym typeface="Arial"/>
              </a:defRPr>
            </a:lvl9pPr>
          </a:lstStyle>
          <a:p>
            <a:endParaRPr/>
          </a:p>
        </p:txBody>
      </p:sp>
      <p:sp>
        <p:nvSpPr>
          <p:cNvPr id="111" name="Google Shape;111;p66"/>
          <p:cNvSpPr txBox="1">
            <a:spLocks noGrp="1"/>
          </p:cNvSpPr>
          <p:nvPr>
            <p:ph type="body" idx="1"/>
          </p:nvPr>
        </p:nvSpPr>
        <p:spPr>
          <a:xfrm>
            <a:off x="1614661" y="5367338"/>
            <a:ext cx="8913452" cy="804863"/>
          </a:xfrm>
          <a:prstGeom prst="rect">
            <a:avLst/>
          </a:prstGeom>
          <a:noFill/>
          <a:ln>
            <a:noFill/>
          </a:ln>
        </p:spPr>
        <p:txBody>
          <a:bodyPr spcFirstLastPara="1" wrap="square" lIns="91425" tIns="45700" rIns="91425" bIns="45700" anchor="t" anchorCtr="0">
            <a:noAutofit/>
          </a:bodyPr>
          <a:lstStyle>
            <a:lvl1pPr marL="609585" lvl="0" indent="-304792" algn="l">
              <a:spcBef>
                <a:spcPts val="280"/>
              </a:spcBef>
              <a:spcAft>
                <a:spcPts val="0"/>
              </a:spcAft>
              <a:buSzPts val="1050"/>
              <a:buFont typeface="Arial"/>
              <a:buNone/>
              <a:defRPr sz="1400"/>
            </a:lvl1pPr>
            <a:lvl2pPr marL="1219170" lvl="1" indent="-304792" algn="l">
              <a:spcBef>
                <a:spcPts val="240"/>
              </a:spcBef>
              <a:spcAft>
                <a:spcPts val="0"/>
              </a:spcAft>
              <a:buClr>
                <a:srgbClr val="191F3F"/>
              </a:buClr>
              <a:buSzPts val="900"/>
              <a:buFont typeface="Arial"/>
              <a:buNone/>
              <a:defRPr sz="1200"/>
            </a:lvl2pPr>
            <a:lvl3pPr marL="1828754" lvl="2" indent="-304792" algn="l">
              <a:spcBef>
                <a:spcPts val="200"/>
              </a:spcBef>
              <a:spcAft>
                <a:spcPts val="0"/>
              </a:spcAft>
              <a:buClr>
                <a:srgbClr val="191F3F"/>
              </a:buClr>
              <a:buSzPts val="750"/>
              <a:buFont typeface="Arial"/>
              <a:buNone/>
              <a:defRPr sz="1000"/>
            </a:lvl3pPr>
            <a:lvl4pPr marL="2438339" lvl="3" indent="-304792" algn="l">
              <a:spcBef>
                <a:spcPts val="180"/>
              </a:spcBef>
              <a:spcAft>
                <a:spcPts val="0"/>
              </a:spcAft>
              <a:buClr>
                <a:srgbClr val="191F3F"/>
              </a:buClr>
              <a:buSzPts val="675"/>
              <a:buFont typeface="Arial"/>
              <a:buNone/>
              <a:defRPr sz="900"/>
            </a:lvl4pPr>
            <a:lvl5pPr marL="3047924" lvl="4" indent="-304792" algn="l">
              <a:spcBef>
                <a:spcPts val="180"/>
              </a:spcBef>
              <a:spcAft>
                <a:spcPts val="0"/>
              </a:spcAft>
              <a:buClr>
                <a:srgbClr val="191F3F"/>
              </a:buClr>
              <a:buSzPts val="675"/>
              <a:buFont typeface="Arial"/>
              <a:buNone/>
              <a:defRPr sz="900"/>
            </a:lvl5pPr>
            <a:lvl6pPr marL="3657509" lvl="5" indent="-304792" algn="l">
              <a:spcBef>
                <a:spcPts val="180"/>
              </a:spcBef>
              <a:spcAft>
                <a:spcPts val="0"/>
              </a:spcAft>
              <a:buClr>
                <a:srgbClr val="003D7C"/>
              </a:buClr>
              <a:buSzPts val="675"/>
              <a:buFont typeface="Arial"/>
              <a:buNone/>
              <a:defRPr sz="900"/>
            </a:lvl6pPr>
            <a:lvl7pPr marL="4267093" lvl="6" indent="-304792" algn="l">
              <a:spcBef>
                <a:spcPts val="180"/>
              </a:spcBef>
              <a:spcAft>
                <a:spcPts val="0"/>
              </a:spcAft>
              <a:buClr>
                <a:srgbClr val="003D7C"/>
              </a:buClr>
              <a:buSzPts val="675"/>
              <a:buFont typeface="Arial"/>
              <a:buNone/>
              <a:defRPr sz="900"/>
            </a:lvl7pPr>
            <a:lvl8pPr marL="4876678" lvl="7" indent="-304792" algn="l">
              <a:spcBef>
                <a:spcPts val="180"/>
              </a:spcBef>
              <a:spcAft>
                <a:spcPts val="0"/>
              </a:spcAft>
              <a:buClr>
                <a:srgbClr val="003D7C"/>
              </a:buClr>
              <a:buSzPts val="675"/>
              <a:buFont typeface="Arial"/>
              <a:buNone/>
              <a:defRPr sz="900"/>
            </a:lvl8pPr>
            <a:lvl9pPr marL="5486263" lvl="8" indent="-304792" algn="l">
              <a:spcBef>
                <a:spcPts val="180"/>
              </a:spcBef>
              <a:spcAft>
                <a:spcPts val="0"/>
              </a:spcAft>
              <a:buClr>
                <a:srgbClr val="003D7C"/>
              </a:buClr>
              <a:buSzPts val="675"/>
              <a:buFont typeface="Arial"/>
              <a:buNone/>
              <a:defRPr sz="900"/>
            </a:lvl9pPr>
          </a:lstStyle>
          <a:p>
            <a:endParaRPr/>
          </a:p>
        </p:txBody>
      </p:sp>
      <p:sp>
        <p:nvSpPr>
          <p:cNvPr id="112" name="Google Shape;112;p66"/>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6"/>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900" b="1" i="0" u="none" cap="none">
                <a:solidFill>
                  <a:schemeClr val="lt1"/>
                </a:solidFill>
                <a:latin typeface="Arial"/>
                <a:ea typeface="Arial"/>
                <a:cs typeface="Arial"/>
                <a:sym typeface="Arial"/>
              </a:defRPr>
            </a:lvl1pPr>
            <a:lvl2pPr marL="0" marR="0" lvl="1" indent="0" algn="ctr">
              <a:spcBef>
                <a:spcPts val="0"/>
              </a:spcBef>
              <a:spcAft>
                <a:spcPts val="0"/>
              </a:spcAft>
              <a:buNone/>
              <a:defRPr sz="900" b="1" i="0" u="none" cap="none">
                <a:solidFill>
                  <a:schemeClr val="lt1"/>
                </a:solidFill>
                <a:latin typeface="Arial"/>
                <a:ea typeface="Arial"/>
                <a:cs typeface="Arial"/>
                <a:sym typeface="Arial"/>
              </a:defRPr>
            </a:lvl2pPr>
            <a:lvl3pPr marL="0" marR="0" lvl="2" indent="0" algn="ctr">
              <a:spcBef>
                <a:spcPts val="0"/>
              </a:spcBef>
              <a:spcAft>
                <a:spcPts val="0"/>
              </a:spcAft>
              <a:buNone/>
              <a:defRPr sz="900" b="1" i="0" u="none" cap="none">
                <a:solidFill>
                  <a:schemeClr val="lt1"/>
                </a:solidFill>
                <a:latin typeface="Arial"/>
                <a:ea typeface="Arial"/>
                <a:cs typeface="Arial"/>
                <a:sym typeface="Arial"/>
              </a:defRPr>
            </a:lvl3pPr>
            <a:lvl4pPr marL="0" marR="0" lvl="3" indent="0" algn="ctr">
              <a:spcBef>
                <a:spcPts val="0"/>
              </a:spcBef>
              <a:spcAft>
                <a:spcPts val="0"/>
              </a:spcAft>
              <a:buNone/>
              <a:defRPr sz="900" b="1" i="0" u="none" cap="none">
                <a:solidFill>
                  <a:schemeClr val="lt1"/>
                </a:solidFill>
                <a:latin typeface="Arial"/>
                <a:ea typeface="Arial"/>
                <a:cs typeface="Arial"/>
                <a:sym typeface="Arial"/>
              </a:defRPr>
            </a:lvl4pPr>
            <a:lvl5pPr marL="0" marR="0" lvl="4" indent="0" algn="ctr">
              <a:spcBef>
                <a:spcPts val="0"/>
              </a:spcBef>
              <a:spcAft>
                <a:spcPts val="0"/>
              </a:spcAft>
              <a:buNone/>
              <a:defRPr sz="900" b="1" i="0" u="none" cap="none">
                <a:solidFill>
                  <a:schemeClr val="lt1"/>
                </a:solidFill>
                <a:latin typeface="Arial"/>
                <a:ea typeface="Arial"/>
                <a:cs typeface="Arial"/>
                <a:sym typeface="Arial"/>
              </a:defRPr>
            </a:lvl5pPr>
            <a:lvl6pPr marL="0" marR="0" lvl="5" indent="0" algn="ctr">
              <a:spcBef>
                <a:spcPts val="0"/>
              </a:spcBef>
              <a:spcAft>
                <a:spcPts val="0"/>
              </a:spcAft>
              <a:buNone/>
              <a:defRPr sz="900" b="1" i="0" u="none" cap="none">
                <a:solidFill>
                  <a:schemeClr val="lt1"/>
                </a:solidFill>
                <a:latin typeface="Arial"/>
                <a:ea typeface="Arial"/>
                <a:cs typeface="Arial"/>
                <a:sym typeface="Arial"/>
              </a:defRPr>
            </a:lvl6pPr>
            <a:lvl7pPr marL="0" marR="0" lvl="6" indent="0" algn="ctr">
              <a:spcBef>
                <a:spcPts val="0"/>
              </a:spcBef>
              <a:spcAft>
                <a:spcPts val="0"/>
              </a:spcAft>
              <a:buNone/>
              <a:defRPr sz="900" b="1" i="0" u="none" cap="none">
                <a:solidFill>
                  <a:schemeClr val="lt1"/>
                </a:solidFill>
                <a:latin typeface="Arial"/>
                <a:ea typeface="Arial"/>
                <a:cs typeface="Arial"/>
                <a:sym typeface="Arial"/>
              </a:defRPr>
            </a:lvl7pPr>
            <a:lvl8pPr marL="0" marR="0" lvl="7" indent="0" algn="ctr">
              <a:spcBef>
                <a:spcPts val="0"/>
              </a:spcBef>
              <a:spcAft>
                <a:spcPts val="0"/>
              </a:spcAft>
              <a:buNone/>
              <a:defRPr sz="900" b="1" i="0" u="none" cap="none">
                <a:solidFill>
                  <a:schemeClr val="lt1"/>
                </a:solidFill>
                <a:latin typeface="Arial"/>
                <a:ea typeface="Arial"/>
                <a:cs typeface="Arial"/>
                <a:sym typeface="Arial"/>
              </a:defRPr>
            </a:lvl8pPr>
            <a:lvl9pPr marL="0" marR="0" lvl="8" indent="0" algn="ctr">
              <a:spcBef>
                <a:spcPts val="0"/>
              </a:spcBef>
              <a:spcAft>
                <a:spcPts val="0"/>
              </a:spcAft>
              <a:buNone/>
              <a:defRPr sz="900" b="1" i="0" u="non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14" name="Google Shape;114;p66"/>
          <p:cNvSpPr txBox="1">
            <a:spLocks noGrp="1"/>
          </p:cNvSpPr>
          <p:nvPr>
            <p:ph type="dt" idx="10"/>
          </p:nvPr>
        </p:nvSpPr>
        <p:spPr>
          <a:xfrm>
            <a:off x="7823885" y="6553200"/>
            <a:ext cx="3858475"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9942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E5A6-83A7-D9B1-4473-2F4FD67CF8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B83410-34D0-4CF4-E167-EF76E2452856}"/>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4" name="Footer Placeholder 3">
            <a:extLst>
              <a:ext uri="{FF2B5EF4-FFF2-40B4-BE49-F238E27FC236}">
                <a16:creationId xmlns:a16="http://schemas.microsoft.com/office/drawing/2014/main" id="{3DFEA2AC-5335-8C8E-6EFB-7D23201B84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6B37B2-CE0A-DF89-8A05-CBDDF18C3C29}"/>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302492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EEAF3D-72F0-F68E-020F-9492A06B16AD}"/>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3" name="Footer Placeholder 2">
            <a:extLst>
              <a:ext uri="{FF2B5EF4-FFF2-40B4-BE49-F238E27FC236}">
                <a16:creationId xmlns:a16="http://schemas.microsoft.com/office/drawing/2014/main" id="{8595D466-74BD-B6CE-BFB1-EAC703D1C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3B1047-7673-DE7D-B13F-69FEAA692C8A}"/>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293053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B94A-5847-4C4A-913D-79298368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4896D-19FC-CF44-AC01-8579DAE08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399792-A253-44B9-35BB-AC7329164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5F30E-CC28-3F70-57B0-A17571D4A40B}"/>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6" name="Footer Placeholder 5">
            <a:extLst>
              <a:ext uri="{FF2B5EF4-FFF2-40B4-BE49-F238E27FC236}">
                <a16:creationId xmlns:a16="http://schemas.microsoft.com/office/drawing/2014/main" id="{CA6886D8-E1C8-37F1-0CA6-BFE3B9032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B12A6-242A-FECC-853E-5098DCFD932E}"/>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274470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69F7-0E2F-AC20-02FC-6BAB032CC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78796-11AE-B441-00B3-919249AB4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BAB9C8-4FD2-33DF-B30D-6A504E7B1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799E7-5C73-779A-CBBC-48D8713A6A3F}"/>
              </a:ext>
            </a:extLst>
          </p:cNvPr>
          <p:cNvSpPr>
            <a:spLocks noGrp="1"/>
          </p:cNvSpPr>
          <p:nvPr>
            <p:ph type="dt" sz="half" idx="10"/>
          </p:nvPr>
        </p:nvSpPr>
        <p:spPr/>
        <p:txBody>
          <a:bodyPr/>
          <a:lstStyle/>
          <a:p>
            <a:fld id="{1A204886-C3D6-44FB-BF4B-49B7370C52F5}" type="datetimeFigureOut">
              <a:rPr lang="en-US" smtClean="0"/>
              <a:t>3/6/2023</a:t>
            </a:fld>
            <a:endParaRPr lang="en-US"/>
          </a:p>
        </p:txBody>
      </p:sp>
      <p:sp>
        <p:nvSpPr>
          <p:cNvPr id="6" name="Footer Placeholder 5">
            <a:extLst>
              <a:ext uri="{FF2B5EF4-FFF2-40B4-BE49-F238E27FC236}">
                <a16:creationId xmlns:a16="http://schemas.microsoft.com/office/drawing/2014/main" id="{9CD1742A-744F-F59B-4923-A416B2A22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627F5-6A44-EE78-747B-5876B0C30A5A}"/>
              </a:ext>
            </a:extLst>
          </p:cNvPr>
          <p:cNvSpPr>
            <a:spLocks noGrp="1"/>
          </p:cNvSpPr>
          <p:nvPr>
            <p:ph type="sldNum" sz="quarter" idx="12"/>
          </p:nvPr>
        </p:nvSpPr>
        <p:spPr/>
        <p:txBody>
          <a:bodyPr/>
          <a:lstStyle/>
          <a:p>
            <a:fld id="{FB67C801-53E7-4591-B893-0CA2D448AF13}" type="slidenum">
              <a:rPr lang="en-US" smtClean="0"/>
              <a:t>‹#›</a:t>
            </a:fld>
            <a:endParaRPr lang="en-US"/>
          </a:p>
        </p:txBody>
      </p:sp>
    </p:spTree>
    <p:extLst>
      <p:ext uri="{BB962C8B-B14F-4D97-AF65-F5344CB8AC3E}">
        <p14:creationId xmlns:p14="http://schemas.microsoft.com/office/powerpoint/2010/main" val="36383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7D7A-D478-9F54-55E7-6432B5655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EF70E4-8348-7871-228E-322E17D69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1C53A-A30C-0FB7-D152-E4A927FD4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04886-C3D6-44FB-BF4B-49B7370C52F5}" type="datetimeFigureOut">
              <a:rPr lang="en-US" smtClean="0"/>
              <a:t>3/6/2023</a:t>
            </a:fld>
            <a:endParaRPr lang="en-US"/>
          </a:p>
        </p:txBody>
      </p:sp>
      <p:sp>
        <p:nvSpPr>
          <p:cNvPr id="5" name="Footer Placeholder 4">
            <a:extLst>
              <a:ext uri="{FF2B5EF4-FFF2-40B4-BE49-F238E27FC236}">
                <a16:creationId xmlns:a16="http://schemas.microsoft.com/office/drawing/2014/main" id="{886E49A7-CEB0-A283-AB06-895745419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D5A8A-7B09-766F-A634-0C9434C68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7C801-53E7-4591-B893-0CA2D448AF13}" type="slidenum">
              <a:rPr lang="en-US" smtClean="0"/>
              <a:t>‹#›</a:t>
            </a:fld>
            <a:endParaRPr lang="en-US"/>
          </a:p>
        </p:txBody>
      </p:sp>
    </p:spTree>
    <p:extLst>
      <p:ext uri="{BB962C8B-B14F-4D97-AF65-F5344CB8AC3E}">
        <p14:creationId xmlns:p14="http://schemas.microsoft.com/office/powerpoint/2010/main" val="113121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rot="5400000">
            <a:off x="5829299" y="495303"/>
            <a:ext cx="533399" cy="12192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1" name="Rectangle 13"/>
          <p:cNvSpPr>
            <a:spLocks noChangeArrowheads="1"/>
          </p:cNvSpPr>
          <p:nvPr userDrawn="1"/>
        </p:nvSpPr>
        <p:spPr bwMode="auto">
          <a:xfrm rot="5400000">
            <a:off x="5527055" y="-5527055"/>
            <a:ext cx="1137887" cy="12192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609600" y="1368402"/>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003264"/>
                </a:solidFill>
                <a:latin typeface="Arial" charset="0"/>
                <a:ea typeface="Arial" charset="0"/>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003264"/>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003264"/>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432078"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2246729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91F3F"/>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91F3F"/>
          </a:solidFill>
          <a:latin typeface="Arial"/>
          <a:cs typeface="Arial"/>
        </a:defRPr>
      </a:lvl2pPr>
      <a:lvl3pPr marL="1142971" indent="-228594" algn="l" rtl="0" eaLnBrk="1" fontAlgn="base" hangingPunct="1">
        <a:spcBef>
          <a:spcPct val="20000"/>
        </a:spcBef>
        <a:spcAft>
          <a:spcPct val="0"/>
        </a:spcAft>
        <a:buChar char="•"/>
        <a:defRPr sz="1800" i="0">
          <a:solidFill>
            <a:srgbClr val="191F3F"/>
          </a:solidFill>
          <a:latin typeface="Arial"/>
          <a:cs typeface="Arial"/>
        </a:defRPr>
      </a:lvl3pPr>
      <a:lvl4pPr marL="1600160" indent="-228594" algn="l" rtl="0" eaLnBrk="1" fontAlgn="base" hangingPunct="1">
        <a:spcBef>
          <a:spcPct val="20000"/>
        </a:spcBef>
        <a:spcAft>
          <a:spcPct val="0"/>
        </a:spcAft>
        <a:buChar char="–"/>
        <a:defRPr sz="1600">
          <a:solidFill>
            <a:srgbClr val="191F3F"/>
          </a:solidFill>
          <a:latin typeface="Arial"/>
          <a:cs typeface="Arial"/>
        </a:defRPr>
      </a:lvl4pPr>
      <a:lvl5pPr marL="2057349" indent="-228594" algn="l" rtl="0" eaLnBrk="1" fontAlgn="base" hangingPunct="1">
        <a:spcBef>
          <a:spcPct val="20000"/>
        </a:spcBef>
        <a:spcAft>
          <a:spcPct val="0"/>
        </a:spcAft>
        <a:buChar char="»"/>
        <a:defRPr sz="1400">
          <a:solidFill>
            <a:srgbClr val="191F3F"/>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5829301" y="495305"/>
            <a:ext cx="533399" cy="12192000"/>
          </a:xfrm>
          <a:prstGeom prst="rect">
            <a:avLst/>
          </a:prstGeom>
          <a:solidFill>
            <a:srgbClr val="191F3F"/>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userDrawn="1"/>
        </p:nvSpPr>
        <p:spPr bwMode="auto">
          <a:xfrm rot="5400000">
            <a:off x="5527059" y="-5527055"/>
            <a:ext cx="1137885" cy="1219200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609600" y="1368402"/>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432078"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4910227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ctr" rtl="0" eaLnBrk="1" fontAlgn="base" hangingPunct="1">
        <a:spcBef>
          <a:spcPct val="0"/>
        </a:spcBef>
        <a:spcAft>
          <a:spcPct val="0"/>
        </a:spcAft>
        <a:defRPr sz="2800" b="1" cap="all">
          <a:solidFill>
            <a:srgbClr val="191F3F"/>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91F3F"/>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91F3F"/>
          </a:solidFill>
          <a:latin typeface="Arial"/>
          <a:cs typeface="Arial"/>
        </a:defRPr>
      </a:lvl2pPr>
      <a:lvl3pPr marL="1142971" indent="-228594" algn="l" rtl="0" eaLnBrk="1" fontAlgn="base" hangingPunct="1">
        <a:spcBef>
          <a:spcPct val="20000"/>
        </a:spcBef>
        <a:spcAft>
          <a:spcPct val="0"/>
        </a:spcAft>
        <a:buChar char="•"/>
        <a:defRPr sz="1800" i="0">
          <a:solidFill>
            <a:srgbClr val="191F3F"/>
          </a:solidFill>
          <a:latin typeface="Arial"/>
          <a:cs typeface="Arial"/>
        </a:defRPr>
      </a:lvl3pPr>
      <a:lvl4pPr marL="1600160" indent="-228594" algn="l" rtl="0" eaLnBrk="1" fontAlgn="base" hangingPunct="1">
        <a:spcBef>
          <a:spcPct val="20000"/>
        </a:spcBef>
        <a:spcAft>
          <a:spcPct val="0"/>
        </a:spcAft>
        <a:buChar char="–"/>
        <a:defRPr sz="1600">
          <a:solidFill>
            <a:srgbClr val="191F3F"/>
          </a:solidFill>
          <a:latin typeface="Arial"/>
          <a:cs typeface="Arial"/>
        </a:defRPr>
      </a:lvl4pPr>
      <a:lvl5pPr marL="2057349" indent="-228594" algn="l" rtl="0" eaLnBrk="1" fontAlgn="base" hangingPunct="1">
        <a:spcBef>
          <a:spcPct val="20000"/>
        </a:spcBef>
        <a:spcAft>
          <a:spcPct val="0"/>
        </a:spcAft>
        <a:buChar char="»"/>
        <a:defRPr sz="1400">
          <a:solidFill>
            <a:srgbClr val="191F3F"/>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rot="5400000">
            <a:off x="5827329" y="497271"/>
            <a:ext cx="533400" cy="12188059"/>
          </a:xfrm>
          <a:prstGeom prst="rect">
            <a:avLst/>
          </a:prstGeom>
          <a:solidFill>
            <a:srgbClr val="191F3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1" name="Google Shape;11;p36"/>
          <p:cNvSpPr/>
          <p:nvPr/>
        </p:nvSpPr>
        <p:spPr>
          <a:xfrm rot="5400000">
            <a:off x="5529030" y="-5525088"/>
            <a:ext cx="1137884" cy="12188059"/>
          </a:xfrm>
          <a:prstGeom prst="rect">
            <a:avLst/>
          </a:prstGeom>
          <a:solidFill>
            <a:srgbClr val="F1AB1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2" name="Google Shape;12;p36"/>
          <p:cNvSpPr txBox="1">
            <a:spLocks noGrp="1"/>
          </p:cNvSpPr>
          <p:nvPr>
            <p:ph type="title"/>
          </p:nvPr>
        </p:nvSpPr>
        <p:spPr>
          <a:xfrm>
            <a:off x="609600" y="147284"/>
            <a:ext cx="11074400" cy="990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100" b="1" i="0" u="none" strike="noStrike" cap="none">
                <a:solidFill>
                  <a:srgbClr val="191F3F"/>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sp>
        <p:nvSpPr>
          <p:cNvPr id="13" name="Google Shape;13;p36"/>
          <p:cNvSpPr txBox="1">
            <a:spLocks noGrp="1"/>
          </p:cNvSpPr>
          <p:nvPr>
            <p:ph type="body" idx="1"/>
          </p:nvPr>
        </p:nvSpPr>
        <p:spPr>
          <a:xfrm>
            <a:off x="609600" y="1368402"/>
            <a:ext cx="11074400" cy="4956199"/>
          </a:xfrm>
          <a:prstGeom prst="rect">
            <a:avLst/>
          </a:prstGeom>
          <a:noFill/>
          <a:ln>
            <a:noFill/>
          </a:ln>
        </p:spPr>
        <p:txBody>
          <a:bodyPr spcFirstLastPara="1" wrap="square" lIns="91425" tIns="45700" rIns="91425" bIns="45700" anchor="t" anchorCtr="0">
            <a:noAutofit/>
          </a:bodyPr>
          <a:lstStyle>
            <a:lvl1pPr marL="457200" marR="0" lvl="0" indent="-328612" algn="l" rtl="0">
              <a:spcBef>
                <a:spcPts val="315"/>
              </a:spcBef>
              <a:spcAft>
                <a:spcPts val="0"/>
              </a:spcAft>
              <a:buClr>
                <a:srgbClr val="003264"/>
              </a:buClr>
              <a:buSzPts val="1575"/>
              <a:buFont typeface="Arial"/>
              <a:buChar char="•"/>
              <a:defRPr sz="1575" b="0" i="0" u="none" strike="noStrike" cap="none">
                <a:solidFill>
                  <a:srgbClr val="191F3F"/>
                </a:solidFill>
                <a:latin typeface="Arial"/>
                <a:ea typeface="Arial"/>
                <a:cs typeface="Arial"/>
                <a:sym typeface="Arial"/>
              </a:defRPr>
            </a:lvl1pPr>
            <a:lvl2pPr marL="914400" marR="0" lvl="1" indent="-314325" algn="l" rtl="0">
              <a:spcBef>
                <a:spcPts val="270"/>
              </a:spcBef>
              <a:spcAft>
                <a:spcPts val="0"/>
              </a:spcAft>
              <a:buClr>
                <a:srgbClr val="191F3F"/>
              </a:buClr>
              <a:buSzPts val="1350"/>
              <a:buFont typeface="Arial"/>
              <a:buChar char="–"/>
              <a:defRPr sz="1350" b="1" i="0" u="none" strike="noStrike" cap="none">
                <a:solidFill>
                  <a:srgbClr val="191F3F"/>
                </a:solidFill>
                <a:latin typeface="Arial"/>
                <a:ea typeface="Arial"/>
                <a:cs typeface="Arial"/>
                <a:sym typeface="Arial"/>
              </a:defRPr>
            </a:lvl2pPr>
            <a:lvl3pPr marL="1371600" marR="0" lvl="2" indent="-314325" algn="l" rtl="0">
              <a:spcBef>
                <a:spcPts val="270"/>
              </a:spcBef>
              <a:spcAft>
                <a:spcPts val="0"/>
              </a:spcAft>
              <a:buClr>
                <a:srgbClr val="191F3F"/>
              </a:buClr>
              <a:buSzPts val="1350"/>
              <a:buFont typeface="Arial"/>
              <a:buChar char="•"/>
              <a:defRPr sz="1350" b="0" i="0" u="none" strike="noStrike" cap="none">
                <a:solidFill>
                  <a:srgbClr val="191F3F"/>
                </a:solidFill>
                <a:latin typeface="Arial"/>
                <a:ea typeface="Arial"/>
                <a:cs typeface="Arial"/>
                <a:sym typeface="Arial"/>
              </a:defRPr>
            </a:lvl3pPr>
            <a:lvl4pPr marL="1828800" marR="0" lvl="3" indent="-304800" algn="l" rtl="0">
              <a:spcBef>
                <a:spcPts val="240"/>
              </a:spcBef>
              <a:spcAft>
                <a:spcPts val="0"/>
              </a:spcAft>
              <a:buClr>
                <a:srgbClr val="191F3F"/>
              </a:buClr>
              <a:buSzPts val="1200"/>
              <a:buFont typeface="Arial"/>
              <a:buChar char="–"/>
              <a:defRPr sz="1200" b="0" i="0" u="none" strike="noStrike" cap="none">
                <a:solidFill>
                  <a:srgbClr val="191F3F"/>
                </a:solidFill>
                <a:latin typeface="Arial"/>
                <a:ea typeface="Arial"/>
                <a:cs typeface="Arial"/>
                <a:sym typeface="Arial"/>
              </a:defRPr>
            </a:lvl4pPr>
            <a:lvl5pPr marL="2286000" marR="0" lvl="4" indent="-295275" algn="l" rtl="0">
              <a:spcBef>
                <a:spcPts val="210"/>
              </a:spcBef>
              <a:spcAft>
                <a:spcPts val="0"/>
              </a:spcAft>
              <a:buClr>
                <a:srgbClr val="191F3F"/>
              </a:buClr>
              <a:buSzPts val="1050"/>
              <a:buFont typeface="Arial"/>
              <a:buChar char="»"/>
              <a:defRPr sz="1050" b="0" i="0" u="none" strike="noStrike" cap="none">
                <a:solidFill>
                  <a:srgbClr val="191F3F"/>
                </a:solidFill>
                <a:latin typeface="Arial"/>
                <a:ea typeface="Arial"/>
                <a:cs typeface="Arial"/>
                <a:sym typeface="Arial"/>
              </a:defRPr>
            </a:lvl5pPr>
            <a:lvl6pPr marL="2743200" marR="0" lvl="5" indent="-323850" algn="l" rtl="0">
              <a:spcBef>
                <a:spcPts val="300"/>
              </a:spcBef>
              <a:spcAft>
                <a:spcPts val="0"/>
              </a:spcAft>
              <a:buClr>
                <a:srgbClr val="003D7C"/>
              </a:buClr>
              <a:buSzPts val="1500"/>
              <a:buFont typeface="Arial"/>
              <a:buChar char="»"/>
              <a:defRPr sz="1500" b="0" i="0" u="none" strike="noStrike" cap="none">
                <a:solidFill>
                  <a:srgbClr val="003D7C"/>
                </a:solidFill>
                <a:latin typeface="Arial"/>
                <a:ea typeface="Arial"/>
                <a:cs typeface="Arial"/>
                <a:sym typeface="Arial"/>
              </a:defRPr>
            </a:lvl6pPr>
            <a:lvl7pPr marL="3200400" marR="0" lvl="6" indent="-323850" algn="l" rtl="0">
              <a:spcBef>
                <a:spcPts val="300"/>
              </a:spcBef>
              <a:spcAft>
                <a:spcPts val="0"/>
              </a:spcAft>
              <a:buClr>
                <a:srgbClr val="003D7C"/>
              </a:buClr>
              <a:buSzPts val="1500"/>
              <a:buFont typeface="Arial"/>
              <a:buChar char="»"/>
              <a:defRPr sz="1500" b="0" i="0" u="none" strike="noStrike" cap="none">
                <a:solidFill>
                  <a:srgbClr val="003D7C"/>
                </a:solidFill>
                <a:latin typeface="Arial"/>
                <a:ea typeface="Arial"/>
                <a:cs typeface="Arial"/>
                <a:sym typeface="Arial"/>
              </a:defRPr>
            </a:lvl7pPr>
            <a:lvl8pPr marL="3657600" marR="0" lvl="7" indent="-323850" algn="l" rtl="0">
              <a:spcBef>
                <a:spcPts val="300"/>
              </a:spcBef>
              <a:spcAft>
                <a:spcPts val="0"/>
              </a:spcAft>
              <a:buClr>
                <a:srgbClr val="003D7C"/>
              </a:buClr>
              <a:buSzPts val="1500"/>
              <a:buFont typeface="Arial"/>
              <a:buChar char="»"/>
              <a:defRPr sz="1500" b="0" i="0" u="none" strike="noStrike" cap="none">
                <a:solidFill>
                  <a:srgbClr val="003D7C"/>
                </a:solidFill>
                <a:latin typeface="Arial"/>
                <a:ea typeface="Arial"/>
                <a:cs typeface="Arial"/>
                <a:sym typeface="Arial"/>
              </a:defRPr>
            </a:lvl8pPr>
            <a:lvl9pPr marL="4114800" marR="0" lvl="8" indent="-323850" algn="l" rtl="0">
              <a:spcBef>
                <a:spcPts val="300"/>
              </a:spcBef>
              <a:spcAft>
                <a:spcPts val="0"/>
              </a:spcAft>
              <a:buClr>
                <a:srgbClr val="003D7C"/>
              </a:buClr>
              <a:buSzPts val="1500"/>
              <a:buFont typeface="Arial"/>
              <a:buChar char="»"/>
              <a:defRPr sz="1500" b="0" i="0" u="none" strike="noStrike" cap="none">
                <a:solidFill>
                  <a:srgbClr val="003D7C"/>
                </a:solidFill>
                <a:latin typeface="Arial"/>
                <a:ea typeface="Arial"/>
                <a:cs typeface="Arial"/>
                <a:sym typeface="Arial"/>
              </a:defRPr>
            </a:lvl9pPr>
          </a:lstStyle>
          <a:p>
            <a:endParaRPr/>
          </a:p>
        </p:txBody>
      </p:sp>
      <p:sp>
        <p:nvSpPr>
          <p:cNvPr id="14" name="Google Shape;14;p36"/>
          <p:cNvSpPr txBox="1">
            <a:spLocks noGrp="1"/>
          </p:cNvSpPr>
          <p:nvPr>
            <p:ph type="dt" idx="10"/>
          </p:nvPr>
        </p:nvSpPr>
        <p:spPr>
          <a:xfrm>
            <a:off x="7797629" y="6553200"/>
            <a:ext cx="3884731" cy="3048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6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67" b="0" i="0" u="none" strike="noStrike" cap="none">
                <a:solidFill>
                  <a:schemeClr val="dk1"/>
                </a:solidFill>
                <a:latin typeface="Arial"/>
                <a:ea typeface="Arial"/>
                <a:cs typeface="Arial"/>
                <a:sym typeface="Arial"/>
              </a:defRPr>
            </a:lvl9pPr>
          </a:lstStyle>
          <a:p>
            <a:endParaRPr/>
          </a:p>
        </p:txBody>
      </p:sp>
      <p:sp>
        <p:nvSpPr>
          <p:cNvPr id="15" name="Google Shape;15;p36"/>
          <p:cNvSpPr txBox="1">
            <a:spLocks noGrp="1"/>
          </p:cNvSpPr>
          <p:nvPr>
            <p:ph type="ftr" idx="11"/>
          </p:nvPr>
        </p:nvSpPr>
        <p:spPr>
          <a:xfrm>
            <a:off x="603173" y="6553200"/>
            <a:ext cx="38608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6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67" b="0" i="0" u="none" strike="noStrike" cap="none">
                <a:solidFill>
                  <a:schemeClr val="dk1"/>
                </a:solidFill>
                <a:latin typeface="Arial"/>
                <a:ea typeface="Arial"/>
                <a:cs typeface="Arial"/>
                <a:sym typeface="Arial"/>
              </a:defRPr>
            </a:lvl9pPr>
          </a:lstStyle>
          <a:p>
            <a:endParaRPr/>
          </a:p>
        </p:txBody>
      </p:sp>
      <p:sp>
        <p:nvSpPr>
          <p:cNvPr id="16" name="Google Shape;16;p36"/>
          <p:cNvSpPr txBox="1">
            <a:spLocks noGrp="1"/>
          </p:cNvSpPr>
          <p:nvPr>
            <p:ph type="sldNum" idx="12"/>
          </p:nvPr>
        </p:nvSpPr>
        <p:spPr>
          <a:xfrm>
            <a:off x="4873929" y="6553200"/>
            <a:ext cx="2540000" cy="3048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900" b="1" i="0" u="none" strike="noStrike" cap="none">
                <a:solidFill>
                  <a:schemeClr val="lt1"/>
                </a:solidFill>
                <a:latin typeface="Arial"/>
                <a:ea typeface="Arial"/>
                <a:cs typeface="Arial"/>
                <a:sym typeface="Arial"/>
              </a:defRPr>
            </a:lvl1pPr>
            <a:lvl2pPr marL="0" marR="0" lvl="1" indent="0" algn="ctr" rtl="0">
              <a:spcBef>
                <a:spcPts val="0"/>
              </a:spcBef>
              <a:spcAft>
                <a:spcPts val="0"/>
              </a:spcAft>
              <a:buNone/>
              <a:defRPr sz="900" b="1" i="0" u="none" strike="noStrike" cap="none">
                <a:solidFill>
                  <a:schemeClr val="lt1"/>
                </a:solidFill>
                <a:latin typeface="Arial"/>
                <a:ea typeface="Arial"/>
                <a:cs typeface="Arial"/>
                <a:sym typeface="Arial"/>
              </a:defRPr>
            </a:lvl2pPr>
            <a:lvl3pPr marL="0" marR="0" lvl="2" indent="0" algn="ctr" rtl="0">
              <a:spcBef>
                <a:spcPts val="0"/>
              </a:spcBef>
              <a:spcAft>
                <a:spcPts val="0"/>
              </a:spcAft>
              <a:buNone/>
              <a:defRPr sz="900" b="1" i="0" u="none" strike="noStrike" cap="none">
                <a:solidFill>
                  <a:schemeClr val="lt1"/>
                </a:solidFill>
                <a:latin typeface="Arial"/>
                <a:ea typeface="Arial"/>
                <a:cs typeface="Arial"/>
                <a:sym typeface="Arial"/>
              </a:defRPr>
            </a:lvl3pPr>
            <a:lvl4pPr marL="0" marR="0" lvl="3" indent="0" algn="ctr" rtl="0">
              <a:spcBef>
                <a:spcPts val="0"/>
              </a:spcBef>
              <a:spcAft>
                <a:spcPts val="0"/>
              </a:spcAft>
              <a:buNone/>
              <a:defRPr sz="900" b="1" i="0" u="none" strike="noStrike" cap="none">
                <a:solidFill>
                  <a:schemeClr val="lt1"/>
                </a:solidFill>
                <a:latin typeface="Arial"/>
                <a:ea typeface="Arial"/>
                <a:cs typeface="Arial"/>
                <a:sym typeface="Arial"/>
              </a:defRPr>
            </a:lvl4pPr>
            <a:lvl5pPr marL="0" marR="0" lvl="4" indent="0" algn="ctr" rtl="0">
              <a:spcBef>
                <a:spcPts val="0"/>
              </a:spcBef>
              <a:spcAft>
                <a:spcPts val="0"/>
              </a:spcAft>
              <a:buNone/>
              <a:defRPr sz="900" b="1" i="0" u="none" strike="noStrike" cap="none">
                <a:solidFill>
                  <a:schemeClr val="lt1"/>
                </a:solidFill>
                <a:latin typeface="Arial"/>
                <a:ea typeface="Arial"/>
                <a:cs typeface="Arial"/>
                <a:sym typeface="Arial"/>
              </a:defRPr>
            </a:lvl5pPr>
            <a:lvl6pPr marL="0" marR="0" lvl="5" indent="0" algn="ctr" rtl="0">
              <a:spcBef>
                <a:spcPts val="0"/>
              </a:spcBef>
              <a:spcAft>
                <a:spcPts val="0"/>
              </a:spcAft>
              <a:buNone/>
              <a:defRPr sz="900" b="1" i="0" u="none" strike="noStrike" cap="none">
                <a:solidFill>
                  <a:schemeClr val="lt1"/>
                </a:solidFill>
                <a:latin typeface="Arial"/>
                <a:ea typeface="Arial"/>
                <a:cs typeface="Arial"/>
                <a:sym typeface="Arial"/>
              </a:defRPr>
            </a:lvl6pPr>
            <a:lvl7pPr marL="0" marR="0" lvl="6" indent="0" algn="ctr" rtl="0">
              <a:spcBef>
                <a:spcPts val="0"/>
              </a:spcBef>
              <a:spcAft>
                <a:spcPts val="0"/>
              </a:spcAft>
              <a:buNone/>
              <a:defRPr sz="900" b="1" i="0" u="none" strike="noStrike" cap="none">
                <a:solidFill>
                  <a:schemeClr val="lt1"/>
                </a:solidFill>
                <a:latin typeface="Arial"/>
                <a:ea typeface="Arial"/>
                <a:cs typeface="Arial"/>
                <a:sym typeface="Arial"/>
              </a:defRPr>
            </a:lvl7pPr>
            <a:lvl8pPr marL="0" marR="0" lvl="7" indent="0" algn="ctr" rtl="0">
              <a:spcBef>
                <a:spcPts val="0"/>
              </a:spcBef>
              <a:spcAft>
                <a:spcPts val="0"/>
              </a:spcAft>
              <a:buNone/>
              <a:defRPr sz="900" b="1" i="0" u="none" strike="noStrike" cap="none">
                <a:solidFill>
                  <a:schemeClr val="lt1"/>
                </a:solidFill>
                <a:latin typeface="Arial"/>
                <a:ea typeface="Arial"/>
                <a:cs typeface="Arial"/>
                <a:sym typeface="Arial"/>
              </a:defRPr>
            </a:lvl8pPr>
            <a:lvl9pPr marL="0" marR="0" lvl="8" indent="0" algn="ctr" rtl="0">
              <a:spcBef>
                <a:spcPts val="0"/>
              </a:spcBef>
              <a:spcAft>
                <a:spcPts val="0"/>
              </a:spcAft>
              <a:buNone/>
              <a:defRPr sz="9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cxnSp>
        <p:nvCxnSpPr>
          <p:cNvPr id="17" name="Google Shape;17;p36"/>
          <p:cNvCxnSpPr/>
          <p:nvPr/>
        </p:nvCxnSpPr>
        <p:spPr>
          <a:xfrm>
            <a:off x="1432078" y="1137884"/>
            <a:ext cx="10353524" cy="159104"/>
          </a:xfrm>
          <a:prstGeom prst="straightConnector1">
            <a:avLst/>
          </a:prstGeom>
          <a:noFill/>
          <a:ln>
            <a:noFill/>
          </a:ln>
        </p:spPr>
      </p:cxnSp>
      <p:cxnSp>
        <p:nvCxnSpPr>
          <p:cNvPr id="18" name="Google Shape;18;p36"/>
          <p:cNvCxnSpPr/>
          <p:nvPr/>
        </p:nvCxnSpPr>
        <p:spPr>
          <a:xfrm rot="-5400000">
            <a:off x="11440850" y="723637"/>
            <a:ext cx="77788" cy="2116"/>
          </a:xfrm>
          <a:prstGeom prst="straightConnector1">
            <a:avLst/>
          </a:prstGeom>
          <a:noFill/>
          <a:ln>
            <a:noFill/>
          </a:ln>
        </p:spPr>
      </p:cxnSp>
    </p:spTree>
    <p:extLst>
      <p:ext uri="{BB962C8B-B14F-4D97-AF65-F5344CB8AC3E}">
        <p14:creationId xmlns:p14="http://schemas.microsoft.com/office/powerpoint/2010/main" val="3950524020"/>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hyperlink" Target="https://in.nau.edu/its/udemy/" TargetMode="External"/><Relationship Id="rId3" Type="http://schemas.openxmlformats.org/officeDocument/2006/relationships/image" Target="../media/image9.png"/><Relationship Id="rId7" Type="http://schemas.openxmlformats.org/officeDocument/2006/relationships/hyperlink" Target="https://university.linkedin.com/content/dam/university/global/en_US/site/pdf/TipSheet_CommunicatingonLinkedIn.pdf"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university.linkedin.com/content/dam/university/global/en_US/site/pdf/alumni-tool-final.pdf" TargetMode="External"/><Relationship Id="rId11" Type="http://schemas.openxmlformats.org/officeDocument/2006/relationships/hyperlink" Target="https://smartaxe.wordpress.com/2013/07/30/how-to-get-started-on-linkedin-part-i/" TargetMode="External"/><Relationship Id="rId5" Type="http://schemas.openxmlformats.org/officeDocument/2006/relationships/hyperlink" Target="https://www.linkedin.com/jobs/search?locationId=us:0&amp;f_E=1,2?trk=li_studentmicro_cmktg_studentmicro_jobslink" TargetMode="External"/><Relationship Id="rId10" Type="http://schemas.openxmlformats.org/officeDocument/2006/relationships/hyperlink" Target="https://www.linkedin.com/groups?gid=4282805&amp;trk=vsrp_groups_res_name&amp;trkInfo=VSRPsearchId:705035941423692727641,VSRPtargetId:4282805,VSRPcmpt:primary" TargetMode="External"/><Relationship Id="rId4" Type="http://schemas.openxmlformats.org/officeDocument/2006/relationships/hyperlink" Target="https://university.linkedin.com/content/dam/students/global/en_US/site/img/StudentPublishMicroSite/pdfs/LNK_MM_JobSeeker_eBook_StudentEdition_Sec1_FINAL.pdf" TargetMode="External"/><Relationship Id="rId9" Type="http://schemas.openxmlformats.org/officeDocument/2006/relationships/hyperlink" Target="http://university.linkedin.com/linkedin-for-students.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jobs" TargetMode="External"/><Relationship Id="rId13" Type="http://schemas.openxmlformats.org/officeDocument/2006/relationships/hyperlink" Target="http://www.careerjet.com/" TargetMode="External"/><Relationship Id="rId3" Type="http://schemas.openxmlformats.org/officeDocument/2006/relationships/image" Target="../media/image12.png"/><Relationship Id="rId7" Type="http://schemas.openxmlformats.org/officeDocument/2006/relationships/hyperlink" Target="http://nau.edu/career/Jobs-for-Jacks/" TargetMode="External"/><Relationship Id="rId12" Type="http://schemas.openxmlformats.org/officeDocument/2006/relationships/hyperlink" Target="http://www.higheredjobs.com/default.cfm"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ww.usajobs.gov/" TargetMode="External"/><Relationship Id="rId11" Type="http://schemas.openxmlformats.org/officeDocument/2006/relationships/hyperlink" Target="http://vetcentral.us.jobs/vet_index.asp?stype=moc" TargetMode="External"/><Relationship Id="rId5" Type="http://schemas.openxmlformats.org/officeDocument/2006/relationships/hyperlink" Target="http://www.idealist.org/" TargetMode="External"/><Relationship Id="rId15" Type="http://schemas.openxmlformats.org/officeDocument/2006/relationships/hyperlink" Target="http://whatcanidowiththismajor.com/major/majors/" TargetMode="External"/><Relationship Id="rId10" Type="http://schemas.openxmlformats.org/officeDocument/2006/relationships/hyperlink" Target="http://www.internships.com/" TargetMode="External"/><Relationship Id="rId4" Type="http://schemas.openxmlformats.org/officeDocument/2006/relationships/hyperlink" Target="http://www.indeed.com/" TargetMode="External"/><Relationship Id="rId9" Type="http://schemas.openxmlformats.org/officeDocument/2006/relationships/hyperlink" Target="https://www.themuse.com/jobs" TargetMode="External"/><Relationship Id="rId14" Type="http://schemas.openxmlformats.org/officeDocument/2006/relationships/hyperlink" Target="http://poachedjobs.com/choos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orbes.com/sites/jefffromm/2018/07/03/gen-z-in-the-work-force-how-to-recruit-and-retain-youth-generations/#4c3e7b147569" TargetMode="External"/><Relationship Id="rId3" Type="http://schemas.openxmlformats.org/officeDocument/2006/relationships/image" Target="../media/image12.png"/><Relationship Id="rId7" Type="http://schemas.openxmlformats.org/officeDocument/2006/relationships/hyperlink" Target="https://www.bestofstaffing.com/"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hyperlink" Target="http://inflightcrewconnections.com/" TargetMode="External"/><Relationship Id="rId5" Type="http://schemas.openxmlformats.org/officeDocument/2006/relationships/hyperlink" Target="http://www.staffingfirst.net/" TargetMode="External"/><Relationship Id="rId4" Type="http://schemas.openxmlformats.org/officeDocument/2006/relationships/hyperlink" Target="http://www.aerotek.com/" TargetMode="External"/><Relationship Id="rId9" Type="http://schemas.openxmlformats.org/officeDocument/2006/relationships/hyperlink" Target="https://www.forbes.com/sites/colehaan/2019/12/26/changemakers-see-the-world-without-quitting-your-jo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hyperlink" Target="http://www.performancestaff.com/" TargetMode="External"/><Relationship Id="rId5" Type="http://schemas.openxmlformats.org/officeDocument/2006/relationships/hyperlink" Target="http://kellyservices.com/Global/Home/" TargetMode="External"/><Relationship Id="rId4" Type="http://schemas.openxmlformats.org/officeDocument/2006/relationships/hyperlink" Target="http://www.hotfootrecruiters.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www.linkedin.com/groups/" TargetMode="External"/><Relationship Id="rId4" Type="http://schemas.openxmlformats.org/officeDocument/2006/relationships/hyperlink" Target="https://in.nau.edu/career/knowing-yoursel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8" Type="http://schemas.openxmlformats.org/officeDocument/2006/relationships/hyperlink" Target="https://hirelive.com/" TargetMode="External"/><Relationship Id="rId3" Type="http://schemas.openxmlformats.org/officeDocument/2006/relationships/image" Target="../media/image12.png"/><Relationship Id="rId7" Type="http://schemas.openxmlformats.org/officeDocument/2006/relationships/hyperlink" Target="http://www.nationalcareerfairs.com/"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hyperlink" Target="https://nau.joinhandshake.com/career_fairs" TargetMode="External"/><Relationship Id="rId5" Type="http://schemas.openxmlformats.org/officeDocument/2006/relationships/hyperlink" Target="https://nau.joinhandshake.com/events" TargetMode="External"/><Relationship Id="rId10" Type="http://schemas.openxmlformats.org/officeDocument/2006/relationships/hyperlink" Target="http://www.goodwillaz.org/events/category/job-fairs/" TargetMode="External"/><Relationship Id="rId4" Type="http://schemas.openxmlformats.org/officeDocument/2006/relationships/hyperlink" Target="http://liveyourlegend.net/creating-your-elevator-pitch/" TargetMode="External"/><Relationship Id="rId9" Type="http://schemas.openxmlformats.org/officeDocument/2006/relationships/hyperlink" Target="https://goodprospects.goodwill.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www.coconino.az.gov/index.aspx?nid=124" TargetMode="External"/><Relationship Id="rId5" Type="http://schemas.openxmlformats.org/officeDocument/2006/relationships/hyperlink" Target="http://www.goodwill.org/" TargetMode="External"/><Relationship Id="rId4" Type="http://schemas.openxmlformats.org/officeDocument/2006/relationships/hyperlink" Target="http://www.careeronestop.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https://bblearn.nau.edu/webapps/bb-auth-provider-cas-BBLEARN/execute/casLogin?cmd=login&amp;authProviderId=_102_1&amp;redirectUrl=https://bblearn.nau.edu/webapps/nau-bb-auto-enroll-BBLEARN/confirm.do?batchUid=247191.ZERO-CRED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19.jpeg"/><Relationship Id="rId4" Type="http://schemas.openxmlformats.org/officeDocument/2006/relationships/hyperlink" Target="https://bblearn.nau.edu/webapps/blackboard/content/listContent.jsp?course_id=_126731_1&amp;content_id=_4281651_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hyperlink" Target="https://in.nau.edu/career/online-career-resources/" TargetMode="External"/><Relationship Id="rId4" Type="http://schemas.openxmlformats.org/officeDocument/2006/relationships/hyperlink" Target="http://nau.edu/career/career-even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hyperlink" Target="https://create.kahoot.it/details/31254a48-e293-41b8-a405-f8cdffd9d380"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3.gif"/><Relationship Id="rId5" Type="http://schemas.openxmlformats.org/officeDocument/2006/relationships/hyperlink" Target="https://in.nau.edu/career/knowing-yourself/" TargetMode="External"/><Relationship Id="rId4" Type="http://schemas.openxmlformats.org/officeDocument/2006/relationships/hyperlink" Target="https://whatcanidowiththismajor.com/majo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4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hyperlink" Target="https://www.forbes.com/sites/colehaan/2019/12/26/changemakers-see-the-world-without-quitting-your-job" TargetMode="External"/><Relationship Id="rId5" Type="http://schemas.openxmlformats.org/officeDocument/2006/relationships/hyperlink" Target="https://www.forbes.com/sites/jefffromm/2018/07/03/gen-z-in-the-work-force-how-to-recruit-and-retain-youth-generations/#4c3e7b147569" TargetMode="External"/><Relationship Id="rId4" Type="http://schemas.openxmlformats.org/officeDocument/2006/relationships/hyperlink" Target="https://blog.linkedin.com/2018/october/11/the-job-hopping-generation-young-professionals-are-on-the-mov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www.linkedin.com/learning-login/continue?account=57692001&amp;forceAccount=true&amp;authModeName=NAU-SHIBBOLETH&amp;authUUID=lyi6H%2BvbSqKsUBlEykcFGA%3D%3D&amp;redirect=https%3A%2F%2Fwww.linkedin.com%2Flearning%2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hyperlink" Target="https://nau.edu/uploadedFiles/Administrative/University_College/Career_Services/_Forms/Informational%20Interviewing%20Worksheet.pdf" TargetMode="External"/><Relationship Id="rId4" Type="http://schemas.openxmlformats.org/officeDocument/2006/relationships/hyperlink" Target="https://www.youtube.com/watch?v=w7AzRVxhEX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26;p1">
            <a:extLst>
              <a:ext uri="{FF2B5EF4-FFF2-40B4-BE49-F238E27FC236}">
                <a16:creationId xmlns:a16="http://schemas.microsoft.com/office/drawing/2014/main" id="{D681498A-3D61-4503-AB9A-F47E9BF74518}"/>
              </a:ext>
            </a:extLst>
          </p:cNvPr>
          <p:cNvPicPr preferRelativeResize="0"/>
          <p:nvPr/>
        </p:nvPicPr>
        <p:blipFill rotWithShape="1">
          <a:blip r:embed="rId3">
            <a:alphaModFix amt="70000"/>
          </a:blip>
          <a:srcRect l="8383" t="27807" r="2727" b="6670"/>
          <a:stretch/>
        </p:blipFill>
        <p:spPr>
          <a:xfrm>
            <a:off x="1" y="1917215"/>
            <a:ext cx="12192001" cy="4749367"/>
          </a:xfrm>
          <a:prstGeom prst="rect">
            <a:avLst/>
          </a:prstGeom>
          <a:noFill/>
          <a:ln>
            <a:noFill/>
          </a:ln>
        </p:spPr>
      </p:pic>
      <p:sp>
        <p:nvSpPr>
          <p:cNvPr id="2" name="Subtitle 1"/>
          <p:cNvSpPr>
            <a:spLocks noGrp="1"/>
          </p:cNvSpPr>
          <p:nvPr>
            <p:ph type="subTitle" idx="1"/>
          </p:nvPr>
        </p:nvSpPr>
        <p:spPr>
          <a:xfrm>
            <a:off x="1262251" y="4526163"/>
            <a:ext cx="9652000" cy="1086040"/>
          </a:xfrm>
        </p:spPr>
        <p:txBody>
          <a:bodyPr/>
          <a:lstStyle/>
          <a:p>
            <a:pPr>
              <a:lnSpc>
                <a:spcPct val="75000"/>
              </a:lnSpc>
              <a:spcBef>
                <a:spcPts val="373"/>
              </a:spcBef>
              <a:spcAft>
                <a:spcPts val="0"/>
              </a:spcAft>
              <a:buSzPts val="1400"/>
            </a:pPr>
            <a:r>
              <a:rPr lang="en-US" sz="2133" b="1" dirty="0">
                <a:latin typeface="Garamond"/>
                <a:ea typeface="Garamond"/>
                <a:cs typeface="Garamond"/>
                <a:sym typeface="Garamond"/>
              </a:rPr>
              <a:t>Kate Millard| she/her/hers</a:t>
            </a:r>
            <a:endParaRPr lang="en-US" sz="2133" dirty="0"/>
          </a:p>
          <a:p>
            <a:pPr>
              <a:lnSpc>
                <a:spcPct val="75000"/>
              </a:lnSpc>
              <a:spcBef>
                <a:spcPts val="373"/>
              </a:spcBef>
              <a:buSzPts val="1400"/>
            </a:pPr>
            <a:r>
              <a:rPr lang="en-US" sz="2133" b="1" dirty="0">
                <a:latin typeface="Garamond"/>
                <a:sym typeface="Garamond"/>
              </a:rPr>
              <a:t>Career Programming Coordinator</a:t>
            </a:r>
            <a:endParaRPr lang="en-US" sz="2133" dirty="0"/>
          </a:p>
          <a:p>
            <a:pPr>
              <a:lnSpc>
                <a:spcPct val="75000"/>
              </a:lnSpc>
              <a:spcBef>
                <a:spcPts val="373"/>
              </a:spcBef>
              <a:buSzPts val="1400"/>
            </a:pPr>
            <a:r>
              <a:rPr lang="en-US" sz="2133" b="1" dirty="0">
                <a:latin typeface="Garamond"/>
                <a:ea typeface="Garamond"/>
                <a:cs typeface="Garamond"/>
                <a:sym typeface="Garamond"/>
              </a:rPr>
              <a:t>NAU Career Development</a:t>
            </a:r>
            <a:endParaRPr lang="en-US" sz="2133" dirty="0"/>
          </a:p>
          <a:p>
            <a:endParaRPr lang="en-US" dirty="0"/>
          </a:p>
        </p:txBody>
      </p:sp>
      <p:sp>
        <p:nvSpPr>
          <p:cNvPr id="3" name="Title 2"/>
          <p:cNvSpPr>
            <a:spLocks noGrp="1"/>
          </p:cNvSpPr>
          <p:nvPr>
            <p:ph type="ctrTitle"/>
          </p:nvPr>
        </p:nvSpPr>
        <p:spPr>
          <a:xfrm>
            <a:off x="0" y="2404730"/>
            <a:ext cx="12192000" cy="2048540"/>
          </a:xfrm>
        </p:spPr>
        <p:txBody>
          <a:bodyPr/>
          <a:lstStyle/>
          <a:p>
            <a:r>
              <a:rPr lang="en-US" sz="7200" cap="none" dirty="0">
                <a:latin typeface="Garamond"/>
              </a:rPr>
              <a:t>Search Your Way to Success</a:t>
            </a:r>
            <a:br>
              <a:rPr lang="en-US" sz="5850" cap="none" dirty="0">
                <a:latin typeface="Garamond" panose="02020404030301010803" pitchFamily="18" charset="0"/>
              </a:rPr>
            </a:br>
            <a:r>
              <a:rPr lang="en-US" sz="3700" b="0" i="1" cap="none" dirty="0">
                <a:latin typeface="Garamond"/>
              </a:rPr>
              <a:t>Exploring Your Options, Preparing Your Future</a:t>
            </a:r>
            <a:endParaRPr lang="en-US" sz="3700" cap="none" dirty="0">
              <a:latin typeface="Garamond"/>
            </a:endParaRPr>
          </a:p>
        </p:txBody>
      </p:sp>
      <p:pic>
        <p:nvPicPr>
          <p:cNvPr id="4" name="Google Shape;227;p1" descr="PrimH2L-Career Development-CMYK.eps">
            <a:extLst>
              <a:ext uri="{FF2B5EF4-FFF2-40B4-BE49-F238E27FC236}">
                <a16:creationId xmlns:a16="http://schemas.microsoft.com/office/drawing/2014/main" id="{7C87AAB5-ED5F-4B4A-B295-8D3B86BAF78A}"/>
              </a:ext>
            </a:extLst>
          </p:cNvPr>
          <p:cNvPicPr preferRelativeResize="0"/>
          <p:nvPr/>
        </p:nvPicPr>
        <p:blipFill rotWithShape="1">
          <a:blip r:embed="rId4">
            <a:alphaModFix/>
          </a:blip>
          <a:srcRect/>
          <a:stretch/>
        </p:blipFill>
        <p:spPr>
          <a:xfrm>
            <a:off x="4404541" y="5676865"/>
            <a:ext cx="3579304" cy="609600"/>
          </a:xfrm>
          <a:prstGeom prst="rect">
            <a:avLst/>
          </a:prstGeom>
          <a:noFill/>
          <a:ln>
            <a:noFill/>
          </a:ln>
        </p:spPr>
      </p:pic>
    </p:spTree>
    <p:extLst>
      <p:ext uri="{BB962C8B-B14F-4D97-AF65-F5344CB8AC3E}">
        <p14:creationId xmlns:p14="http://schemas.microsoft.com/office/powerpoint/2010/main" val="1689799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p:txBody>
          <a:bodyPr/>
          <a:lstStyle/>
          <a:p>
            <a:r>
              <a:rPr lang="en-US" sz="4267" dirty="0">
                <a:latin typeface="Garamond"/>
              </a:rPr>
              <a:t>LinkedIn Resources</a:t>
            </a:r>
          </a:p>
        </p:txBody>
      </p:sp>
      <p:sp>
        <p:nvSpPr>
          <p:cNvPr id="3" name="Content Placeholder 2"/>
          <p:cNvSpPr>
            <a:spLocks noGrp="1"/>
          </p:cNvSpPr>
          <p:nvPr>
            <p:ph idx="1"/>
          </p:nvPr>
        </p:nvSpPr>
        <p:spPr>
          <a:xfrm>
            <a:off x="595424" y="1358555"/>
            <a:ext cx="11433376" cy="5001061"/>
          </a:xfrm>
        </p:spPr>
        <p:txBody>
          <a:bodyPr/>
          <a:lstStyle/>
          <a:p>
            <a:pPr marL="0" indent="0">
              <a:buNone/>
            </a:pPr>
            <a:r>
              <a:rPr lang="en-US" sz="2133" b="1" dirty="0">
                <a:latin typeface="Cambria" panose="02040503050406030204" pitchFamily="18" charset="0"/>
                <a:ea typeface="Cambria" panose="02040503050406030204" pitchFamily="18" charset="0"/>
              </a:rPr>
              <a:t>There are several ways you can use LinkedIn to search for positions.</a:t>
            </a:r>
          </a:p>
          <a:p>
            <a:pPr marL="380990" marR="63305" indent="-380990">
              <a:buFont typeface="Arial" panose="020B0604020202020204" pitchFamily="34" charset="0"/>
              <a:buChar char="•"/>
            </a:pPr>
            <a:r>
              <a:rPr lang="en-US" sz="1867" dirty="0">
                <a:latin typeface="Cambria" panose="02040503050406030204" pitchFamily="18" charset="0"/>
                <a:ea typeface="Cambria" panose="02040503050406030204" pitchFamily="18" charset="0"/>
              </a:rPr>
              <a:t>Use “</a:t>
            </a:r>
            <a:r>
              <a:rPr lang="en-US" sz="1867" b="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The Student Job Hunting Handbook</a:t>
            </a:r>
            <a:r>
              <a:rPr lang="en-US" sz="1867"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 </a:t>
            </a:r>
            <a:r>
              <a:rPr lang="en-US" sz="1867" dirty="0">
                <a:latin typeface="Cambria" panose="02040503050406030204" pitchFamily="18" charset="0"/>
                <a:ea typeface="Cambria" panose="02040503050406030204" pitchFamily="18" charset="0"/>
              </a:rPr>
              <a:t>as a guide to kick-start your career. </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rPr>
              <a:t>Use the </a:t>
            </a:r>
            <a:r>
              <a:rPr lang="en-US" sz="1867" b="1" dirty="0">
                <a:solidFill>
                  <a:srgbClr val="0070C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LinkedIn students and recent graduates search engine</a:t>
            </a:r>
            <a:r>
              <a:rPr lang="en-US" sz="1867" b="1" dirty="0">
                <a:solidFill>
                  <a:srgbClr val="0070C0"/>
                </a:solidFill>
                <a:latin typeface="Cambria" panose="02040503050406030204" pitchFamily="18" charset="0"/>
                <a:ea typeface="Cambria" panose="02040503050406030204" pitchFamily="18" charset="0"/>
              </a:rPr>
              <a:t> </a:t>
            </a:r>
            <a:r>
              <a:rPr lang="en-US" sz="1867" dirty="0">
                <a:latin typeface="Cambria" panose="02040503050406030204" pitchFamily="18" charset="0"/>
                <a:ea typeface="Cambria" panose="02040503050406030204" pitchFamily="18" charset="0"/>
              </a:rPr>
              <a:t>to find jobs and internships.</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rPr>
              <a:t>Use the </a:t>
            </a:r>
            <a:r>
              <a:rPr lang="en-US" sz="1867" b="1" dirty="0">
                <a:solidFill>
                  <a:srgbClr val="0070C0"/>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Alumni Finder</a:t>
            </a:r>
            <a:r>
              <a:rPr lang="en-US" sz="1867" b="1" dirty="0">
                <a:solidFill>
                  <a:srgbClr val="0070C0"/>
                </a:solidFill>
                <a:latin typeface="Cambria" panose="02040503050406030204" pitchFamily="18" charset="0"/>
                <a:ea typeface="Cambria" panose="02040503050406030204" pitchFamily="18" charset="0"/>
              </a:rPr>
              <a:t> </a:t>
            </a:r>
            <a:r>
              <a:rPr lang="en-US" sz="1867" dirty="0">
                <a:latin typeface="Cambria" panose="02040503050406030204" pitchFamily="18" charset="0"/>
                <a:ea typeface="Cambria" panose="02040503050406030204" pitchFamily="18" charset="0"/>
              </a:rPr>
              <a:t>to locate and network with NAU graduates who work with the organizations you're interested in, or who have jobs that interest you. NAU alumni make great candidates for information interviews. </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rPr>
              <a:t>LinkedIn is a networking site, members expect to hear from students who are researching career paths and opportunities. So, don't be shy</a:t>
            </a:r>
            <a:r>
              <a:rPr lang="en-US" sz="1867" b="1" dirty="0">
                <a:solidFill>
                  <a:srgbClr val="0070C0"/>
                </a:solidFill>
                <a:latin typeface="Cambria" panose="02040503050406030204" pitchFamily="18" charset="0"/>
                <a:ea typeface="Cambria" panose="02040503050406030204" pitchFamily="18" charset="0"/>
              </a:rPr>
              <a:t>! </a:t>
            </a:r>
            <a:r>
              <a:rPr lang="en-US" sz="1867" b="1" dirty="0">
                <a:solidFill>
                  <a:srgbClr val="0070C0"/>
                </a:solidFill>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Learn how to communicate effectively on LinkedIn</a:t>
            </a:r>
            <a:r>
              <a:rPr lang="en-US" sz="1867" b="1" dirty="0">
                <a:solidFill>
                  <a:srgbClr val="0070C0"/>
                </a:solidFill>
                <a:latin typeface="Cambria" panose="02040503050406030204" pitchFamily="18" charset="0"/>
                <a:ea typeface="Cambria" panose="02040503050406030204" pitchFamily="18" charset="0"/>
              </a:rPr>
              <a:t> </a:t>
            </a:r>
            <a:r>
              <a:rPr lang="en-US" sz="1867" dirty="0">
                <a:latin typeface="Cambria" panose="02040503050406030204" pitchFamily="18" charset="0"/>
                <a:ea typeface="Cambria" panose="02040503050406030204" pitchFamily="18" charset="0"/>
              </a:rPr>
              <a:t>and reach out!</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rPr>
              <a:t>LinkedIn offers multiple learning modules relative to your skills, industry or career path. Take a </a:t>
            </a:r>
            <a:r>
              <a:rPr lang="en-US" sz="1867" b="1" dirty="0">
                <a:solidFill>
                  <a:srgbClr val="0070C0"/>
                </a:solidFill>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Udemy </a:t>
            </a:r>
            <a:r>
              <a:rPr lang="en-US" sz="1867" dirty="0">
                <a:latin typeface="Cambria" panose="02040503050406030204" pitchFamily="18" charset="0"/>
                <a:ea typeface="Cambria" panose="02040503050406030204" pitchFamily="18" charset="0"/>
              </a:rPr>
              <a:t>class to build your transferable skills. </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rPr>
              <a:t>For additional resources on using LinkedIn, visit </a:t>
            </a:r>
            <a:r>
              <a:rPr lang="en-US" sz="1867" b="1" dirty="0">
                <a:solidFill>
                  <a:srgbClr val="0070C0"/>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LinkedIn University</a:t>
            </a:r>
            <a:r>
              <a:rPr lang="en-US" sz="1867" dirty="0">
                <a:latin typeface="Cambria" panose="02040503050406030204" pitchFamily="18" charset="0"/>
                <a:ea typeface="Cambria" panose="02040503050406030204" pitchFamily="18" charset="0"/>
              </a:rPr>
              <a:t>. You can request to join the </a:t>
            </a:r>
            <a:r>
              <a:rPr lang="en-US" sz="1867" b="1" dirty="0">
                <a:solidFill>
                  <a:srgbClr val="0070C0"/>
                </a:solidFill>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NAU Career LinkedIn</a:t>
            </a:r>
            <a:r>
              <a:rPr lang="en-US" sz="1867" b="1" dirty="0">
                <a:solidFill>
                  <a:srgbClr val="0070C0"/>
                </a:solidFill>
                <a:latin typeface="Cambria" panose="02040503050406030204" pitchFamily="18" charset="0"/>
                <a:ea typeface="Cambria" panose="02040503050406030204" pitchFamily="18" charset="0"/>
              </a:rPr>
              <a:t> </a:t>
            </a:r>
            <a:r>
              <a:rPr lang="en-US" sz="1867" dirty="0">
                <a:latin typeface="Cambria" panose="02040503050406030204" pitchFamily="18" charset="0"/>
                <a:ea typeface="Cambria" panose="02040503050406030204" pitchFamily="18" charset="0"/>
              </a:rPr>
              <a:t>group or learn more about using LinkedIn by reading </a:t>
            </a:r>
            <a:r>
              <a:rPr lang="en-US" sz="1867" b="1" dirty="0" err="1">
                <a:solidFill>
                  <a:srgbClr val="0070C0"/>
                </a:solidFill>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SmartAxeGuide</a:t>
            </a:r>
            <a:r>
              <a:rPr lang="en-US" sz="1867" b="1" dirty="0">
                <a:solidFill>
                  <a:srgbClr val="0070C0"/>
                </a:solidFill>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 to Careers</a:t>
            </a:r>
            <a:r>
              <a:rPr lang="en-US" sz="1867" b="1" dirty="0">
                <a:solidFill>
                  <a:srgbClr val="0070C0"/>
                </a:solidFill>
                <a:latin typeface="Cambria" panose="02040503050406030204" pitchFamily="18" charset="0"/>
                <a:ea typeface="Cambria" panose="02040503050406030204" pitchFamily="18" charset="0"/>
              </a:rPr>
              <a:t> </a:t>
            </a:r>
            <a:r>
              <a:rPr lang="en-US" sz="1867" dirty="0">
                <a:latin typeface="Cambria" panose="02040503050406030204" pitchFamily="18" charset="0"/>
                <a:ea typeface="Cambria" panose="02040503050406030204" pitchFamily="18" charset="0"/>
              </a:rPr>
              <a:t>blog posts.</a:t>
            </a:r>
          </a:p>
          <a:p>
            <a:endParaRPr lang="en-US" sz="400"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4294967295"/>
          </p:nvPr>
        </p:nvSpPr>
        <p:spPr>
          <a:xfrm>
            <a:off x="4825999" y="6530759"/>
            <a:ext cx="2540000" cy="304800"/>
          </a:xfrm>
        </p:spPr>
        <p:txBody>
          <a:bodyPr/>
          <a:lstStyle/>
          <a:p>
            <a:pPr defTabSz="1219170" fontAlgn="base">
              <a:spcAft>
                <a:spcPct val="0"/>
              </a:spcAft>
              <a:defRPr/>
            </a:pPr>
            <a:fld id="{5EA02BB6-1A9C-452C-B494-FBD8DDFC7C76}" type="slidenum">
              <a:rPr lang="en-US"/>
              <a:pPr defTabSz="1219170" fontAlgn="base">
                <a:spcAft>
                  <a:spcPct val="0"/>
                </a:spcAft>
                <a:defRPr/>
              </a:pPr>
              <a:t>10</a:t>
            </a:fld>
            <a:endParaRPr lang="en-US" dirty="0"/>
          </a:p>
        </p:txBody>
      </p:sp>
    </p:spTree>
    <p:extLst>
      <p:ext uri="{BB962C8B-B14F-4D97-AF65-F5344CB8AC3E}">
        <p14:creationId xmlns:p14="http://schemas.microsoft.com/office/powerpoint/2010/main" val="239862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p:txBody>
          <a:bodyPr/>
          <a:lstStyle/>
          <a:p>
            <a:r>
              <a:rPr lang="en-US" sz="4267" dirty="0">
                <a:latin typeface="Garamond"/>
              </a:rPr>
              <a:t>Job Search Engines</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idx="1"/>
          </p:nvPr>
        </p:nvSpPr>
        <p:spPr>
          <a:xfrm>
            <a:off x="595424" y="1137887"/>
            <a:ext cx="11404576" cy="5001061"/>
          </a:xfrm>
        </p:spPr>
        <p:txBody>
          <a:bodyPr/>
          <a:lstStyle/>
          <a:p>
            <a:pPr marL="0" indent="0">
              <a:buNone/>
            </a:pPr>
            <a:r>
              <a:rPr lang="en-US" sz="2000" b="1" dirty="0">
                <a:latin typeface="Cambria" panose="02040503050406030204" pitchFamily="18" charset="0"/>
                <a:ea typeface="Cambria" panose="02040503050406030204" pitchFamily="18" charset="0"/>
              </a:rPr>
              <a:t>Job sand industries. Narrow your search results by using keywords, such as job titles, field or industry, responsibilities, location, and “entry-level.”</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Indeed.com</a:t>
            </a:r>
            <a:r>
              <a:rPr lang="en-US" sz="1867" dirty="0">
                <a:latin typeface="Cambria" panose="02040503050406030204" pitchFamily="18" charset="0"/>
                <a:ea typeface="Cambria" panose="02040503050406030204" pitchFamily="18" charset="0"/>
              </a:rPr>
              <a:t> Aggregate search engines locate and organize job openings. These search engines can be general or specialized to specific fields jobs found across the web</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Idealist.org</a:t>
            </a:r>
            <a:r>
              <a:rPr lang="en-US" sz="1867" dirty="0">
                <a:latin typeface="Cambria" panose="02040503050406030204" pitchFamily="18" charset="0"/>
                <a:ea typeface="Cambria" panose="02040503050406030204" pitchFamily="18" charset="0"/>
              </a:rPr>
              <a:t> Non-profit and non-governmental organization jobs and internships</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USAJobs.gov</a:t>
            </a:r>
            <a:r>
              <a:rPr lang="en-US" sz="1867" dirty="0">
                <a:latin typeface="Cambria" panose="02040503050406030204" pitchFamily="18" charset="0"/>
                <a:ea typeface="Cambria" panose="02040503050406030204" pitchFamily="18" charset="0"/>
              </a:rPr>
              <a:t> Positions within the federal government</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Handshake</a:t>
            </a:r>
            <a:r>
              <a:rPr lang="en-US" sz="1867" dirty="0">
                <a:latin typeface="Cambria" panose="02040503050406030204" pitchFamily="18" charset="0"/>
                <a:ea typeface="Cambria" panose="02040503050406030204" pitchFamily="18" charset="0"/>
              </a:rPr>
              <a:t> Job search database accessible to NAU students and alumni</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LinkedIn.com</a:t>
            </a:r>
            <a:r>
              <a:rPr lang="en-US" sz="1867" dirty="0">
                <a:latin typeface="Cambria" panose="02040503050406030204" pitchFamily="18" charset="0"/>
                <a:ea typeface="Cambria" panose="02040503050406030204" pitchFamily="18" charset="0"/>
              </a:rPr>
              <a:t> Used both by individual’s seeking employment, and organizations seeking candidates </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TheMuse.com</a:t>
            </a:r>
            <a:r>
              <a:rPr lang="en-US" sz="1867" dirty="0">
                <a:latin typeface="Cambria" panose="02040503050406030204" pitchFamily="18" charset="0"/>
                <a:ea typeface="Cambria" panose="02040503050406030204" pitchFamily="18" charset="0"/>
              </a:rPr>
              <a:t> Beautifully designed website with positions across industries</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Internships.com</a:t>
            </a:r>
            <a:r>
              <a:rPr lang="en-US" sz="1867" dirty="0">
                <a:latin typeface="Cambria" panose="02040503050406030204" pitchFamily="18" charset="0"/>
                <a:ea typeface="Cambria" panose="02040503050406030204" pitchFamily="18" charset="0"/>
              </a:rPr>
              <a:t> -  Narrow your search to “entry level jobs” to find full-time positions</a:t>
            </a:r>
          </a:p>
          <a:p>
            <a:pPr marL="0" indent="0">
              <a:buNone/>
            </a:pPr>
            <a:endParaRPr lang="en-US" sz="400"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There are numerous field and population-specific search engines, such as </a:t>
            </a:r>
            <a:r>
              <a:rPr lang="en-US" sz="1867" b="1" dirty="0" err="1">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VetCentral</a:t>
            </a:r>
            <a:r>
              <a:rPr lang="en-US" sz="1867" b="1" dirty="0">
                <a:latin typeface="Cambria" panose="02040503050406030204" pitchFamily="18" charset="0"/>
                <a:ea typeface="Cambria" panose="02040503050406030204" pitchFamily="18" charset="0"/>
              </a:rPr>
              <a:t> (jobs for veterans), </a:t>
            </a:r>
            <a:r>
              <a:rPr lang="en-US" sz="1867" b="1" dirty="0" err="1">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val="tx"/>
                    </a:ext>
                  </a:extLst>
                </a:hlinkClick>
              </a:rPr>
              <a:t>HigherEdJobs</a:t>
            </a:r>
            <a:r>
              <a:rPr lang="en-US" sz="1867" b="1" dirty="0">
                <a:latin typeface="Cambria" panose="02040503050406030204" pitchFamily="18" charset="0"/>
                <a:ea typeface="Cambria" panose="02040503050406030204" pitchFamily="18" charset="0"/>
              </a:rPr>
              <a:t> (higher education jobs), </a:t>
            </a:r>
            <a:r>
              <a:rPr lang="en-US" sz="1867" b="1" dirty="0" err="1">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CareerJet</a:t>
            </a:r>
            <a:r>
              <a:rPr lang="en-US" sz="1867" b="1" dirty="0">
                <a:latin typeface="Cambria" panose="02040503050406030204" pitchFamily="18" charset="0"/>
                <a:ea typeface="Cambria" panose="02040503050406030204" pitchFamily="18" charset="0"/>
              </a:rPr>
              <a:t> (international positions), and </a:t>
            </a:r>
            <a:r>
              <a:rPr lang="en-US" sz="1867" b="1" dirty="0">
                <a:latin typeface="Cambria" panose="02040503050406030204" pitchFamily="18" charset="0"/>
                <a:ea typeface="Cambria" panose="02040503050406030204" pitchFamily="18" charset="0"/>
                <a:hlinkClick r:id="rId14">
                  <a:extLst>
                    <a:ext uri="{A12FA001-AC4F-418D-AE19-62706E023703}">
                      <ahyp:hlinkClr xmlns:ahyp="http://schemas.microsoft.com/office/drawing/2018/hyperlinkcolor" val="tx"/>
                    </a:ext>
                  </a:extLst>
                </a:hlinkClick>
              </a:rPr>
              <a:t>Poached</a:t>
            </a:r>
            <a:r>
              <a:rPr lang="en-US" sz="1867" b="1" dirty="0">
                <a:latin typeface="Cambria" panose="02040503050406030204" pitchFamily="18" charset="0"/>
                <a:ea typeface="Cambria" panose="02040503050406030204" pitchFamily="18" charset="0"/>
              </a:rPr>
              <a:t> (restaurant jobs). </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To locate field or population-specific search engines, search online: Job Search Engine + your field or population of interest</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Use </a:t>
            </a:r>
            <a:r>
              <a:rPr lang="en-US" sz="1600" dirty="0">
                <a:latin typeface="Cambria" panose="02040503050406030204" pitchFamily="18" charset="0"/>
                <a:ea typeface="Cambria" panose="02040503050406030204" pitchFamily="18" charset="0"/>
                <a:hlinkClick r:id="rId15">
                  <a:extLst>
                    <a:ext uri="{A12FA001-AC4F-418D-AE19-62706E023703}">
                      <ahyp:hlinkClr xmlns:ahyp="http://schemas.microsoft.com/office/drawing/2018/hyperlinkcolor" val="tx"/>
                    </a:ext>
                  </a:extLst>
                </a:hlinkClick>
              </a:rPr>
              <a:t>WhatCanIDoWithThisMajor?</a:t>
            </a:r>
            <a:r>
              <a:rPr lang="en-US" sz="1600" dirty="0">
                <a:latin typeface="Cambria" panose="02040503050406030204" pitchFamily="18" charset="0"/>
                <a:ea typeface="Cambria" panose="02040503050406030204" pitchFamily="18" charset="0"/>
              </a:rPr>
              <a:t> to identify other field-specific search engines, located in the bottom right column of every major-specific page.</a:t>
            </a:r>
          </a:p>
          <a:p>
            <a:pPr marL="0" indent="0">
              <a:buNone/>
            </a:pPr>
            <a:endParaRPr lang="en-US" sz="16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4294967295"/>
          </p:nvPr>
        </p:nvSpPr>
        <p:spPr>
          <a:xfrm>
            <a:off x="9652000" y="6553200"/>
            <a:ext cx="2540000" cy="304800"/>
          </a:xfrm>
        </p:spPr>
        <p:txBody>
          <a:bodyPr/>
          <a:lstStyle/>
          <a:p>
            <a:pPr defTabSz="1219170" fontAlgn="base">
              <a:spcAft>
                <a:spcPct val="0"/>
              </a:spcAft>
              <a:defRPr/>
            </a:pPr>
            <a:fld id="{A94C9D31-C077-4F1D-9A24-5EC35A00F916}" type="slidenum">
              <a:rPr lang="en-US"/>
              <a:pPr defTabSz="1219170" fontAlgn="base">
                <a:spcAft>
                  <a:spcPct val="0"/>
                </a:spcAft>
                <a:defRPr/>
              </a:pPr>
              <a:t>11</a:t>
            </a:fld>
            <a:endParaRPr lang="en-US"/>
          </a:p>
        </p:txBody>
      </p:sp>
    </p:spTree>
    <p:extLst>
      <p:ext uri="{BB962C8B-B14F-4D97-AF65-F5344CB8AC3E}">
        <p14:creationId xmlns:p14="http://schemas.microsoft.com/office/powerpoint/2010/main" val="412858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a:xfrm>
            <a:off x="214026" y="97317"/>
            <a:ext cx="11763948" cy="990600"/>
          </a:xfrm>
        </p:spPr>
        <p:txBody>
          <a:bodyPr/>
          <a:lstStyle/>
          <a:p>
            <a:r>
              <a:rPr lang="en-US" sz="4267" cap="small" dirty="0">
                <a:solidFill>
                  <a:srgbClr val="002060"/>
                </a:solidFill>
                <a:latin typeface="Garamond"/>
              </a:rPr>
              <a:t>Recruiting Agencies</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sz="half" idx="1"/>
          </p:nvPr>
        </p:nvSpPr>
        <p:spPr>
          <a:xfrm>
            <a:off x="609600" y="1228971"/>
            <a:ext cx="11169601" cy="4943829"/>
          </a:xfrm>
        </p:spPr>
        <p:txBody>
          <a:bodyPr/>
          <a:lstStyle/>
          <a:p>
            <a:pPr marL="0" indent="0">
              <a:buNone/>
            </a:pPr>
            <a:r>
              <a:rPr lang="en-US" sz="1867" b="1" dirty="0">
                <a:latin typeface="Cambria" panose="02040503050406030204" pitchFamily="18" charset="0"/>
                <a:ea typeface="Cambria" panose="02040503050406030204" pitchFamily="18" charset="0"/>
              </a:rPr>
              <a:t>Recruiting agencies act as an intermediary between organizations looking to employ someone and individuals looking for a job, sourcing candidates for the full-time or temporary job vacancies they’ve been asked to fill. Reputable recruiting agencies do not charge fees to the job-seeker, and often have in-depth information about the employers they work with to help you prepare for an interview. Some recruiting agencies require intake interviews and/or a reference check. Examples of recruiting agencies include: </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Aerotek.com</a:t>
            </a:r>
            <a:r>
              <a:rPr lang="en-US" sz="1733" dirty="0">
                <a:latin typeface="Cambria" panose="02040503050406030204" pitchFamily="18" charset="0"/>
                <a:ea typeface="Cambria" panose="02040503050406030204" pitchFamily="18" charset="0"/>
              </a:rPr>
              <a:t> Nationwide jobs in multiple markets </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StaffingFirst.net</a:t>
            </a:r>
            <a:r>
              <a:rPr lang="en-US" sz="1733" dirty="0">
                <a:latin typeface="Cambria" panose="02040503050406030204" pitchFamily="18" charset="0"/>
                <a:ea typeface="Cambria" panose="02040503050406030204" pitchFamily="18" charset="0"/>
              </a:rPr>
              <a:t> Healthcare positions in the Phoenix area</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InFlightCrewConnections.com</a:t>
            </a:r>
            <a:r>
              <a:rPr lang="en-US" sz="1733" dirty="0">
                <a:latin typeface="Cambria" panose="02040503050406030204" pitchFamily="18" charset="0"/>
                <a:ea typeface="Cambria" panose="02040503050406030204" pitchFamily="18" charset="0"/>
              </a:rPr>
              <a:t> Aviation positions nationwide</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rPr>
              <a:t>For a list of award-winning staffing agencies, visit </a:t>
            </a:r>
            <a:r>
              <a:rPr lang="en-US" sz="1733"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BestofStaffing.com</a:t>
            </a:r>
            <a:endParaRPr lang="en-US" sz="1733" dirty="0">
              <a:latin typeface="Cambria" panose="02040503050406030204" pitchFamily="18" charset="0"/>
              <a:ea typeface="Cambria" panose="02040503050406030204" pitchFamily="18" charset="0"/>
            </a:endParaRPr>
          </a:p>
          <a:p>
            <a:r>
              <a:rPr lang="en-US" sz="1733" dirty="0">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75% of gen </a:t>
            </a:r>
            <a:r>
              <a:rPr lang="en-US" sz="1733" dirty="0" err="1">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zers</a:t>
            </a:r>
            <a:r>
              <a:rPr lang="en-US" sz="1733" dirty="0">
                <a:latin typeface="Cambria" panose="02040503050406030204" pitchFamily="18" charset="0"/>
                <a:ea typeface="Cambria" panose="02040503050406030204" pitchFamily="18" charset="0"/>
              </a:rPr>
              <a:t> expressed interest in inhabiting numerous roles within a company. (</a:t>
            </a:r>
            <a:r>
              <a:rPr lang="en-US" sz="1733" dirty="0">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Forbes</a:t>
            </a:r>
            <a:r>
              <a:rPr lang="en-US" sz="1733" dirty="0">
                <a:latin typeface="Cambria" panose="02040503050406030204" pitchFamily="18" charset="0"/>
                <a:ea typeface="Cambria" panose="02040503050406030204" pitchFamily="18" charset="0"/>
              </a:rPr>
              <a:t>)</a:t>
            </a:r>
          </a:p>
          <a:p>
            <a:pPr marL="0" indent="0">
              <a:buNone/>
            </a:pPr>
            <a:endParaRPr lang="en-US" sz="1200" i="1" dirty="0">
              <a:latin typeface="Cambria" panose="02040503050406030204" pitchFamily="18" charset="0"/>
              <a:ea typeface="Cambria" panose="02040503050406030204" pitchFamily="18" charset="0"/>
            </a:endParaRPr>
          </a:p>
          <a:p>
            <a:pPr marL="0" indent="0">
              <a:buNone/>
            </a:pPr>
            <a:r>
              <a:rPr lang="en-US" sz="1867" i="1" dirty="0">
                <a:latin typeface="Cambria" panose="02040503050406030204" pitchFamily="18" charset="0"/>
                <a:ea typeface="Cambria" panose="02040503050406030204" pitchFamily="18" charset="0"/>
              </a:rPr>
              <a:t>To locate</a:t>
            </a:r>
            <a:r>
              <a:rPr lang="en-US" sz="1867" i="1" dirty="0"/>
              <a:t> </a:t>
            </a:r>
            <a:r>
              <a:rPr lang="en-US" sz="1867" i="1" dirty="0">
                <a:latin typeface="Cambria" panose="02040503050406030204" pitchFamily="18" charset="0"/>
                <a:ea typeface="Cambria" panose="02040503050406030204" pitchFamily="18" charset="0"/>
              </a:rPr>
              <a:t>field or location-specific recruiting agencies, search online: Recruiting Agencies + your field of interest, or location of interest. </a:t>
            </a:r>
          </a:p>
          <a:p>
            <a:pPr marL="0" indent="0">
              <a:buNone/>
            </a:pPr>
            <a:endParaRPr lang="en-US" sz="533" i="1" dirty="0">
              <a:latin typeface="Cambria" panose="02040503050406030204" pitchFamily="18" charset="0"/>
              <a:ea typeface="Cambria" panose="02040503050406030204" pitchFamily="18" charset="0"/>
            </a:endParaRPr>
          </a:p>
          <a:p>
            <a:pPr marL="0" indent="0">
              <a:buNone/>
            </a:pPr>
            <a:r>
              <a:rPr lang="en-US" sz="1867" i="1" dirty="0">
                <a:latin typeface="Cambria" panose="02040503050406030204" pitchFamily="18" charset="0"/>
                <a:ea typeface="Cambria" panose="02040503050406030204" pitchFamily="18" charset="0"/>
              </a:rPr>
              <a:t>Reputable agencies </a:t>
            </a:r>
            <a:r>
              <a:rPr lang="en-US" sz="1867" b="1" i="1" dirty="0">
                <a:latin typeface="Cambria" panose="02040503050406030204" pitchFamily="18" charset="0"/>
                <a:ea typeface="Cambria" panose="02040503050406030204" pitchFamily="18" charset="0"/>
              </a:rPr>
              <a:t>do not </a:t>
            </a:r>
            <a:r>
              <a:rPr lang="en-US" sz="1867" i="1" dirty="0">
                <a:latin typeface="Cambria" panose="02040503050406030204" pitchFamily="18" charset="0"/>
                <a:ea typeface="Cambria" panose="02040503050406030204" pitchFamily="18" charset="0"/>
              </a:rPr>
              <a:t>charge the job seeker for their services. </a:t>
            </a:r>
          </a:p>
          <a:p>
            <a:pPr marL="0" indent="0">
              <a:buNone/>
            </a:pPr>
            <a:endParaRPr lang="en-US" sz="1600"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12"/>
          </p:nvPr>
        </p:nvSpPr>
        <p:spPr/>
        <p:txBody>
          <a:bodyPr/>
          <a:lstStyle/>
          <a:p>
            <a:pPr defTabSz="1219170" fontAlgn="base">
              <a:spcAft>
                <a:spcPct val="0"/>
              </a:spcAft>
              <a:defRPr/>
            </a:pPr>
            <a:fld id="{A94C9D31-C077-4F1D-9A24-5EC35A00F916}" type="slidenum">
              <a:rPr lang="en-US">
                <a:solidFill>
                  <a:srgbClr val="FFFFFF"/>
                </a:solidFill>
              </a:rPr>
              <a:pPr defTabSz="1219170" fontAlgn="base">
                <a:spcAft>
                  <a:spcPct val="0"/>
                </a:spcAft>
                <a:defRPr/>
              </a:pPr>
              <a:t>12</a:t>
            </a:fld>
            <a:endParaRPr lang="en-US">
              <a:solidFill>
                <a:srgbClr val="FFFFFF"/>
              </a:solidFill>
            </a:endParaRPr>
          </a:p>
        </p:txBody>
      </p:sp>
    </p:spTree>
    <p:extLst>
      <p:ext uri="{BB962C8B-B14F-4D97-AF65-F5344CB8AC3E}">
        <p14:creationId xmlns:p14="http://schemas.microsoft.com/office/powerpoint/2010/main" val="225186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p:txBody>
          <a:bodyPr/>
          <a:lstStyle/>
          <a:p>
            <a:r>
              <a:rPr lang="en-US" sz="4267" dirty="0">
                <a:latin typeface="Garamond"/>
              </a:rPr>
              <a:t>Temporary Staffing</a:t>
            </a:r>
          </a:p>
        </p:txBody>
      </p:sp>
      <p:sp>
        <p:nvSpPr>
          <p:cNvPr id="3" name="Content Placeholder 2"/>
          <p:cNvSpPr>
            <a:spLocks noGrp="1"/>
          </p:cNvSpPr>
          <p:nvPr>
            <p:ph idx="1"/>
          </p:nvPr>
        </p:nvSpPr>
        <p:spPr/>
        <p:txBody>
          <a:bodyPr/>
          <a:lstStyle/>
          <a:p>
            <a:pPr marL="0" indent="0">
              <a:buNone/>
            </a:pPr>
            <a:r>
              <a:rPr lang="en-US" sz="2133" dirty="0">
                <a:latin typeface="Cambria" panose="02040503050406030204" pitchFamily="18" charset="0"/>
                <a:ea typeface="Cambria" panose="02040503050406030204" pitchFamily="18" charset="0"/>
              </a:rPr>
              <a:t>“</a:t>
            </a:r>
            <a:r>
              <a:rPr lang="en-US" sz="2133" b="1" dirty="0">
                <a:latin typeface="Cambria" panose="02040503050406030204" pitchFamily="18" charset="0"/>
                <a:ea typeface="Cambria" panose="02040503050406030204" pitchFamily="18" charset="0"/>
              </a:rPr>
              <a:t>Temping</a:t>
            </a:r>
            <a:r>
              <a:rPr lang="en-US" sz="2133" dirty="0">
                <a:latin typeface="Cambria" panose="02040503050406030204" pitchFamily="18" charset="0"/>
                <a:ea typeface="Cambria" panose="02040503050406030204" pitchFamily="18" charset="0"/>
              </a:rPr>
              <a:t>” allows you to build your resume with professional, short-term jobs as you research and apply for career positions, while exploring industries and job functions. Some positions are “</a:t>
            </a:r>
            <a:r>
              <a:rPr lang="en-US" sz="2133" b="1" dirty="0">
                <a:latin typeface="Cambria" panose="02040503050406030204" pitchFamily="18" charset="0"/>
                <a:ea typeface="Cambria" panose="02040503050406030204" pitchFamily="18" charset="0"/>
              </a:rPr>
              <a:t>temporary to hire</a:t>
            </a:r>
            <a:r>
              <a:rPr lang="en-US" sz="2133" dirty="0">
                <a:latin typeface="Cambria" panose="02040503050406030204" pitchFamily="18" charset="0"/>
                <a:ea typeface="Cambria" panose="02040503050406030204" pitchFamily="18" charset="0"/>
              </a:rPr>
              <a:t>” based on </a:t>
            </a:r>
            <a:r>
              <a:rPr lang="en-US" sz="2133" u="sng" dirty="0">
                <a:latin typeface="Cambria" panose="02040503050406030204" pitchFamily="18" charset="0"/>
                <a:ea typeface="Cambria" panose="02040503050406030204" pitchFamily="18" charset="0"/>
              </a:rPr>
              <a:t>performance</a:t>
            </a:r>
            <a:r>
              <a:rPr lang="en-US" sz="2133" dirty="0">
                <a:latin typeface="Cambria" panose="02040503050406030204" pitchFamily="18" charset="0"/>
                <a:ea typeface="Cambria" panose="02040503050406030204" pitchFamily="18" charset="0"/>
              </a:rPr>
              <a:t>, </a:t>
            </a:r>
            <a:r>
              <a:rPr lang="en-US" sz="2133" u="sng" dirty="0">
                <a:latin typeface="Cambria" panose="02040503050406030204" pitchFamily="18" charset="0"/>
                <a:ea typeface="Cambria" panose="02040503050406030204" pitchFamily="18" charset="0"/>
              </a:rPr>
              <a:t>allowing the organization to learn about your work style before formally offering a position</a:t>
            </a:r>
            <a:r>
              <a:rPr lang="en-US" sz="2133" dirty="0">
                <a:latin typeface="Cambria" panose="02040503050406030204" pitchFamily="18" charset="0"/>
                <a:ea typeface="Cambria" panose="02040503050406030204" pitchFamily="18" charset="0"/>
              </a:rPr>
              <a:t>, and </a:t>
            </a:r>
            <a:r>
              <a:rPr lang="en-US" sz="2133" u="sng" dirty="0">
                <a:latin typeface="Cambria" panose="02040503050406030204" pitchFamily="18" charset="0"/>
                <a:ea typeface="Cambria" panose="02040503050406030204" pitchFamily="18" charset="0"/>
              </a:rPr>
              <a:t>allowing you to experience the company firsthand before committing to a long-term role</a:t>
            </a:r>
            <a:r>
              <a:rPr lang="en-US" sz="2133" dirty="0">
                <a:latin typeface="Cambria" panose="02040503050406030204" pitchFamily="18" charset="0"/>
                <a:ea typeface="Cambria" panose="02040503050406030204" pitchFamily="18" charset="0"/>
              </a:rPr>
              <a:t>. Many temp agencies are local, or regional branches of a national chain. Examples of temping agencies include: </a:t>
            </a: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Hotfoot Recruiters</a:t>
            </a:r>
            <a:endParaRPr lang="en-US" sz="1867" dirty="0">
              <a:latin typeface="Cambria" panose="02040503050406030204" pitchFamily="18" charset="0"/>
              <a:ea typeface="Cambria" panose="02040503050406030204" pitchFamily="18" charset="0"/>
            </a:endParaRP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KellyServices.com</a:t>
            </a:r>
            <a:endParaRPr lang="en-US" sz="1867" dirty="0">
              <a:latin typeface="Cambria" panose="02040503050406030204" pitchFamily="18" charset="0"/>
              <a:ea typeface="Cambria" panose="02040503050406030204" pitchFamily="18" charset="0"/>
            </a:endParaRPr>
          </a:p>
          <a:p>
            <a:pPr marL="380990" indent="-380990">
              <a:buFont typeface="Arial" panose="020B0604020202020204" pitchFamily="34" charset="0"/>
              <a:buChar char="•"/>
            </a:pPr>
            <a:r>
              <a:rPr lang="en-US" sz="1867" dirty="0">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Performance Staffing </a:t>
            </a:r>
            <a:r>
              <a:rPr lang="en-US" sz="1867" dirty="0">
                <a:latin typeface="Cambria" panose="02040503050406030204" pitchFamily="18" charset="0"/>
                <a:ea typeface="Cambria" panose="02040503050406030204" pitchFamily="18" charset="0"/>
              </a:rPr>
              <a:t> </a:t>
            </a:r>
          </a:p>
          <a:p>
            <a:endParaRPr lang="en-US" sz="400" dirty="0">
              <a:latin typeface="Cambria" panose="02040503050406030204" pitchFamily="18" charset="0"/>
              <a:ea typeface="Cambria" panose="02040503050406030204" pitchFamily="18" charset="0"/>
            </a:endParaRPr>
          </a:p>
          <a:p>
            <a:pPr marL="0" indent="0">
              <a:buNone/>
            </a:pPr>
            <a:endParaRPr lang="en-US" sz="1067" i="1" dirty="0">
              <a:latin typeface="Cambria" panose="02040503050406030204" pitchFamily="18" charset="0"/>
              <a:ea typeface="Cambria" panose="02040503050406030204" pitchFamily="18" charset="0"/>
            </a:endParaRPr>
          </a:p>
          <a:p>
            <a:pPr marL="0" indent="0">
              <a:buNone/>
            </a:pPr>
            <a:r>
              <a:rPr lang="en-US" sz="2133" i="1" dirty="0">
                <a:latin typeface="Cambria" panose="02040503050406030204" pitchFamily="18" charset="0"/>
                <a:ea typeface="Cambria" panose="02040503050406030204" pitchFamily="18" charset="0"/>
              </a:rPr>
              <a:t>To locate a temping agencies in your area, search online: Temporary Staffing + your city. </a:t>
            </a:r>
          </a:p>
          <a:p>
            <a:pPr marL="0" indent="0">
              <a:buNone/>
            </a:pPr>
            <a:endParaRPr lang="en-US" sz="533" i="1" dirty="0">
              <a:latin typeface="Cambria" panose="02040503050406030204" pitchFamily="18" charset="0"/>
              <a:ea typeface="Cambria" panose="02040503050406030204" pitchFamily="18" charset="0"/>
            </a:endParaRPr>
          </a:p>
          <a:p>
            <a:pPr marL="0" indent="0">
              <a:buNone/>
            </a:pPr>
            <a:r>
              <a:rPr lang="en-US" sz="2133" i="1" dirty="0">
                <a:latin typeface="Cambria" panose="02040503050406030204" pitchFamily="18" charset="0"/>
                <a:ea typeface="Cambria" panose="02040503050406030204" pitchFamily="18" charset="0"/>
              </a:rPr>
              <a:t>Reputable agencies </a:t>
            </a:r>
            <a:r>
              <a:rPr lang="en-US" sz="2133" b="1" i="1" dirty="0">
                <a:latin typeface="Cambria" panose="02040503050406030204" pitchFamily="18" charset="0"/>
                <a:ea typeface="Cambria" panose="02040503050406030204" pitchFamily="18" charset="0"/>
              </a:rPr>
              <a:t>do not </a:t>
            </a:r>
            <a:r>
              <a:rPr lang="en-US" sz="2133" i="1" dirty="0">
                <a:latin typeface="Cambria" panose="02040503050406030204" pitchFamily="18" charset="0"/>
                <a:ea typeface="Cambria" panose="02040503050406030204" pitchFamily="18" charset="0"/>
              </a:rPr>
              <a:t>charge the job seeker for their services. </a:t>
            </a:r>
          </a:p>
          <a:p>
            <a:pPr marL="0" indent="0">
              <a:buNone/>
            </a:pP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p:txBody>
          <a:bodyPr/>
          <a:lstStyle/>
          <a:p>
            <a:pPr defTabSz="1219170" fontAlgn="base">
              <a:spcAft>
                <a:spcPct val="0"/>
              </a:spcAft>
              <a:defRPr/>
            </a:pPr>
            <a:fld id="{5EA02BB6-1A9C-452C-B494-FBD8DDFC7C76}" type="slidenum">
              <a:rPr lang="en-US">
                <a:solidFill>
                  <a:srgbClr val="FFFFFF"/>
                </a:solidFill>
              </a:rPr>
              <a:pPr defTabSz="1219170" fontAlgn="base">
                <a:spcAft>
                  <a:spcPct val="0"/>
                </a:spcAft>
                <a:defRPr/>
              </a:pPr>
              <a:t>13</a:t>
            </a:fld>
            <a:endParaRPr lang="en-US" dirty="0">
              <a:solidFill>
                <a:srgbClr val="FFFFFF"/>
              </a:solidFill>
            </a:endParaRPr>
          </a:p>
        </p:txBody>
      </p:sp>
    </p:spTree>
    <p:extLst>
      <p:ext uri="{BB962C8B-B14F-4D97-AF65-F5344CB8AC3E}">
        <p14:creationId xmlns:p14="http://schemas.microsoft.com/office/powerpoint/2010/main" val="70291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p:txBody>
          <a:bodyPr/>
          <a:lstStyle/>
          <a:p>
            <a:r>
              <a:rPr lang="en-US" sz="4267" dirty="0">
                <a:latin typeface="Garamond"/>
              </a:rPr>
              <a:t>Professional Associations</a:t>
            </a:r>
          </a:p>
        </p:txBody>
      </p:sp>
      <p:sp>
        <p:nvSpPr>
          <p:cNvPr id="3" name="Content Placeholder 2"/>
          <p:cNvSpPr>
            <a:spLocks noGrp="1"/>
          </p:cNvSpPr>
          <p:nvPr>
            <p:ph idx="1"/>
          </p:nvPr>
        </p:nvSpPr>
        <p:spPr/>
        <p:txBody>
          <a:bodyPr/>
          <a:lstStyle/>
          <a:p>
            <a:pPr marL="0" indent="0">
              <a:buNone/>
            </a:pPr>
            <a:r>
              <a:rPr lang="en-US" sz="2133" b="1" dirty="0">
                <a:latin typeface="Cambria" panose="02040503050406030204" pitchFamily="18" charset="0"/>
                <a:ea typeface="Cambria" panose="02040503050406030204" pitchFamily="18" charset="0"/>
              </a:rPr>
              <a:t>Connect with individuals from industries or very specific fields.</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rPr>
              <a:t>These associations advance the interest of the professions they represent by hosting conferences, publishing journals, establishing and promoting best practices, credentialing members, and advocating for policy at a national level.  </a:t>
            </a:r>
            <a:endParaRPr lang="en-US" sz="1067" i="1" dirty="0">
              <a:latin typeface="Cambria" panose="02040503050406030204" pitchFamily="18" charset="0"/>
              <a:ea typeface="Cambria" panose="02040503050406030204" pitchFamily="18" charset="0"/>
            </a:endParaRPr>
          </a:p>
          <a:p>
            <a:pPr marL="0" indent="0">
              <a:buNone/>
            </a:pPr>
            <a:r>
              <a:rPr lang="en-US" sz="1733" b="1" dirty="0">
                <a:latin typeface="Cambria" panose="02040503050406030204" pitchFamily="18" charset="0"/>
                <a:ea typeface="Cambria" panose="02040503050406030204" pitchFamily="18" charset="0"/>
              </a:rPr>
              <a:t>Get informed about:</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internal job boards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continuing education through webinars and trainings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networking events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mentoring programs</a:t>
            </a:r>
          </a:p>
          <a:p>
            <a:pPr marL="0" indent="0">
              <a:buNone/>
            </a:pPr>
            <a:r>
              <a:rPr lang="en-US" sz="1733" b="1" dirty="0">
                <a:latin typeface="Cambria" panose="02040503050406030204" pitchFamily="18" charset="0"/>
                <a:ea typeface="Cambria" panose="02040503050406030204" pitchFamily="18" charset="0"/>
              </a:rPr>
              <a:t>Frequently, they waive or reduce membership and conference fees for students and recent grads. Participating in a professional association can expose you to the realities of working in that field, and help you develop a professional presence. </a:t>
            </a:r>
          </a:p>
          <a:p>
            <a:r>
              <a:rPr lang="en-US" sz="1600" dirty="0">
                <a:latin typeface="Cambria" panose="02040503050406030204" pitchFamily="18" charset="0"/>
                <a:ea typeface="Cambria" panose="02040503050406030204" pitchFamily="18" charset="0"/>
              </a:rPr>
              <a:t>To locate professional associations: </a:t>
            </a:r>
          </a:p>
          <a:p>
            <a:pPr marL="380990" indent="-380990">
              <a:buFont typeface="Arial" panose="020B0604020202020204" pitchFamily="34" charset="0"/>
              <a:buChar char="•"/>
            </a:pPr>
            <a:r>
              <a:rPr lang="en-US" sz="1600" b="1" u="sng"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WhatCanIDoWithThisMajor?</a:t>
            </a:r>
            <a:r>
              <a:rPr lang="en-US" sz="1600" b="1" dirty="0">
                <a:solidFill>
                  <a:srgbClr val="0070C0"/>
                </a:solidFill>
                <a:latin typeface="Cambria" panose="02040503050406030204" pitchFamily="18" charset="0"/>
                <a:ea typeface="Cambria" panose="02040503050406030204" pitchFamily="18" charset="0"/>
              </a:rPr>
              <a:t> </a:t>
            </a:r>
            <a:r>
              <a:rPr lang="en-US" sz="1600" dirty="0">
                <a:latin typeface="Cambria" panose="02040503050406030204" pitchFamily="18" charset="0"/>
                <a:ea typeface="Cambria" panose="02040503050406030204" pitchFamily="18" charset="0"/>
              </a:rPr>
              <a:t>lists professional associations on the bottom of each major-specific page. </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Use </a:t>
            </a:r>
            <a:r>
              <a:rPr lang="en-US" sz="1600" b="1" dirty="0" err="1">
                <a:solidFill>
                  <a:srgbClr val="FFCC0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Linkedin</a:t>
            </a:r>
            <a:r>
              <a:rPr lang="en-US" sz="1600" b="1" dirty="0">
                <a:solidFill>
                  <a:srgbClr val="0070C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 Group </a:t>
            </a:r>
            <a:r>
              <a:rPr lang="en-US" sz="1600" dirty="0">
                <a:latin typeface="Cambria" panose="02040503050406030204" pitchFamily="18" charset="0"/>
                <a:ea typeface="Cambria" panose="02040503050406030204" pitchFamily="18" charset="0"/>
              </a:rPr>
              <a:t>search</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Online Search: Professional Association + your field of interest</a:t>
            </a:r>
          </a:p>
          <a:p>
            <a:pPr marL="0" indent="0">
              <a:buNone/>
            </a:pP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4294967295"/>
          </p:nvPr>
        </p:nvSpPr>
        <p:spPr>
          <a:xfrm>
            <a:off x="4825999" y="6530759"/>
            <a:ext cx="2540000" cy="304800"/>
          </a:xfrm>
        </p:spPr>
        <p:txBody>
          <a:bodyPr/>
          <a:lstStyle/>
          <a:p>
            <a:pPr defTabSz="1219170" fontAlgn="base">
              <a:spcAft>
                <a:spcPct val="0"/>
              </a:spcAft>
              <a:defRPr/>
            </a:pPr>
            <a:fld id="{5EA02BB6-1A9C-452C-B494-FBD8DDFC7C76}" type="slidenum">
              <a:rPr lang="en-US"/>
              <a:pPr defTabSz="1219170" fontAlgn="base">
                <a:spcAft>
                  <a:spcPct val="0"/>
                </a:spcAft>
                <a:defRPr/>
              </a:pPr>
              <a:t>14</a:t>
            </a:fld>
            <a:endParaRPr lang="en-US" dirty="0"/>
          </a:p>
        </p:txBody>
      </p:sp>
    </p:spTree>
    <p:extLst>
      <p:ext uri="{BB962C8B-B14F-4D97-AF65-F5344CB8AC3E}">
        <p14:creationId xmlns:p14="http://schemas.microsoft.com/office/powerpoint/2010/main" val="119031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p:txBody>
          <a:bodyPr/>
          <a:lstStyle/>
          <a:p>
            <a:r>
              <a:rPr lang="en-US" sz="4267" dirty="0">
                <a:latin typeface="Garamond"/>
              </a:rPr>
              <a:t>Corporate and Organization Websites</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idx="1"/>
          </p:nvPr>
        </p:nvSpPr>
        <p:spPr>
          <a:xfrm>
            <a:off x="7111840" y="1434376"/>
            <a:ext cx="4655160" cy="5001061"/>
          </a:xfrm>
        </p:spPr>
        <p:txBody>
          <a:bodyPr/>
          <a:lstStyle/>
          <a:p>
            <a:pPr marL="0" indent="0">
              <a:buNone/>
            </a:pPr>
            <a:endParaRPr lang="en-US" sz="1867" b="1"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Visit the employment webpage of organizations that interest you to learn about job openings. Sometimes, jobs will post to the organization website before being picked up by a job aggregator (like Indeed.com). </a:t>
            </a:r>
          </a:p>
          <a:p>
            <a:endParaRPr lang="en-US" sz="1867" b="1"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Frequently, organizations will also share information about benefits online, allowing you to compare the full package of salary and benefits across employers who interest you. </a:t>
            </a:r>
          </a:p>
          <a:p>
            <a:pPr marL="0" indent="0">
              <a:buNone/>
            </a:pPr>
            <a:endParaRPr lang="en-US" sz="1600"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4294967295"/>
          </p:nvPr>
        </p:nvSpPr>
        <p:spPr>
          <a:xfrm>
            <a:off x="9652000" y="6553200"/>
            <a:ext cx="2540000" cy="304800"/>
          </a:xfrm>
        </p:spPr>
        <p:txBody>
          <a:bodyPr/>
          <a:lstStyle/>
          <a:p>
            <a:pPr defTabSz="1219170" fontAlgn="base">
              <a:spcAft>
                <a:spcPct val="0"/>
              </a:spcAft>
              <a:defRPr/>
            </a:pPr>
            <a:fld id="{A94C9D31-C077-4F1D-9A24-5EC35A00F916}" type="slidenum">
              <a:rPr lang="en-US"/>
              <a:pPr defTabSz="1219170" fontAlgn="base">
                <a:spcAft>
                  <a:spcPct val="0"/>
                </a:spcAft>
                <a:defRPr/>
              </a:pPr>
              <a:t>15</a:t>
            </a:fld>
            <a:endParaRPr lang="en-US"/>
          </a:p>
        </p:txBody>
      </p:sp>
      <p:pic>
        <p:nvPicPr>
          <p:cNvPr id="4" name="Picture 3" descr="Graphical user interface&#10;&#10;Description automatically generated">
            <a:extLst>
              <a:ext uri="{FF2B5EF4-FFF2-40B4-BE49-F238E27FC236}">
                <a16:creationId xmlns:a16="http://schemas.microsoft.com/office/drawing/2014/main" id="{2AABCE7E-3697-413B-A8A5-CD3EFAAA3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00" y="1656112"/>
            <a:ext cx="6350000" cy="4064000"/>
          </a:xfrm>
          <a:prstGeom prst="rect">
            <a:avLst/>
          </a:prstGeom>
          <a:ln>
            <a:noFill/>
          </a:ln>
          <a:effectLst>
            <a:softEdge rad="112500"/>
          </a:effectLst>
        </p:spPr>
      </p:pic>
    </p:spTree>
    <p:extLst>
      <p:ext uri="{BB962C8B-B14F-4D97-AF65-F5344CB8AC3E}">
        <p14:creationId xmlns:p14="http://schemas.microsoft.com/office/powerpoint/2010/main" val="288064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a:xfrm>
            <a:off x="214026" y="97317"/>
            <a:ext cx="11763948" cy="990600"/>
          </a:xfrm>
        </p:spPr>
        <p:txBody>
          <a:bodyPr/>
          <a:lstStyle/>
          <a:p>
            <a:r>
              <a:rPr lang="en-US" sz="4267" cap="small" dirty="0">
                <a:solidFill>
                  <a:srgbClr val="002060"/>
                </a:solidFill>
                <a:latin typeface="Garamond"/>
              </a:rPr>
              <a:t>Career Fairs</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sz="half" idx="1"/>
          </p:nvPr>
        </p:nvSpPr>
        <p:spPr>
          <a:xfrm>
            <a:off x="609600" y="1228971"/>
            <a:ext cx="11169601" cy="4943829"/>
          </a:xfrm>
        </p:spPr>
        <p:txBody>
          <a:bodyPr/>
          <a:lstStyle/>
          <a:p>
            <a:pPr marL="0" indent="0">
              <a:buNone/>
            </a:pPr>
            <a:r>
              <a:rPr lang="en-US" sz="1867" b="1" dirty="0">
                <a:latin typeface="Cambria" panose="02040503050406030204" pitchFamily="18" charset="0"/>
                <a:ea typeface="Cambria" panose="02040503050406030204" pitchFamily="18" charset="0"/>
              </a:rPr>
              <a:t>To connect with recruiters and learn about organizations, attend both on- and off-campus career fairs. Demonstrate that you’re a serious candidate by dressing professionally, bringing copies of your resume, and introducing yourself to recruiters with your </a:t>
            </a:r>
            <a:r>
              <a:rPr lang="en-US" sz="1867" b="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elevator pitch</a:t>
            </a:r>
            <a:r>
              <a:rPr lang="en-US" sz="1867" b="1" dirty="0">
                <a:solidFill>
                  <a:srgbClr val="0070C0"/>
                </a:solidFill>
                <a:latin typeface="Cambria" panose="02040503050406030204" pitchFamily="18" charset="0"/>
                <a:ea typeface="Cambria" panose="02040503050406030204" pitchFamily="18" charset="0"/>
              </a:rPr>
              <a:t> </a:t>
            </a:r>
            <a:r>
              <a:rPr lang="en-US" sz="1867" b="1" dirty="0">
                <a:latin typeface="Cambria" panose="02040503050406030204" pitchFamily="18" charset="0"/>
                <a:ea typeface="Cambria" panose="02040503050406030204" pitchFamily="18" charset="0"/>
              </a:rPr>
              <a:t>(A 30-second introduction about you, your interests, and what you want to do.)  Collect recruiters’ business cards from the organizations that interest you and follow up with an email expressing your desire to learn more about opportunities they offer.</a:t>
            </a:r>
          </a:p>
          <a:p>
            <a:pPr marL="0" indent="0">
              <a:buNone/>
            </a:pPr>
            <a:endParaRPr lang="en-US" sz="1867" b="1"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NAU hosts several departmental career fairs every semester as well as a general career fair and participates in the Arizona Career Mixer in Phoenix in partnership with ASU and </a:t>
            </a:r>
            <a:r>
              <a:rPr lang="en-US" sz="1867" b="1" dirty="0" err="1">
                <a:latin typeface="Cambria" panose="02040503050406030204" pitchFamily="18" charset="0"/>
                <a:ea typeface="Cambria" panose="02040503050406030204" pitchFamily="18" charset="0"/>
              </a:rPr>
              <a:t>UofA</a:t>
            </a:r>
            <a:r>
              <a:rPr lang="en-US" sz="1867" b="1" dirty="0">
                <a:latin typeface="Cambria" panose="02040503050406030204" pitchFamily="18" charset="0"/>
                <a:ea typeface="Cambria" panose="02040503050406030204" pitchFamily="18" charset="0"/>
              </a:rPr>
              <a:t>. Check Handshake for dates for upcoming</a:t>
            </a:r>
            <a:r>
              <a:rPr lang="en-US" sz="1867" b="1" dirty="0">
                <a:solidFill>
                  <a:srgbClr val="0070C0"/>
                </a:solidFill>
                <a:latin typeface="Cambria" panose="02040503050406030204" pitchFamily="18" charset="0"/>
                <a:ea typeface="Cambria" panose="02040503050406030204" pitchFamily="18" charset="0"/>
              </a:rPr>
              <a:t> </a:t>
            </a:r>
            <a:r>
              <a:rPr lang="en-US" sz="1867" b="1" dirty="0">
                <a:solidFill>
                  <a:srgbClr val="0070C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events</a:t>
            </a:r>
            <a:r>
              <a:rPr lang="en-US" sz="1867" b="1" dirty="0">
                <a:solidFill>
                  <a:srgbClr val="0070C0"/>
                </a:solidFill>
                <a:latin typeface="Cambria" panose="02040503050406030204" pitchFamily="18" charset="0"/>
                <a:ea typeface="Cambria" panose="02040503050406030204" pitchFamily="18" charset="0"/>
              </a:rPr>
              <a:t> </a:t>
            </a:r>
            <a:r>
              <a:rPr lang="en-US" sz="1867" b="1" dirty="0">
                <a:latin typeface="Cambria" panose="02040503050406030204" pitchFamily="18" charset="0"/>
                <a:ea typeface="Cambria" panose="02040503050406030204" pitchFamily="18" charset="0"/>
              </a:rPr>
              <a:t>and</a:t>
            </a:r>
            <a:r>
              <a:rPr lang="en-US" sz="1867" b="1" dirty="0">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 </a:t>
            </a:r>
            <a:r>
              <a:rPr lang="en-US" sz="1867" b="1" dirty="0">
                <a:solidFill>
                  <a:srgbClr val="0070C0"/>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fairs</a:t>
            </a:r>
            <a:r>
              <a:rPr lang="en-US" sz="1867" b="1" dirty="0">
                <a:solidFill>
                  <a:srgbClr val="0070C0"/>
                </a:solidFill>
                <a:latin typeface="Cambria" panose="02040503050406030204" pitchFamily="18" charset="0"/>
                <a:ea typeface="Cambria" panose="02040503050406030204" pitchFamily="18" charset="0"/>
              </a:rPr>
              <a:t>. </a:t>
            </a:r>
            <a:r>
              <a:rPr lang="en-US" sz="1867" b="1" dirty="0">
                <a:latin typeface="Cambria" panose="02040503050406030204" pitchFamily="18" charset="0"/>
                <a:ea typeface="Cambria" panose="02040503050406030204" pitchFamily="18" charset="0"/>
              </a:rPr>
              <a:t>Additional career fairs include:</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NationalCareerFairs.com</a:t>
            </a:r>
            <a:r>
              <a:rPr lang="en-US" sz="1733" dirty="0">
                <a:latin typeface="Cambria" panose="02040503050406030204" pitchFamily="18" charset="0"/>
                <a:ea typeface="Cambria" panose="02040503050406030204" pitchFamily="18" charset="0"/>
              </a:rPr>
              <a:t>: Nationwide career fairs </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HireLive.com</a:t>
            </a:r>
            <a:r>
              <a:rPr lang="en-US" sz="1733" dirty="0">
                <a:latin typeface="Cambria" panose="02040503050406030204" pitchFamily="18" charset="0"/>
                <a:ea typeface="Cambria" panose="02040503050406030204" pitchFamily="18" charset="0"/>
              </a:rPr>
              <a:t>: Hosts career fairs across the country specializing in sales, retail, and management positions</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Goodprospects.goodwill.org</a:t>
            </a:r>
            <a:r>
              <a:rPr lang="en-US" sz="1733" dirty="0">
                <a:latin typeface="Cambria" panose="02040503050406030204" pitchFamily="18" charset="0"/>
                <a:ea typeface="Cambria" panose="02040503050406030204" pitchFamily="18" charset="0"/>
              </a:rPr>
              <a:t>: Nationwide career fairs hosted by Goodwill</a:t>
            </a:r>
          </a:p>
          <a:p>
            <a:pPr marL="380990" indent="-380990">
              <a:buFont typeface="Arial" panose="020B0604020202020204" pitchFamily="34" charset="0"/>
              <a:buChar char="•"/>
            </a:pPr>
            <a:r>
              <a:rPr lang="en-US" sz="1733" dirty="0">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Goodwill AZ</a:t>
            </a:r>
            <a:r>
              <a:rPr lang="en-US" sz="1733" dirty="0">
                <a:latin typeface="Cambria" panose="02040503050406030204" pitchFamily="18" charset="0"/>
                <a:ea typeface="Cambria" panose="02040503050406030204" pitchFamily="18" charset="0"/>
              </a:rPr>
              <a:t>: Hiring events in Arizona hosted by Goodwill </a:t>
            </a:r>
          </a:p>
          <a:p>
            <a:pPr marL="0" indent="0">
              <a:buNone/>
            </a:pPr>
            <a:endParaRPr lang="en-US" sz="1200" i="1" dirty="0">
              <a:latin typeface="Cambria" panose="02040503050406030204" pitchFamily="18" charset="0"/>
              <a:ea typeface="Cambria" panose="02040503050406030204" pitchFamily="18" charset="0"/>
            </a:endParaRPr>
          </a:p>
          <a:p>
            <a:pPr marL="0" indent="0">
              <a:buNone/>
            </a:pPr>
            <a:r>
              <a:rPr lang="en-US" sz="1867" i="1" dirty="0">
                <a:latin typeface="Cambria" panose="02040503050406030204" pitchFamily="18" charset="0"/>
                <a:ea typeface="Cambria" panose="02040503050406030204" pitchFamily="18" charset="0"/>
              </a:rPr>
              <a:t>To locate career fairs, search online: Career fair + location or industry </a:t>
            </a:r>
            <a:endParaRPr lang="en-US" sz="1600"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12"/>
          </p:nvPr>
        </p:nvSpPr>
        <p:spPr/>
        <p:txBody>
          <a:bodyPr/>
          <a:lstStyle/>
          <a:p>
            <a:pPr defTabSz="1219170" fontAlgn="base">
              <a:spcAft>
                <a:spcPct val="0"/>
              </a:spcAft>
              <a:defRPr/>
            </a:pPr>
            <a:fld id="{A94C9D31-C077-4F1D-9A24-5EC35A00F916}" type="slidenum">
              <a:rPr lang="en-US">
                <a:solidFill>
                  <a:srgbClr val="FFFFFF"/>
                </a:solidFill>
              </a:rPr>
              <a:pPr defTabSz="1219170" fontAlgn="base">
                <a:spcAft>
                  <a:spcPct val="0"/>
                </a:spcAft>
                <a:defRPr/>
              </a:pPr>
              <a:t>16</a:t>
            </a:fld>
            <a:endParaRPr lang="en-US">
              <a:solidFill>
                <a:srgbClr val="FFFFFF"/>
              </a:solidFill>
            </a:endParaRPr>
          </a:p>
        </p:txBody>
      </p:sp>
    </p:spTree>
    <p:extLst>
      <p:ext uri="{BB962C8B-B14F-4D97-AF65-F5344CB8AC3E}">
        <p14:creationId xmlns:p14="http://schemas.microsoft.com/office/powerpoint/2010/main" val="234812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p:txBody>
          <a:bodyPr/>
          <a:lstStyle/>
          <a:p>
            <a:r>
              <a:rPr lang="en-US" sz="4267" dirty="0">
                <a:latin typeface="Garamond"/>
              </a:rPr>
              <a:t>Social Media</a:t>
            </a:r>
          </a:p>
        </p:txBody>
      </p:sp>
      <p:sp>
        <p:nvSpPr>
          <p:cNvPr id="3" name="Content Placeholder 2"/>
          <p:cNvSpPr>
            <a:spLocks noGrp="1"/>
          </p:cNvSpPr>
          <p:nvPr>
            <p:ph idx="1"/>
          </p:nvPr>
        </p:nvSpPr>
        <p:spPr/>
        <p:txBody>
          <a:bodyPr/>
          <a:lstStyle/>
          <a:p>
            <a:pPr marL="0" indent="0">
              <a:buNone/>
            </a:pPr>
            <a:r>
              <a:rPr lang="en-US" sz="1733" dirty="0">
                <a:latin typeface="Cambria" panose="02040503050406030204" pitchFamily="18" charset="0"/>
                <a:ea typeface="Cambria" panose="02040503050406030204" pitchFamily="18" charset="0"/>
              </a:rPr>
              <a:t>With increasing frequency, social media is being used by employers to recruit, verify, and screen candidates. </a:t>
            </a:r>
            <a:r>
              <a:rPr lang="en-US" sz="1733" u="sng" dirty="0">
                <a:latin typeface="Cambria" panose="02040503050406030204" pitchFamily="18" charset="0"/>
                <a:ea typeface="Cambria" panose="02040503050406030204" pitchFamily="18" charset="0"/>
              </a:rPr>
              <a:t>Review your online profiles with an employer’s eye, removing photos and posts which might cast suspicion on your ability to act or communicate professionally, or represent an employer in a positive way. </a:t>
            </a:r>
            <a:endParaRPr lang="en-US" sz="1733" u="sng" dirty="0"/>
          </a:p>
          <a:p>
            <a:pPr marL="0" indent="0">
              <a:buNone/>
            </a:pPr>
            <a:r>
              <a:rPr lang="en-US" sz="1733" dirty="0">
                <a:latin typeface="Cambria" panose="02040503050406030204" pitchFamily="18" charset="0"/>
                <a:ea typeface="Cambria" panose="02040503050406030204" pitchFamily="18" charset="0"/>
              </a:rPr>
              <a:t>In many jobs requiring interaction with the public, employers know that their clients will be googling the names of their employees, to find out if the company representative is someone they can trust. Therefore, it’s in the organizations best interest to make sure your online presence reflects positively on their brand before offering you a position. </a:t>
            </a:r>
            <a:endParaRPr lang="en-US" sz="1733" dirty="0"/>
          </a:p>
          <a:p>
            <a:pPr marL="0" indent="0">
              <a:buNone/>
            </a:pPr>
            <a:r>
              <a:rPr lang="en-US" sz="1733" b="1" dirty="0">
                <a:latin typeface="Cambria" panose="02040503050406030204" pitchFamily="18" charset="0"/>
                <a:ea typeface="Cambria" panose="02040503050406030204" pitchFamily="18" charset="0"/>
              </a:rPr>
              <a:t>When using Facebook and Twitter in your job search: </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Inform and update your network about your search, encouraging them to send you leads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“Like” or follow organizations that interest you professionally, and comment on their updates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Share or retweet information that supports your personal brand </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Post about your job search activities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Ensure that your profiles are up-to-date with your most recent accomplishments</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“Hide” news from friends who post unprofessional content </a:t>
            </a:r>
          </a:p>
          <a:p>
            <a:pPr marL="0" indent="0">
              <a:buNone/>
            </a:pPr>
            <a:r>
              <a:rPr lang="en-US" sz="1067" b="1" dirty="0"/>
              <a:t> </a:t>
            </a:r>
            <a:endParaRPr lang="en-US" sz="1067" dirty="0"/>
          </a:p>
          <a:p>
            <a:pPr marL="0" indent="0">
              <a:buNone/>
            </a:pPr>
            <a:r>
              <a:rPr lang="en-US" sz="1733" b="1" dirty="0">
                <a:latin typeface="Cambria" panose="02040503050406030204" pitchFamily="18" charset="0"/>
                <a:ea typeface="Cambria" panose="02040503050406030204" pitchFamily="18" charset="0"/>
              </a:rPr>
              <a:t>When not using Facebook in your job search: </a:t>
            </a:r>
          </a:p>
          <a:p>
            <a:pPr marL="380990" indent="-380990">
              <a:buFont typeface="Arial" panose="020B0604020202020204" pitchFamily="34" charset="0"/>
              <a:buChar char="•"/>
            </a:pPr>
            <a:r>
              <a:rPr lang="en-US" sz="1600" dirty="0">
                <a:latin typeface="Cambria" panose="02040503050406030204" pitchFamily="18" charset="0"/>
                <a:ea typeface="Cambria" panose="02040503050406030204" pitchFamily="18" charset="0"/>
              </a:rPr>
              <a:t>Set your privacy settings to “friends only,” and do not allow friends to tag you in photos</a:t>
            </a:r>
          </a:p>
          <a:p>
            <a:pPr marL="0" indent="0">
              <a:buNone/>
            </a:pP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p:txBody>
          <a:bodyPr/>
          <a:lstStyle/>
          <a:p>
            <a:pPr defTabSz="1219170" fontAlgn="base">
              <a:spcAft>
                <a:spcPct val="0"/>
              </a:spcAft>
              <a:defRPr/>
            </a:pPr>
            <a:fld id="{5EA02BB6-1A9C-452C-B494-FBD8DDFC7C76}" type="slidenum">
              <a:rPr lang="en-US">
                <a:solidFill>
                  <a:srgbClr val="FFFFFF"/>
                </a:solidFill>
              </a:rPr>
              <a:pPr defTabSz="1219170" fontAlgn="base">
                <a:spcAft>
                  <a:spcPct val="0"/>
                </a:spcAft>
                <a:defRPr/>
              </a:pPr>
              <a:t>17</a:t>
            </a:fld>
            <a:endParaRPr lang="en-US" dirty="0">
              <a:solidFill>
                <a:srgbClr val="FFFFFF"/>
              </a:solidFill>
            </a:endParaRPr>
          </a:p>
        </p:txBody>
      </p:sp>
    </p:spTree>
    <p:extLst>
      <p:ext uri="{BB962C8B-B14F-4D97-AF65-F5344CB8AC3E}">
        <p14:creationId xmlns:p14="http://schemas.microsoft.com/office/powerpoint/2010/main" val="149836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p:txBody>
          <a:bodyPr/>
          <a:lstStyle/>
          <a:p>
            <a:r>
              <a:rPr lang="en-US" sz="4267" dirty="0">
                <a:latin typeface="Garamond"/>
              </a:rPr>
              <a:t>Job Search Centers</a:t>
            </a:r>
          </a:p>
        </p:txBody>
      </p:sp>
      <p:sp>
        <p:nvSpPr>
          <p:cNvPr id="3" name="Content Placeholder 2"/>
          <p:cNvSpPr>
            <a:spLocks noGrp="1"/>
          </p:cNvSpPr>
          <p:nvPr>
            <p:ph idx="1"/>
          </p:nvPr>
        </p:nvSpPr>
        <p:spPr>
          <a:xfrm>
            <a:off x="595424" y="1262555"/>
            <a:ext cx="10962976" cy="5001061"/>
          </a:xfrm>
        </p:spPr>
        <p:txBody>
          <a:bodyPr/>
          <a:lstStyle/>
          <a:p>
            <a:pPr marL="0" indent="0">
              <a:buNone/>
            </a:pPr>
            <a:r>
              <a:rPr lang="en-US" sz="2133" b="1" dirty="0">
                <a:latin typeface="Cambria" panose="02040503050406030204" pitchFamily="18" charset="0"/>
                <a:ea typeface="Cambria" panose="02040503050406030204" pitchFamily="18" charset="0"/>
              </a:rPr>
              <a:t>You can access training, resources and leads through job search centers in your community. Some job search centers include: </a:t>
            </a:r>
          </a:p>
          <a:p>
            <a:pPr marL="0" indent="0">
              <a:buNone/>
            </a:pPr>
            <a:r>
              <a:rPr lang="en-US" sz="1067" b="1" dirty="0"/>
              <a:t> </a:t>
            </a:r>
            <a:endParaRPr lang="en-US" sz="1067" dirty="0"/>
          </a:p>
          <a:p>
            <a:r>
              <a:rPr lang="en-US" sz="1867" b="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CareerOneStop.org</a:t>
            </a:r>
            <a:r>
              <a:rPr lang="en-US" sz="1867" dirty="0">
                <a:latin typeface="Cambria" panose="02040503050406030204" pitchFamily="18" charset="0"/>
                <a:ea typeface="Cambria" panose="02040503050406030204" pitchFamily="18" charset="0"/>
              </a:rPr>
              <a:t>: Sponsored by the U.S. Department of Labor, these career centers are located across the United States, offering training and resources for finding a job, skill and interest assessments, 1-on-1 career advising and group classes. Additionally, they host a robust website with tools and resources.  </a:t>
            </a:r>
          </a:p>
          <a:p>
            <a:endParaRPr lang="en-US" sz="1867" dirty="0">
              <a:latin typeface="Cambria" panose="02040503050406030204" pitchFamily="18" charset="0"/>
              <a:ea typeface="Cambria" panose="02040503050406030204" pitchFamily="18" charset="0"/>
            </a:endParaRPr>
          </a:p>
          <a:p>
            <a:r>
              <a:rPr lang="en-US" sz="1867" b="1" dirty="0">
                <a:solidFill>
                  <a:srgbClr val="0070C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Goodwill Industries.org</a:t>
            </a:r>
            <a:r>
              <a:rPr lang="en-US" sz="1867" dirty="0">
                <a:latin typeface="Cambria" panose="02040503050406030204" pitchFamily="18" charset="0"/>
                <a:ea typeface="Cambria" panose="02040503050406030204" pitchFamily="18" charset="0"/>
              </a:rPr>
              <a:t>: This non-profit organization offers advising from career coaches, training in job search skills, resume development, and interviewing. Locate a branch near you through the website. </a:t>
            </a:r>
          </a:p>
          <a:p>
            <a:endParaRPr lang="en-US" sz="1867" dirty="0">
              <a:latin typeface="Cambria" panose="02040503050406030204" pitchFamily="18" charset="0"/>
              <a:ea typeface="Cambria" panose="02040503050406030204" pitchFamily="18" charset="0"/>
            </a:endParaRPr>
          </a:p>
          <a:p>
            <a:r>
              <a:rPr lang="en-US" sz="1867" b="1" dirty="0">
                <a:solidFill>
                  <a:srgbClr val="0070C0"/>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Coconino County Career Center</a:t>
            </a:r>
            <a:r>
              <a:rPr lang="en-US" sz="1867" dirty="0">
                <a:latin typeface="Cambria" panose="02040503050406030204" pitchFamily="18" charset="0"/>
                <a:ea typeface="Cambria" panose="02040503050406030204" pitchFamily="18" charset="0"/>
              </a:rPr>
              <a:t>: Locally-based job centers can offer connections and training in touch with the needs of community employers. Some centers, including this one, can potentially offer funding through the Workforce Investment Act. </a:t>
            </a:r>
          </a:p>
          <a:p>
            <a:pPr marL="0" indent="0">
              <a:buNone/>
            </a:pP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4294967295"/>
          </p:nvPr>
        </p:nvSpPr>
        <p:spPr>
          <a:xfrm>
            <a:off x="4825999" y="6530759"/>
            <a:ext cx="2540000" cy="304800"/>
          </a:xfrm>
        </p:spPr>
        <p:txBody>
          <a:bodyPr/>
          <a:lstStyle/>
          <a:p>
            <a:pPr defTabSz="1219170" fontAlgn="base">
              <a:spcAft>
                <a:spcPct val="0"/>
              </a:spcAft>
              <a:defRPr/>
            </a:pPr>
            <a:fld id="{5EA02BB6-1A9C-452C-B494-FBD8DDFC7C76}" type="slidenum">
              <a:rPr lang="en-US"/>
              <a:pPr defTabSz="1219170" fontAlgn="base">
                <a:spcAft>
                  <a:spcPct val="0"/>
                </a:spcAft>
                <a:defRPr/>
              </a:pPr>
              <a:t>18</a:t>
            </a:fld>
            <a:endParaRPr lang="en-US" dirty="0"/>
          </a:p>
        </p:txBody>
      </p:sp>
    </p:spTree>
    <p:extLst>
      <p:ext uri="{BB962C8B-B14F-4D97-AF65-F5344CB8AC3E}">
        <p14:creationId xmlns:p14="http://schemas.microsoft.com/office/powerpoint/2010/main" val="387765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p:txBody>
          <a:bodyPr/>
          <a:lstStyle/>
          <a:p>
            <a:r>
              <a:rPr lang="en-US" sz="4267" dirty="0">
                <a:latin typeface="Garamond"/>
              </a:rPr>
              <a:t>Take in the Whole Picture</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idx="1"/>
          </p:nvPr>
        </p:nvSpPr>
        <p:spPr/>
        <p:txBody>
          <a:bodyPr/>
          <a:lstStyle/>
          <a:p>
            <a:pPr marL="0" indent="0">
              <a:buNone/>
            </a:pPr>
            <a:r>
              <a:rPr lang="en-US" sz="1867" dirty="0">
                <a:latin typeface="Cambria" panose="02040503050406030204" pitchFamily="18" charset="0"/>
                <a:ea typeface="Cambria" panose="02040503050406030204" pitchFamily="18" charset="0"/>
              </a:rPr>
              <a:t>Getting a job offer is exciting. There are many factors that go into evaluating a job offer holistically to make sure that it matches with your interests, strengths, and values. Before accepting a position consider these questions. </a:t>
            </a:r>
          </a:p>
          <a:p>
            <a:endParaRPr lang="en-US" sz="667"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What benefits are included? </a:t>
            </a:r>
          </a:p>
          <a:p>
            <a:pPr marL="0" indent="0">
              <a:buNone/>
            </a:pPr>
            <a:r>
              <a:rPr lang="en-US" sz="1600" dirty="0">
                <a:latin typeface="Cambria" panose="02040503050406030204" pitchFamily="18" charset="0"/>
                <a:ea typeface="Cambria" panose="02040503050406030204" pitchFamily="18" charset="0"/>
              </a:rPr>
              <a:t>There are times when people will choose a lower salary for benefits that better fit their needs and values. Be sure to include vacation time, relocation assistance, development programs, loan and/or tuition reimbursement, stock options, health insurance, and retirement plans in your decision-making. Throughout the hiring process, it is important to </a:t>
            </a:r>
            <a:r>
              <a:rPr lang="en-US" sz="1600" b="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Understand Total Compensation</a:t>
            </a:r>
            <a:r>
              <a:rPr lang="en-US" sz="1600" b="1" dirty="0">
                <a:solidFill>
                  <a:srgbClr val="0070C0"/>
                </a:solidFill>
                <a:latin typeface="Cambria" panose="02040503050406030204" pitchFamily="18" charset="0"/>
                <a:ea typeface="Cambria" panose="02040503050406030204" pitchFamily="18" charset="0"/>
              </a:rPr>
              <a:t> </a:t>
            </a:r>
          </a:p>
          <a:p>
            <a:pPr lvl="0"/>
            <a:endParaRPr lang="en-US" sz="1067"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Can you expect to grow in this job? </a:t>
            </a:r>
            <a:r>
              <a:rPr lang="en-US" sz="1600" dirty="0">
                <a:latin typeface="Cambria" panose="02040503050406030204" pitchFamily="18" charset="0"/>
                <a:ea typeface="Cambria" panose="02040503050406030204" pitchFamily="18" charset="0"/>
              </a:rPr>
              <a:t>Is the pathway to promotions, or other positions within the organization, clear? What type of training and professional development is offered? Will you receive regular feedback and/or performance reviews, to develop your skills? </a:t>
            </a:r>
          </a:p>
          <a:p>
            <a:pPr lvl="0"/>
            <a:endParaRPr lang="en-US" sz="800" dirty="0">
              <a:latin typeface="Cambria" panose="02040503050406030204" pitchFamily="18" charset="0"/>
              <a:ea typeface="Cambria" panose="02040503050406030204" pitchFamily="18" charset="0"/>
            </a:endParaRPr>
          </a:p>
          <a:p>
            <a:pPr marL="0" indent="0">
              <a:buNone/>
            </a:pPr>
            <a:r>
              <a:rPr lang="en-US" sz="1867" b="1" dirty="0">
                <a:latin typeface="Cambria" panose="02040503050406030204" pitchFamily="18" charset="0"/>
                <a:ea typeface="Cambria" panose="02040503050406030204" pitchFamily="18" charset="0"/>
              </a:rPr>
              <a:t>How stable is the organization, and industry it represents? </a:t>
            </a:r>
            <a:r>
              <a:rPr lang="en-US" sz="1600" dirty="0">
                <a:latin typeface="Cambria" panose="02040503050406030204" pitchFamily="18" charset="0"/>
                <a:ea typeface="Cambria" panose="02040503050406030204" pitchFamily="18" charset="0"/>
              </a:rPr>
              <a:t>Is a change in management likely, or major litigation which might impact your role or position?  Does the organization have a reputation for adapting to changes in the market or new technology? Is the industry growing, or declining? </a:t>
            </a:r>
          </a:p>
          <a:p>
            <a:pPr lvl="0"/>
            <a:r>
              <a:rPr lang="en-US" sz="1600" dirty="0">
                <a:latin typeface="Cambria" panose="02040503050406030204" pitchFamily="18" charset="0"/>
                <a:ea typeface="Cambria" panose="02040503050406030204" pitchFamily="18" charset="0"/>
              </a:rPr>
              <a:t>Negotiating an offer may be acceptable, depending on the organization </a:t>
            </a:r>
          </a:p>
        </p:txBody>
      </p:sp>
      <p:sp>
        <p:nvSpPr>
          <p:cNvPr id="5" name="Slide Number Placeholder 4"/>
          <p:cNvSpPr>
            <a:spLocks noGrp="1"/>
          </p:cNvSpPr>
          <p:nvPr>
            <p:ph type="sldNum" sz="quarter" idx="4294967295"/>
          </p:nvPr>
        </p:nvSpPr>
        <p:spPr>
          <a:xfrm>
            <a:off x="9652000" y="6553200"/>
            <a:ext cx="2540000" cy="304800"/>
          </a:xfrm>
        </p:spPr>
        <p:txBody>
          <a:bodyPr/>
          <a:lstStyle/>
          <a:p>
            <a:pPr defTabSz="1219170" fontAlgn="base">
              <a:spcAft>
                <a:spcPct val="0"/>
              </a:spcAft>
              <a:defRPr/>
            </a:pPr>
            <a:fld id="{A94C9D31-C077-4F1D-9A24-5EC35A00F916}" type="slidenum">
              <a:rPr lang="en-US"/>
              <a:pPr defTabSz="1219170" fontAlgn="base">
                <a:spcAft>
                  <a:spcPct val="0"/>
                </a:spcAft>
                <a:defRPr/>
              </a:pPr>
              <a:t>19</a:t>
            </a:fld>
            <a:endParaRPr lang="en-US"/>
          </a:p>
        </p:txBody>
      </p:sp>
    </p:spTree>
    <p:extLst>
      <p:ext uri="{BB962C8B-B14F-4D97-AF65-F5344CB8AC3E}">
        <p14:creationId xmlns:p14="http://schemas.microsoft.com/office/powerpoint/2010/main" val="188936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6;p10">
            <a:extLst>
              <a:ext uri="{FF2B5EF4-FFF2-40B4-BE49-F238E27FC236}">
                <a16:creationId xmlns:a16="http://schemas.microsoft.com/office/drawing/2014/main" id="{D9113619-A03D-431B-BB58-1190DDF0E2F1}"/>
              </a:ext>
            </a:extLst>
          </p:cNvPr>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sp>
        <p:nvSpPr>
          <p:cNvPr id="3" name="Google Shape;229;p1">
            <a:extLst>
              <a:ext uri="{FF2B5EF4-FFF2-40B4-BE49-F238E27FC236}">
                <a16:creationId xmlns:a16="http://schemas.microsoft.com/office/drawing/2014/main" id="{27EF0DD3-5F54-410B-8AAE-F244C92B1606}"/>
              </a:ext>
            </a:extLst>
          </p:cNvPr>
          <p:cNvSpPr txBox="1">
            <a:spLocks noGrp="1"/>
          </p:cNvSpPr>
          <p:nvPr>
            <p:ph type="ctrTitle"/>
          </p:nvPr>
        </p:nvSpPr>
        <p:spPr>
          <a:xfrm>
            <a:off x="1269999" y="2027359"/>
            <a:ext cx="9652000" cy="2048540"/>
          </a:xfrm>
          <a:prstGeom prst="rect">
            <a:avLst/>
          </a:prstGeom>
          <a:noFill/>
          <a:ln w="28575">
            <a:solidFill>
              <a:schemeClr val="bg1"/>
            </a:solidFill>
          </a:ln>
        </p:spPr>
        <p:style>
          <a:lnRef idx="0">
            <a:scrgbClr r="0" g="0" b="0"/>
          </a:lnRef>
          <a:fillRef idx="0">
            <a:scrgbClr r="0" g="0" b="0"/>
          </a:fillRef>
          <a:effectRef idx="0">
            <a:scrgbClr r="0" g="0" b="0"/>
          </a:effectRef>
          <a:fontRef idx="minor">
            <a:schemeClr val="dk1"/>
          </a:fontRef>
        </p:style>
        <p:txBody>
          <a:bodyPr spcFirstLastPara="1" vert="horz" wrap="square" lIns="121900" tIns="60933" rIns="121900" bIns="60933" numCol="1" anchor="ctr" anchorCtr="0" compatLnSpc="1">
            <a:prstTxWarp prst="textNoShape">
              <a:avLst/>
            </a:prstTxWarp>
            <a:noAutofit/>
          </a:bodyPr>
          <a:lstStyle/>
          <a:p>
            <a:pPr>
              <a:lnSpc>
                <a:spcPct val="75000"/>
              </a:lnSpc>
              <a:spcBef>
                <a:spcPts val="0"/>
              </a:spcBef>
            </a:pPr>
            <a:r>
              <a:rPr lang="en-US" sz="8000" cap="none" dirty="0">
                <a:latin typeface="Garamond" panose="02020404030301010803" pitchFamily="18" charset="0"/>
                <a:ea typeface="Garamond"/>
                <a:cs typeface="Garamond"/>
                <a:sym typeface="Garamond"/>
              </a:rPr>
              <a:t>The Job Search</a:t>
            </a:r>
            <a:endParaRPr sz="8000" cap="none" dirty="0">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3751706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a:xfrm>
            <a:off x="214026" y="97317"/>
            <a:ext cx="11763948" cy="990600"/>
          </a:xfrm>
        </p:spPr>
        <p:txBody>
          <a:bodyPr/>
          <a:lstStyle/>
          <a:p>
            <a:r>
              <a:rPr lang="en-US" sz="4267" cap="small" dirty="0">
                <a:solidFill>
                  <a:srgbClr val="002060"/>
                </a:solidFill>
                <a:latin typeface="Garamond"/>
              </a:rPr>
              <a:t>Negotiating and Accepting an Offer</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sz="half" idx="1"/>
          </p:nvPr>
        </p:nvSpPr>
        <p:spPr>
          <a:xfrm>
            <a:off x="609600" y="1228971"/>
            <a:ext cx="7358401" cy="4943829"/>
          </a:xfrm>
        </p:spPr>
        <p:txBody>
          <a:bodyPr/>
          <a:lstStyle/>
          <a:p>
            <a:pPr marL="0" indent="0">
              <a:buNone/>
            </a:pPr>
            <a:r>
              <a:rPr lang="en-US" sz="1867" dirty="0">
                <a:latin typeface="Cambria" panose="02040503050406030204" pitchFamily="18" charset="0"/>
                <a:ea typeface="Cambria" panose="02040503050406030204" pitchFamily="18" charset="0"/>
              </a:rPr>
              <a:t>If you are offered a position while pursuing multiple opportunities, you can let the other organizations know you have received an alternate offer yet are still very interested in their organization. You can ask when they expect to make a hiring decision. This gives them the chance to accommodate your deadline if they are seriously considering you as a candidate. You can ask the organization offering you the position for time to consider; generally, up to one week is acceptable. </a:t>
            </a:r>
          </a:p>
          <a:p>
            <a:endParaRPr lang="en-US" sz="1400" dirty="0">
              <a:latin typeface="Cambria" panose="02040503050406030204" pitchFamily="18" charset="0"/>
              <a:ea typeface="Cambria" panose="02040503050406030204" pitchFamily="18" charset="0"/>
            </a:endParaRPr>
          </a:p>
          <a:p>
            <a:pPr marL="0" indent="0">
              <a:buNone/>
            </a:pPr>
            <a:r>
              <a:rPr lang="en-US" sz="1867" dirty="0">
                <a:latin typeface="Cambria" panose="02040503050406030204" pitchFamily="18" charset="0"/>
                <a:ea typeface="Cambria" panose="02040503050406030204" pitchFamily="18" charset="0"/>
              </a:rPr>
              <a:t>Once you accept an offer, it is not professional to back out if another offer presents itself, so make sure you are fully committed. Contact other organizations you have been communicating with and politely decline their offers or withdraw your application from consideration.</a:t>
            </a:r>
          </a:p>
          <a:p>
            <a:endParaRPr lang="en-US" sz="1400" dirty="0">
              <a:latin typeface="Cambria" panose="02040503050406030204" pitchFamily="18" charset="0"/>
              <a:ea typeface="Cambria" panose="02040503050406030204" pitchFamily="18" charset="0"/>
            </a:endParaRPr>
          </a:p>
          <a:p>
            <a:pPr marL="0" indent="0">
              <a:buNone/>
            </a:pPr>
            <a:r>
              <a:rPr lang="en-US" sz="1867" i="1" dirty="0">
                <a:latin typeface="Cambria" panose="02040503050406030204" pitchFamily="18" charset="0"/>
                <a:ea typeface="Cambria" panose="02040503050406030204" pitchFamily="18" charset="0"/>
              </a:rPr>
              <a:t>Developing skills for </a:t>
            </a:r>
            <a:r>
              <a:rPr lang="en-US" sz="1867" b="1" i="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negotiating and accepting an offer</a:t>
            </a:r>
            <a:r>
              <a:rPr lang="en-US" sz="1867" b="1" i="1" dirty="0">
                <a:solidFill>
                  <a:srgbClr val="0070C0"/>
                </a:solidFill>
                <a:latin typeface="Cambria" panose="02040503050406030204" pitchFamily="18" charset="0"/>
                <a:ea typeface="Cambria" panose="02040503050406030204" pitchFamily="18" charset="0"/>
              </a:rPr>
              <a:t> </a:t>
            </a:r>
            <a:r>
              <a:rPr lang="en-US" sz="1867" i="1" dirty="0">
                <a:latin typeface="Cambria" panose="02040503050406030204" pitchFamily="18" charset="0"/>
                <a:ea typeface="Cambria" panose="02040503050406030204" pitchFamily="18" charset="0"/>
              </a:rPr>
              <a:t>take time to develop, start now</a:t>
            </a:r>
          </a:p>
        </p:txBody>
      </p:sp>
      <p:sp>
        <p:nvSpPr>
          <p:cNvPr id="5" name="Slide Number Placeholder 4"/>
          <p:cNvSpPr>
            <a:spLocks noGrp="1"/>
          </p:cNvSpPr>
          <p:nvPr>
            <p:ph type="sldNum" sz="quarter" idx="12"/>
          </p:nvPr>
        </p:nvSpPr>
        <p:spPr/>
        <p:txBody>
          <a:bodyPr/>
          <a:lstStyle/>
          <a:p>
            <a:pPr defTabSz="1219170" fontAlgn="base">
              <a:spcAft>
                <a:spcPct val="0"/>
              </a:spcAft>
              <a:defRPr/>
            </a:pPr>
            <a:fld id="{A94C9D31-C077-4F1D-9A24-5EC35A00F916}" type="slidenum">
              <a:rPr lang="en-US">
                <a:solidFill>
                  <a:srgbClr val="FFFFFF"/>
                </a:solidFill>
              </a:rPr>
              <a:pPr defTabSz="1219170" fontAlgn="base">
                <a:spcAft>
                  <a:spcPct val="0"/>
                </a:spcAft>
                <a:defRPr/>
              </a:pPr>
              <a:t>20</a:t>
            </a:fld>
            <a:endParaRPr lang="en-US">
              <a:solidFill>
                <a:srgbClr val="FFFFFF"/>
              </a:solidFill>
            </a:endParaRPr>
          </a:p>
        </p:txBody>
      </p:sp>
      <p:pic>
        <p:nvPicPr>
          <p:cNvPr id="4098" name="Picture 2" descr="Negotiation - Overview, How It Works, and Top Tips">
            <a:extLst>
              <a:ext uri="{FF2B5EF4-FFF2-40B4-BE49-F238E27FC236}">
                <a16:creationId xmlns:a16="http://schemas.microsoft.com/office/drawing/2014/main" id="{61E7E516-C234-4DBC-B709-A1BC5AB247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69" r="28095"/>
          <a:stretch/>
        </p:blipFill>
        <p:spPr bwMode="auto">
          <a:xfrm>
            <a:off x="8064000" y="1651200"/>
            <a:ext cx="3786587" cy="4164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3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a:xfrm>
            <a:off x="0" y="147287"/>
            <a:ext cx="12192000" cy="990600"/>
          </a:xfrm>
        </p:spPr>
        <p:txBody>
          <a:bodyPr/>
          <a:lstStyle/>
          <a:p>
            <a:r>
              <a:rPr lang="en-US" sz="4267" dirty="0">
                <a:latin typeface="Garamond"/>
              </a:rPr>
              <a:t>For a Successful Job Search, Remember to:</a:t>
            </a:r>
          </a:p>
        </p:txBody>
      </p:sp>
      <p:sp>
        <p:nvSpPr>
          <p:cNvPr id="3" name="Content Placeholder 2"/>
          <p:cNvSpPr>
            <a:spLocks noGrp="1"/>
          </p:cNvSpPr>
          <p:nvPr>
            <p:ph idx="1"/>
          </p:nvPr>
        </p:nvSpPr>
        <p:spPr/>
        <p:txBody>
          <a:bodyPr/>
          <a:lstStyle/>
          <a:p>
            <a:pPr marL="380990" indent="-380990">
              <a:buFont typeface="Arial" panose="020B0604020202020204" pitchFamily="34" charset="0"/>
              <a:buChar char="•"/>
            </a:pPr>
            <a:r>
              <a:rPr lang="en-US" sz="2133" b="1" dirty="0">
                <a:latin typeface="Cambria" panose="02040503050406030204" pitchFamily="18" charset="0"/>
                <a:ea typeface="Cambria" panose="02040503050406030204" pitchFamily="18" charset="0"/>
              </a:rPr>
              <a:t>Tailor</a:t>
            </a:r>
            <a:r>
              <a:rPr lang="en-US" sz="2133" dirty="0">
                <a:latin typeface="Cambria" panose="02040503050406030204" pitchFamily="18" charset="0"/>
                <a:ea typeface="Cambria" panose="02040503050406030204" pitchFamily="18" charset="0"/>
              </a:rPr>
              <a:t> your application materials to the job description, including both the resume and cover letter.</a:t>
            </a:r>
          </a:p>
          <a:p>
            <a:pPr marL="380990" indent="-380990">
              <a:buFont typeface="Arial" panose="020B0604020202020204" pitchFamily="34" charset="0"/>
              <a:buChar char="•"/>
            </a:pPr>
            <a:endParaRPr lang="en-US" sz="533" dirty="0">
              <a:latin typeface="Cambria" panose="02040503050406030204" pitchFamily="18" charset="0"/>
              <a:ea typeface="Cambria" panose="02040503050406030204" pitchFamily="18" charset="0"/>
            </a:endParaRPr>
          </a:p>
          <a:p>
            <a:pPr marL="380990" indent="-380990">
              <a:buFont typeface="Arial" panose="020B0604020202020204" pitchFamily="34" charset="0"/>
              <a:buChar char="•"/>
            </a:pPr>
            <a:r>
              <a:rPr lang="en-US" sz="2133" b="1" dirty="0">
                <a:latin typeface="Cambria" panose="02040503050406030204" pitchFamily="18" charset="0"/>
                <a:ea typeface="Cambria" panose="02040503050406030204" pitchFamily="18" charset="0"/>
              </a:rPr>
              <a:t>Follow up </a:t>
            </a:r>
            <a:r>
              <a:rPr lang="en-US" sz="2133" dirty="0">
                <a:latin typeface="Cambria" panose="02040503050406030204" pitchFamily="18" charset="0"/>
                <a:ea typeface="Cambria" panose="02040503050406030204" pitchFamily="18" charset="0"/>
              </a:rPr>
              <a:t>interviews with thank you emails or letters.</a:t>
            </a:r>
          </a:p>
          <a:p>
            <a:pPr marL="380990" indent="-380990">
              <a:buFont typeface="Arial" panose="020B0604020202020204" pitchFamily="34" charset="0"/>
              <a:buChar char="•"/>
            </a:pPr>
            <a:endParaRPr lang="en-US" sz="533" dirty="0">
              <a:latin typeface="Cambria" panose="02040503050406030204" pitchFamily="18" charset="0"/>
              <a:ea typeface="Cambria" panose="02040503050406030204" pitchFamily="18" charset="0"/>
            </a:endParaRPr>
          </a:p>
          <a:p>
            <a:pPr marL="380990" indent="-380990">
              <a:buFont typeface="Arial" panose="020B0604020202020204" pitchFamily="34" charset="0"/>
              <a:buChar char="•"/>
            </a:pPr>
            <a:r>
              <a:rPr lang="en-US" sz="2133" b="1" dirty="0">
                <a:latin typeface="Cambria" panose="02040503050406030204" pitchFamily="18" charset="0"/>
                <a:ea typeface="Cambria" panose="02040503050406030204" pitchFamily="18" charset="0"/>
              </a:rPr>
              <a:t>Create a file of jobs you’ve applied to</a:t>
            </a:r>
            <a:r>
              <a:rPr lang="en-US" sz="2133" dirty="0">
                <a:latin typeface="Cambria" panose="02040503050406030204" pitchFamily="18" charset="0"/>
                <a:ea typeface="Cambria" panose="02040503050406030204" pitchFamily="18" charset="0"/>
              </a:rPr>
              <a:t>, keeping electronic or paper copies of the job descriptions, so you can prepare for the interview if selected. (If hired, keeping a copy of the job description will allow you to evaluate that you are meeting the goals and objectives of the position.) </a:t>
            </a:r>
          </a:p>
          <a:p>
            <a:pPr marL="380990" indent="-380990">
              <a:buFont typeface="Arial" panose="020B0604020202020204" pitchFamily="34" charset="0"/>
              <a:buChar char="•"/>
            </a:pPr>
            <a:endParaRPr lang="en-US" sz="533" dirty="0">
              <a:latin typeface="Cambria" panose="02040503050406030204" pitchFamily="18" charset="0"/>
              <a:ea typeface="Cambria" panose="02040503050406030204" pitchFamily="18" charset="0"/>
            </a:endParaRPr>
          </a:p>
          <a:p>
            <a:pPr marL="380990" indent="-380990">
              <a:buFont typeface="Arial" panose="020B0604020202020204" pitchFamily="34" charset="0"/>
              <a:buChar char="•"/>
            </a:pPr>
            <a:r>
              <a:rPr lang="en-US" sz="2133" b="1" dirty="0">
                <a:latin typeface="Cambria" panose="02040503050406030204" pitchFamily="18" charset="0"/>
                <a:ea typeface="Cambria" panose="02040503050406030204" pitchFamily="18" charset="0"/>
              </a:rPr>
              <a:t>Polish your interview skills </a:t>
            </a:r>
            <a:r>
              <a:rPr lang="en-US" sz="2133" dirty="0">
                <a:latin typeface="Cambria" panose="02040503050406030204" pitchFamily="18" charset="0"/>
                <a:ea typeface="Cambria" panose="02040503050406030204" pitchFamily="18" charset="0"/>
              </a:rPr>
              <a:t>by taking an </a:t>
            </a:r>
            <a:r>
              <a:rPr lang="en-US" sz="2133" b="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Interview Workshop </a:t>
            </a:r>
            <a:r>
              <a:rPr lang="en-US" sz="2133" b="1" dirty="0">
                <a:solidFill>
                  <a:srgbClr val="0070C0"/>
                </a:solidFill>
                <a:latin typeface="Cambria" panose="02040503050406030204" pitchFamily="18" charset="0"/>
                <a:ea typeface="Cambria" panose="02040503050406030204" pitchFamily="18" charset="0"/>
              </a:rPr>
              <a:t> </a:t>
            </a:r>
            <a:r>
              <a:rPr lang="en-US" sz="2133" dirty="0">
                <a:latin typeface="Cambria" panose="02040503050406030204" pitchFamily="18" charset="0"/>
                <a:ea typeface="Cambria" panose="02040503050406030204" pitchFamily="18" charset="0"/>
              </a:rPr>
              <a:t>completing </a:t>
            </a:r>
            <a:r>
              <a:rPr lang="en-US" sz="2133" b="1" dirty="0">
                <a:solidFill>
                  <a:srgbClr val="0070C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Career Step Module </a:t>
            </a:r>
            <a:r>
              <a:rPr lang="en-US" sz="2133" dirty="0">
                <a:latin typeface="Cambria" panose="02040503050406030204" pitchFamily="18" charset="0"/>
                <a:ea typeface="Cambria" panose="02040503050406030204" pitchFamily="18" charset="0"/>
              </a:rPr>
              <a:t>or scheduling a mock interview with NAU Career Development.</a:t>
            </a:r>
          </a:p>
          <a:p>
            <a:pPr marL="380990" indent="-380990">
              <a:buFont typeface="Arial" panose="020B0604020202020204" pitchFamily="34" charset="0"/>
              <a:buChar char="•"/>
            </a:pPr>
            <a:endParaRPr lang="en-US" sz="533" dirty="0">
              <a:latin typeface="Cambria" panose="02040503050406030204" pitchFamily="18" charset="0"/>
              <a:ea typeface="Cambria" panose="02040503050406030204" pitchFamily="18" charset="0"/>
            </a:endParaRPr>
          </a:p>
          <a:p>
            <a:pPr marL="380990" indent="-380990">
              <a:buFont typeface="Arial" panose="020B0604020202020204" pitchFamily="34" charset="0"/>
              <a:buChar char="•"/>
            </a:pPr>
            <a:r>
              <a:rPr lang="en-US" sz="2133" b="1" dirty="0">
                <a:latin typeface="Cambria" panose="02040503050406030204" pitchFamily="18" charset="0"/>
                <a:ea typeface="Cambria" panose="02040503050406030204" pitchFamily="18" charset="0"/>
              </a:rPr>
              <a:t>Polish your resume </a:t>
            </a:r>
            <a:r>
              <a:rPr lang="en-US" sz="2133" dirty="0">
                <a:latin typeface="Cambria" panose="02040503050406030204" pitchFamily="18" charset="0"/>
                <a:ea typeface="Cambria" panose="02040503050406030204" pitchFamily="18" charset="0"/>
              </a:rPr>
              <a:t>by taking a </a:t>
            </a:r>
            <a:r>
              <a:rPr lang="en-US" sz="2133" b="1" dirty="0">
                <a:solidFill>
                  <a:srgbClr val="0070C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Resume Workshop</a:t>
            </a:r>
            <a:r>
              <a:rPr lang="en-US" sz="2133" dirty="0">
                <a:latin typeface="Cambria" panose="02040503050406030204" pitchFamily="18" charset="0"/>
                <a:ea typeface="Cambria" panose="02040503050406030204" pitchFamily="18" charset="0"/>
              </a:rPr>
              <a:t>, participating in drop-in resume review hours next Spring, or scheduling a 1-on-1 resume review appointment at NAU Career Development.</a:t>
            </a:r>
          </a:p>
          <a:p>
            <a:pPr marL="0" indent="0">
              <a:buNone/>
            </a:pPr>
            <a:r>
              <a:rPr lang="en-US" sz="1067" b="1" dirty="0"/>
              <a:t> </a:t>
            </a:r>
            <a:endParaRPr lang="en-US" sz="1067" dirty="0"/>
          </a:p>
          <a:p>
            <a:pPr marL="0" indent="0">
              <a:buNone/>
            </a:pP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p:txBody>
          <a:bodyPr/>
          <a:lstStyle/>
          <a:p>
            <a:pPr defTabSz="1219170" fontAlgn="base">
              <a:spcAft>
                <a:spcPct val="0"/>
              </a:spcAft>
              <a:defRPr/>
            </a:pPr>
            <a:fld id="{5EA02BB6-1A9C-452C-B494-FBD8DDFC7C76}" type="slidenum">
              <a:rPr lang="en-US">
                <a:solidFill>
                  <a:srgbClr val="FFFFFF"/>
                </a:solidFill>
              </a:rPr>
              <a:pPr defTabSz="1219170" fontAlgn="base">
                <a:spcAft>
                  <a:spcPct val="0"/>
                </a:spcAft>
                <a:defRPr/>
              </a:pPr>
              <a:t>21</a:t>
            </a:fld>
            <a:endParaRPr lang="en-US" dirty="0">
              <a:solidFill>
                <a:srgbClr val="FFFFFF"/>
              </a:solidFill>
            </a:endParaRPr>
          </a:p>
        </p:txBody>
      </p:sp>
    </p:spTree>
    <p:extLst>
      <p:ext uri="{BB962C8B-B14F-4D97-AF65-F5344CB8AC3E}">
        <p14:creationId xmlns:p14="http://schemas.microsoft.com/office/powerpoint/2010/main" val="93525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6;p10">
            <a:extLst>
              <a:ext uri="{FF2B5EF4-FFF2-40B4-BE49-F238E27FC236}">
                <a16:creationId xmlns:a16="http://schemas.microsoft.com/office/drawing/2014/main" id="{D9113619-A03D-431B-BB58-1190DDF0E2F1}"/>
              </a:ext>
            </a:extLst>
          </p:cNvPr>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sp>
        <p:nvSpPr>
          <p:cNvPr id="3" name="Google Shape;229;p1">
            <a:extLst>
              <a:ext uri="{FF2B5EF4-FFF2-40B4-BE49-F238E27FC236}">
                <a16:creationId xmlns:a16="http://schemas.microsoft.com/office/drawing/2014/main" id="{27EF0DD3-5F54-410B-8AAE-F244C92B1606}"/>
              </a:ext>
            </a:extLst>
          </p:cNvPr>
          <p:cNvSpPr txBox="1">
            <a:spLocks noGrp="1"/>
          </p:cNvSpPr>
          <p:nvPr>
            <p:ph type="ctrTitle"/>
          </p:nvPr>
        </p:nvSpPr>
        <p:spPr>
          <a:xfrm>
            <a:off x="1269999" y="2027359"/>
            <a:ext cx="9652000" cy="2048540"/>
          </a:xfrm>
          <a:prstGeom prst="rect">
            <a:avLst/>
          </a:prstGeom>
          <a:noFill/>
          <a:ln w="28575">
            <a:solidFill>
              <a:schemeClr val="bg1"/>
            </a:solidFill>
          </a:ln>
        </p:spPr>
        <p:style>
          <a:lnRef idx="0">
            <a:scrgbClr r="0" g="0" b="0"/>
          </a:lnRef>
          <a:fillRef idx="0">
            <a:scrgbClr r="0" g="0" b="0"/>
          </a:fillRef>
          <a:effectRef idx="0">
            <a:scrgbClr r="0" g="0" b="0"/>
          </a:effectRef>
          <a:fontRef idx="minor">
            <a:schemeClr val="dk1"/>
          </a:fontRef>
        </p:style>
        <p:txBody>
          <a:bodyPr spcFirstLastPara="1" vert="horz" wrap="square" lIns="121900" tIns="60933" rIns="121900" bIns="60933" numCol="1" anchor="ctr" anchorCtr="0" compatLnSpc="1">
            <a:prstTxWarp prst="textNoShape">
              <a:avLst/>
            </a:prstTxWarp>
            <a:noAutofit/>
          </a:bodyPr>
          <a:lstStyle/>
          <a:p>
            <a:pPr>
              <a:lnSpc>
                <a:spcPct val="75000"/>
              </a:lnSpc>
              <a:spcBef>
                <a:spcPts val="0"/>
              </a:spcBef>
            </a:pPr>
            <a:r>
              <a:rPr lang="en-US" sz="8000" cap="none" dirty="0">
                <a:latin typeface="Garamond" panose="02020404030301010803" pitchFamily="18" charset="0"/>
                <a:ea typeface="Garamond"/>
                <a:cs typeface="Garamond"/>
                <a:sym typeface="Garamond"/>
              </a:rPr>
              <a:t>Resumes</a:t>
            </a:r>
            <a:endParaRPr sz="8000" i="1" cap="none" dirty="0">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255581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 name="Google Shape;283;p5">
            <a:extLst>
              <a:ext uri="{FF2B5EF4-FFF2-40B4-BE49-F238E27FC236}">
                <a16:creationId xmlns:a16="http://schemas.microsoft.com/office/drawing/2014/main" id="{16AB5A07-04CB-E16D-8C34-88C26F63F5E8}"/>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44" name="Google Shape;244;p3"/>
          <p:cNvSpPr txBox="1">
            <a:spLocks noGrp="1"/>
          </p:cNvSpPr>
          <p:nvPr>
            <p:ph type="title"/>
          </p:nvPr>
        </p:nvSpPr>
        <p:spPr>
          <a:xfrm>
            <a:off x="595426" y="147287"/>
            <a:ext cx="11086935" cy="990600"/>
          </a:xfrm>
          <a:prstGeom prst="rect">
            <a:avLst/>
          </a:prstGeom>
          <a:noFill/>
          <a:ln>
            <a:noFill/>
          </a:ln>
        </p:spPr>
        <p:txBody>
          <a:bodyPr spcFirstLastPara="1" vert="horz" wrap="square" lIns="121900" tIns="60933" rIns="121900" bIns="60933" numCol="1" anchor="ctr" anchorCtr="0" compatLnSpc="1">
            <a:prstTxWarp prst="textNoShape">
              <a:avLst/>
            </a:prstTxWarp>
            <a:normAutofit/>
          </a:bodyPr>
          <a:lstStyle/>
          <a:p>
            <a:pPr>
              <a:spcBef>
                <a:spcPts val="0"/>
              </a:spcBef>
              <a:spcAft>
                <a:spcPts val="0"/>
              </a:spcAft>
            </a:pPr>
            <a:r>
              <a:rPr lang="en-US" sz="4267" dirty="0">
                <a:latin typeface="Garamond" panose="02020404030301010803" pitchFamily="18" charset="0"/>
                <a:ea typeface="Garamond"/>
                <a:cs typeface="Garamond"/>
                <a:sym typeface="Garamond"/>
              </a:rPr>
              <a:t>The Main Parts of a Resume</a:t>
            </a:r>
            <a:endParaRPr sz="3733" dirty="0">
              <a:latin typeface="Garamond" panose="02020404030301010803" pitchFamily="18" charset="0"/>
            </a:endParaRPr>
          </a:p>
        </p:txBody>
      </p:sp>
      <p:grpSp>
        <p:nvGrpSpPr>
          <p:cNvPr id="245" name="Google Shape;245;p3"/>
          <p:cNvGrpSpPr/>
          <p:nvPr/>
        </p:nvGrpSpPr>
        <p:grpSpPr>
          <a:xfrm>
            <a:off x="595424" y="1212560"/>
            <a:ext cx="11086936" cy="4993245"/>
            <a:chOff x="0" y="2930"/>
            <a:chExt cx="8315202" cy="3744934"/>
          </a:xfrm>
        </p:grpSpPr>
        <p:sp>
          <p:nvSpPr>
            <p:cNvPr id="246" name="Google Shape;246;p3"/>
            <p:cNvSpPr/>
            <p:nvPr/>
          </p:nvSpPr>
          <p:spPr>
            <a:xfrm>
              <a:off x="0" y="2930"/>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47" name="Google Shape;247;p3"/>
            <p:cNvSpPr/>
            <p:nvPr/>
          </p:nvSpPr>
          <p:spPr>
            <a:xfrm>
              <a:off x="188807" y="143365"/>
              <a:ext cx="343285" cy="343285"/>
            </a:xfrm>
            <a:prstGeom prst="rect">
              <a:avLst/>
            </a:prstGeom>
            <a:blipFill rotWithShape="1">
              <a:blip r:embed="rId4">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48" name="Google Shape;248;p3"/>
            <p:cNvSpPr/>
            <p:nvPr/>
          </p:nvSpPr>
          <p:spPr>
            <a:xfrm>
              <a:off x="720900" y="2930"/>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49" name="Google Shape;249;p3"/>
            <p:cNvSpPr txBox="1"/>
            <p:nvPr/>
          </p:nvSpPr>
          <p:spPr>
            <a:xfrm>
              <a:off x="720900" y="2930"/>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667" dirty="0">
                  <a:solidFill>
                    <a:srgbClr val="003366"/>
                  </a:solidFill>
                  <a:latin typeface="Cambria" panose="02040503050406030204" pitchFamily="18" charset="0"/>
                  <a:ea typeface="Cambria" panose="02040503050406030204" pitchFamily="18" charset="0"/>
                </a:rPr>
                <a:t>Header: Your name and contact information</a:t>
              </a:r>
              <a:endParaRPr sz="2667" dirty="0">
                <a:solidFill>
                  <a:srgbClr val="003366"/>
                </a:solidFill>
                <a:latin typeface="Cambria" panose="02040503050406030204" pitchFamily="18" charset="0"/>
                <a:ea typeface="Cambria" panose="02040503050406030204" pitchFamily="18" charset="0"/>
              </a:endParaRPr>
            </a:p>
          </p:txBody>
        </p:sp>
        <p:sp>
          <p:nvSpPr>
            <p:cNvPr id="250" name="Google Shape;250;p3"/>
            <p:cNvSpPr/>
            <p:nvPr/>
          </p:nvSpPr>
          <p:spPr>
            <a:xfrm>
              <a:off x="0" y="783125"/>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1" name="Google Shape;251;p3"/>
            <p:cNvSpPr/>
            <p:nvPr/>
          </p:nvSpPr>
          <p:spPr>
            <a:xfrm>
              <a:off x="188807" y="923560"/>
              <a:ext cx="343285" cy="343285"/>
            </a:xfrm>
            <a:prstGeom prst="rect">
              <a:avLst/>
            </a:prstGeom>
            <a:blipFill rotWithShape="1">
              <a:blip r:embed="rId5">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2" name="Google Shape;252;p3"/>
            <p:cNvSpPr/>
            <p:nvPr/>
          </p:nvSpPr>
          <p:spPr>
            <a:xfrm>
              <a:off x="720900" y="783125"/>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3" name="Google Shape;253;p3"/>
            <p:cNvSpPr txBox="1"/>
            <p:nvPr/>
          </p:nvSpPr>
          <p:spPr>
            <a:xfrm>
              <a:off x="720900" y="783125"/>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933" dirty="0">
                  <a:solidFill>
                    <a:srgbClr val="003366"/>
                  </a:solidFill>
                  <a:latin typeface="Cambria" panose="02040503050406030204" pitchFamily="18" charset="0"/>
                  <a:ea typeface="Cambria" panose="02040503050406030204" pitchFamily="18" charset="0"/>
                  <a:cs typeface="Arial"/>
                  <a:sym typeface="Arial"/>
                </a:rPr>
                <a:t>Summary of Qualifications/Skills </a:t>
              </a:r>
              <a:r>
                <a:rPr lang="en-US" sz="2667" dirty="0">
                  <a:solidFill>
                    <a:srgbClr val="003366"/>
                  </a:solidFill>
                  <a:latin typeface="Cambria" panose="02040503050406030204" pitchFamily="18" charset="0"/>
                  <a:ea typeface="Cambria" panose="02040503050406030204" pitchFamily="18" charset="0"/>
                  <a:cs typeface="Arial"/>
                  <a:sym typeface="Arial"/>
                </a:rPr>
                <a:t>Summary</a:t>
              </a:r>
              <a:endParaRPr sz="2933" dirty="0">
                <a:solidFill>
                  <a:srgbClr val="003366"/>
                </a:solidFill>
                <a:latin typeface="Cambria" panose="02040503050406030204" pitchFamily="18" charset="0"/>
                <a:ea typeface="Cambria" panose="02040503050406030204" pitchFamily="18" charset="0"/>
              </a:endParaRPr>
            </a:p>
          </p:txBody>
        </p:sp>
        <p:sp>
          <p:nvSpPr>
            <p:cNvPr id="254" name="Google Shape;254;p3"/>
            <p:cNvSpPr/>
            <p:nvPr/>
          </p:nvSpPr>
          <p:spPr>
            <a:xfrm>
              <a:off x="0" y="1563320"/>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5" name="Google Shape;255;p3"/>
            <p:cNvSpPr/>
            <p:nvPr/>
          </p:nvSpPr>
          <p:spPr>
            <a:xfrm>
              <a:off x="188807" y="1703755"/>
              <a:ext cx="343285" cy="343285"/>
            </a:xfrm>
            <a:prstGeom prst="rect">
              <a:avLst/>
            </a:prstGeom>
            <a:blipFill rotWithShape="1">
              <a:blip r:embed="rId6">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6" name="Google Shape;256;p3"/>
            <p:cNvSpPr/>
            <p:nvPr/>
          </p:nvSpPr>
          <p:spPr>
            <a:xfrm>
              <a:off x="720900" y="1563320"/>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7" name="Google Shape;257;p3"/>
            <p:cNvSpPr txBox="1"/>
            <p:nvPr/>
          </p:nvSpPr>
          <p:spPr>
            <a:xfrm>
              <a:off x="720900" y="1563320"/>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667" dirty="0">
                  <a:solidFill>
                    <a:srgbClr val="003366"/>
                  </a:solidFill>
                  <a:latin typeface="Cambria" panose="02040503050406030204" pitchFamily="18" charset="0"/>
                  <a:ea typeface="Cambria" panose="02040503050406030204" pitchFamily="18" charset="0"/>
                  <a:cs typeface="Arial"/>
                  <a:sym typeface="Arial"/>
                </a:rPr>
                <a:t>Education/Previous Institutions/Degrees</a:t>
              </a:r>
              <a:endParaRPr sz="2667" dirty="0">
                <a:solidFill>
                  <a:srgbClr val="003366"/>
                </a:solidFill>
                <a:latin typeface="Cambria" panose="02040503050406030204" pitchFamily="18" charset="0"/>
                <a:ea typeface="Cambria" panose="02040503050406030204" pitchFamily="18" charset="0"/>
              </a:endParaRPr>
            </a:p>
          </p:txBody>
        </p:sp>
        <p:sp>
          <p:nvSpPr>
            <p:cNvPr id="258" name="Google Shape;258;p3"/>
            <p:cNvSpPr/>
            <p:nvPr/>
          </p:nvSpPr>
          <p:spPr>
            <a:xfrm>
              <a:off x="0" y="2351011"/>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9" name="Google Shape;259;p3"/>
            <p:cNvSpPr/>
            <p:nvPr/>
          </p:nvSpPr>
          <p:spPr>
            <a:xfrm>
              <a:off x="188807" y="2483949"/>
              <a:ext cx="343285" cy="343285"/>
            </a:xfrm>
            <a:prstGeom prst="rect">
              <a:avLst/>
            </a:prstGeom>
            <a:blipFill rotWithShape="1">
              <a:blip r:embed="rId7">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0" name="Google Shape;260;p3"/>
            <p:cNvSpPr/>
            <p:nvPr/>
          </p:nvSpPr>
          <p:spPr>
            <a:xfrm>
              <a:off x="720900" y="2343514"/>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1" name="Google Shape;261;p3"/>
            <p:cNvSpPr txBox="1"/>
            <p:nvPr/>
          </p:nvSpPr>
          <p:spPr>
            <a:xfrm>
              <a:off x="720900" y="2343514"/>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667" dirty="0">
                  <a:solidFill>
                    <a:srgbClr val="003366"/>
                  </a:solidFill>
                  <a:latin typeface="Cambria" panose="02040503050406030204" pitchFamily="18" charset="0"/>
                  <a:ea typeface="Cambria" panose="02040503050406030204" pitchFamily="18" charset="0"/>
                  <a:cs typeface="Arial"/>
                  <a:sym typeface="Arial"/>
                </a:rPr>
                <a:t>Experience: Work experience &amp; other experiences</a:t>
              </a:r>
              <a:endParaRPr sz="2667" dirty="0">
                <a:solidFill>
                  <a:srgbClr val="003366"/>
                </a:solidFill>
                <a:latin typeface="Cambria" panose="02040503050406030204" pitchFamily="18" charset="0"/>
                <a:ea typeface="Cambria" panose="02040503050406030204" pitchFamily="18" charset="0"/>
              </a:endParaRPr>
            </a:p>
          </p:txBody>
        </p:sp>
        <p:sp>
          <p:nvSpPr>
            <p:cNvPr id="262" name="Google Shape;262;p3"/>
            <p:cNvSpPr/>
            <p:nvPr/>
          </p:nvSpPr>
          <p:spPr>
            <a:xfrm>
              <a:off x="0" y="3123709"/>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3" name="Google Shape;263;p3"/>
            <p:cNvSpPr/>
            <p:nvPr/>
          </p:nvSpPr>
          <p:spPr>
            <a:xfrm>
              <a:off x="188807" y="3264144"/>
              <a:ext cx="343285" cy="343285"/>
            </a:xfrm>
            <a:prstGeom prst="rect">
              <a:avLst/>
            </a:prstGeom>
            <a:blipFill rotWithShape="1">
              <a:blip r:embed="rId8">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4" name="Google Shape;264;p3"/>
            <p:cNvSpPr/>
            <p:nvPr/>
          </p:nvSpPr>
          <p:spPr>
            <a:xfrm>
              <a:off x="720900" y="3123709"/>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5" name="Google Shape;265;p3"/>
            <p:cNvSpPr txBox="1"/>
            <p:nvPr/>
          </p:nvSpPr>
          <p:spPr>
            <a:xfrm>
              <a:off x="720900" y="3123709"/>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667" dirty="0">
                  <a:solidFill>
                    <a:srgbClr val="003366"/>
                  </a:solidFill>
                  <a:latin typeface="Cambria" panose="02040503050406030204" pitchFamily="18" charset="0"/>
                  <a:ea typeface="Cambria" panose="02040503050406030204" pitchFamily="18" charset="0"/>
                  <a:cs typeface="Arial"/>
                  <a:sym typeface="Arial"/>
                </a:rPr>
                <a:t>Additional Sections: To help you stand out </a:t>
              </a:r>
              <a:endParaRPr sz="2667" dirty="0">
                <a:solidFill>
                  <a:srgbClr val="003366"/>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1662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3" name="Google Shape;283;p5"/>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79" name="Google Shape;279;p5"/>
          <p:cNvSpPr txBox="1"/>
          <p:nvPr/>
        </p:nvSpPr>
        <p:spPr>
          <a:xfrm>
            <a:off x="609600" y="147284"/>
            <a:ext cx="11074400"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90000"/>
              </a:lnSpc>
            </a:pPr>
            <a:r>
              <a:rPr lang="en-US" sz="4267" b="1" cap="small" dirty="0">
                <a:solidFill>
                  <a:srgbClr val="FFFFFF"/>
                </a:solidFill>
                <a:latin typeface="Garamond" panose="02020404030301010803" pitchFamily="18" charset="0"/>
                <a:ea typeface="Abril Fatface"/>
                <a:cs typeface="Abril Fatface"/>
                <a:sym typeface="Abril Fatface"/>
              </a:rPr>
              <a:t>Header: Contact Information</a:t>
            </a:r>
            <a:endParaRPr sz="3200" dirty="0">
              <a:solidFill>
                <a:srgbClr val="003366"/>
              </a:solidFill>
              <a:latin typeface="Garamond" panose="02020404030301010803" pitchFamily="18" charset="0"/>
            </a:endParaRPr>
          </a:p>
        </p:txBody>
      </p:sp>
      <p:sp>
        <p:nvSpPr>
          <p:cNvPr id="280" name="Google Shape;280;p5"/>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24</a:t>
            </a:fld>
            <a:endParaRPr/>
          </a:p>
        </p:txBody>
      </p:sp>
      <p:sp>
        <p:nvSpPr>
          <p:cNvPr id="281" name="Google Shape;281;p5"/>
          <p:cNvSpPr txBox="1"/>
          <p:nvPr/>
        </p:nvSpPr>
        <p:spPr>
          <a:xfrm>
            <a:off x="609598" y="3769001"/>
            <a:ext cx="5993545" cy="2175221"/>
          </a:xfrm>
          <a:prstGeom prst="rect">
            <a:avLst/>
          </a:prstGeom>
          <a:noFill/>
          <a:ln>
            <a:noFill/>
          </a:ln>
        </p:spPr>
        <p:txBody>
          <a:bodyPr spcFirstLastPara="1" wrap="square" lIns="121900" tIns="60933" rIns="121900" bIns="60933" anchor="t" anchorCtr="0">
            <a:spAutoFit/>
          </a:bodyPr>
          <a:lstStyle/>
          <a:p>
            <a:pPr defTabSz="1219170" fontAlgn="base"/>
            <a:r>
              <a:rPr lang="en-US" sz="2667" b="1" dirty="0">
                <a:solidFill>
                  <a:srgbClr val="003366"/>
                </a:solidFill>
                <a:latin typeface="Cambria" panose="02040503050406030204" pitchFamily="18" charset="0"/>
                <a:ea typeface="Cambria" panose="02040503050406030204" pitchFamily="18" charset="0"/>
                <a:cs typeface="Arial"/>
                <a:sym typeface="Arial"/>
              </a:rPr>
              <a:t>What Not to Include:</a:t>
            </a:r>
            <a:endParaRPr sz="2667" b="1"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Date of Birth/Age</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Address/Residence</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Race/Ethnicity</a:t>
            </a: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Nationality</a:t>
            </a:r>
          </a:p>
        </p:txBody>
      </p:sp>
      <p:sp>
        <p:nvSpPr>
          <p:cNvPr id="282" name="Google Shape;282;p5"/>
          <p:cNvSpPr txBox="1"/>
          <p:nvPr/>
        </p:nvSpPr>
        <p:spPr>
          <a:xfrm>
            <a:off x="609600" y="1428115"/>
            <a:ext cx="5993545" cy="2585653"/>
          </a:xfrm>
          <a:prstGeom prst="rect">
            <a:avLst/>
          </a:prstGeom>
          <a:noFill/>
          <a:ln>
            <a:noFill/>
          </a:ln>
        </p:spPr>
        <p:txBody>
          <a:bodyPr spcFirstLastPara="1" wrap="square" lIns="121900" tIns="60933" rIns="121900" bIns="60933" anchor="t" anchorCtr="0">
            <a:spAutoFit/>
          </a:bodyPr>
          <a:lstStyle/>
          <a:p>
            <a:pPr defTabSz="1219170" fontAlgn="base"/>
            <a:r>
              <a:rPr lang="en-US" sz="2667" b="1" dirty="0">
                <a:solidFill>
                  <a:srgbClr val="003366"/>
                </a:solidFill>
                <a:latin typeface="Cambria" panose="02040503050406030204" pitchFamily="18" charset="0"/>
                <a:ea typeface="Cambria" panose="02040503050406030204" pitchFamily="18" charset="0"/>
                <a:cs typeface="Arial"/>
                <a:sym typeface="Arial"/>
              </a:rPr>
              <a:t>What to Include:</a:t>
            </a:r>
            <a:endParaRPr sz="2667" b="1"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Name and/or Preferred Name</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Phone Number</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cs typeface="Arial"/>
                <a:sym typeface="Arial"/>
              </a:rPr>
              <a:t>Email Address</a:t>
            </a: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LinkedIn URL</a:t>
            </a:r>
          </a:p>
          <a:p>
            <a:pPr marL="457189" indent="-457189" defTabSz="1219170" fontAlgn="base">
              <a:buClr>
                <a:srgbClr val="003366"/>
              </a:buClr>
              <a:buSzPts val="2000"/>
              <a:buFont typeface="Arial"/>
              <a:buChar char="•"/>
            </a:pPr>
            <a:endParaRPr sz="2667" dirty="0">
              <a:solidFill>
                <a:srgbClr val="003366"/>
              </a:solidFill>
              <a:latin typeface="Arial" charset="0"/>
            </a:endParaRPr>
          </a:p>
        </p:txBody>
      </p:sp>
      <p:pic>
        <p:nvPicPr>
          <p:cNvPr id="3" name="Picture 2">
            <a:extLst>
              <a:ext uri="{FF2B5EF4-FFF2-40B4-BE49-F238E27FC236}">
                <a16:creationId xmlns:a16="http://schemas.microsoft.com/office/drawing/2014/main" id="{98DA3D4F-C5DC-4FA9-BA76-B589D92701FA}"/>
              </a:ext>
            </a:extLst>
          </p:cNvPr>
          <p:cNvPicPr>
            <a:picLocks noChangeAspect="1"/>
          </p:cNvPicPr>
          <p:nvPr/>
        </p:nvPicPr>
        <p:blipFill>
          <a:blip r:embed="rId4"/>
          <a:stretch>
            <a:fillRect/>
          </a:stretch>
        </p:blipFill>
        <p:spPr>
          <a:xfrm>
            <a:off x="6291911" y="1613447"/>
            <a:ext cx="5659351" cy="1030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EBE70D9-DD9A-428D-AEEC-D03F6B2E8C92}"/>
              </a:ext>
            </a:extLst>
          </p:cNvPr>
          <p:cNvPicPr>
            <a:picLocks noChangeAspect="1"/>
          </p:cNvPicPr>
          <p:nvPr/>
        </p:nvPicPr>
        <p:blipFill>
          <a:blip r:embed="rId5"/>
          <a:stretch>
            <a:fillRect/>
          </a:stretch>
        </p:blipFill>
        <p:spPr>
          <a:xfrm>
            <a:off x="5414032" y="4729785"/>
            <a:ext cx="6537229" cy="1132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2BBB878-2932-4CFF-AB54-ABEBD7E3B54C}"/>
              </a:ext>
            </a:extLst>
          </p:cNvPr>
          <p:cNvPicPr>
            <a:picLocks noChangeAspect="1"/>
          </p:cNvPicPr>
          <p:nvPr/>
        </p:nvPicPr>
        <p:blipFill>
          <a:blip r:embed="rId6"/>
          <a:stretch>
            <a:fillRect/>
          </a:stretch>
        </p:blipFill>
        <p:spPr>
          <a:xfrm>
            <a:off x="6143930" y="3053024"/>
            <a:ext cx="5807332" cy="124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93" name="Google Shape;293;p6"/>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289" name="Google Shape;289;p6"/>
          <p:cNvSpPr txBox="1"/>
          <p:nvPr/>
        </p:nvSpPr>
        <p:spPr>
          <a:xfrm>
            <a:off x="609600" y="147284"/>
            <a:ext cx="11074400"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90000"/>
              </a:lnSpc>
            </a:pPr>
            <a:r>
              <a:rPr lang="en-US" sz="4267" b="1" cap="small" dirty="0">
                <a:solidFill>
                  <a:srgbClr val="FFFFFF"/>
                </a:solidFill>
                <a:latin typeface="Garamond" panose="02020404030301010803" pitchFamily="18" charset="0"/>
                <a:ea typeface="Abril Fatface"/>
                <a:cs typeface="Abril Fatface"/>
                <a:sym typeface="Abril Fatface"/>
              </a:rPr>
              <a:t>Summary of Qualifications</a:t>
            </a:r>
            <a:endParaRPr sz="2133" dirty="0">
              <a:solidFill>
                <a:srgbClr val="003366"/>
              </a:solidFill>
              <a:latin typeface="Garamond" panose="02020404030301010803" pitchFamily="18" charset="0"/>
            </a:endParaRPr>
          </a:p>
        </p:txBody>
      </p:sp>
      <p:sp>
        <p:nvSpPr>
          <p:cNvPr id="290" name="Google Shape;290;p6"/>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25</a:t>
            </a:fld>
            <a:endParaRPr/>
          </a:p>
        </p:txBody>
      </p:sp>
      <p:sp>
        <p:nvSpPr>
          <p:cNvPr id="292" name="Google Shape;292;p6"/>
          <p:cNvSpPr txBox="1"/>
          <p:nvPr/>
        </p:nvSpPr>
        <p:spPr>
          <a:xfrm>
            <a:off x="201058" y="1271663"/>
            <a:ext cx="11790916" cy="3406519"/>
          </a:xfrm>
          <a:prstGeom prst="rect">
            <a:avLst/>
          </a:prstGeom>
          <a:noFill/>
          <a:ln>
            <a:noFill/>
          </a:ln>
        </p:spPr>
        <p:txBody>
          <a:bodyPr spcFirstLastPara="1" wrap="square" lIns="121900" tIns="60933" rIns="121900" bIns="60933" anchor="t" anchorCtr="0">
            <a:spAutoFit/>
          </a:bodyPr>
          <a:lstStyle/>
          <a:p>
            <a:pPr defTabSz="1219170" fontAlgn="base"/>
            <a:r>
              <a:rPr lang="en-US" sz="2667" b="1" dirty="0">
                <a:solidFill>
                  <a:srgbClr val="003366"/>
                </a:solidFill>
                <a:latin typeface="Cambria" panose="02040503050406030204" pitchFamily="18" charset="0"/>
                <a:ea typeface="Cambria" panose="02040503050406030204" pitchFamily="18" charset="0"/>
                <a:sym typeface="Arial"/>
              </a:rPr>
              <a:t>What to Include:</a:t>
            </a:r>
            <a:endParaRPr sz="2667" b="1"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3-5 bullet points that highlights them as the best candidate for the role</a:t>
            </a:r>
            <a:endParaRPr sz="2667" dirty="0">
              <a:solidFill>
                <a:srgbClr val="003366"/>
              </a:solidFill>
              <a:latin typeface="Cambria" panose="02040503050406030204" pitchFamily="18" charset="0"/>
              <a:ea typeface="Cambria" panose="02040503050406030204" pitchFamily="18" charset="0"/>
            </a:endParaRPr>
          </a:p>
          <a:p>
            <a:pPr marL="1066773" lvl="1"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These are targeted or specific to the experience they are applying for </a:t>
            </a:r>
            <a:endParaRPr sz="2667" dirty="0">
              <a:solidFill>
                <a:srgbClr val="003366"/>
              </a:solidFill>
              <a:latin typeface="Cambria" panose="02040503050406030204" pitchFamily="18" charset="0"/>
              <a:ea typeface="Cambria" panose="02040503050406030204" pitchFamily="18" charset="0"/>
            </a:endParaRPr>
          </a:p>
          <a:p>
            <a:pPr marL="1066773" lvl="1"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Look at the minimum and preferred qualifications sections on the job description and make sure those are reflected in this section</a:t>
            </a:r>
            <a:endParaRPr lang="en-US" sz="2667" dirty="0">
              <a:solidFill>
                <a:srgbClr val="003366"/>
              </a:solidFill>
              <a:latin typeface="Cambria" panose="02040503050406030204" pitchFamily="18" charset="0"/>
              <a:ea typeface="Cambria" panose="02040503050406030204" pitchFamily="18" charset="0"/>
            </a:endParaRPr>
          </a:p>
          <a:p>
            <a:pPr defTabSz="1219170" fontAlgn="base"/>
            <a:r>
              <a:rPr lang="en-US" sz="2667" b="1" dirty="0">
                <a:solidFill>
                  <a:srgbClr val="003366"/>
                </a:solidFill>
                <a:latin typeface="Cambria" panose="02040503050406030204" pitchFamily="18" charset="0"/>
                <a:ea typeface="Cambria" panose="02040503050406030204" pitchFamily="18" charset="0"/>
                <a:sym typeface="Arial"/>
              </a:rPr>
              <a:t>What Not to Include:</a:t>
            </a:r>
            <a:endParaRPr lang="en-US" sz="2667" b="1"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Objective or paragraph summary of their experience</a:t>
            </a:r>
            <a:endParaRPr lang="en-US" sz="2667" dirty="0">
              <a:solidFill>
                <a:srgbClr val="003366"/>
              </a:solidFill>
              <a:latin typeface="Cambria" panose="02040503050406030204" pitchFamily="18" charset="0"/>
              <a:ea typeface="Cambria" panose="02040503050406030204" pitchFamily="18" charset="0"/>
            </a:endParaRPr>
          </a:p>
          <a:p>
            <a:pPr marL="609585" lvl="1" defTabSz="1219170" fontAlgn="base">
              <a:buClr>
                <a:srgbClr val="003366"/>
              </a:buClr>
              <a:buSzPts val="2000"/>
            </a:pPr>
            <a:endParaRPr lang="en-US" sz="2667" dirty="0">
              <a:solidFill>
                <a:srgbClr val="003366"/>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237BC13-DF8C-45A8-AA6E-24B7A1AC6B7F}"/>
              </a:ext>
            </a:extLst>
          </p:cNvPr>
          <p:cNvPicPr>
            <a:picLocks noChangeAspect="1"/>
          </p:cNvPicPr>
          <p:nvPr/>
        </p:nvPicPr>
        <p:blipFill>
          <a:blip r:embed="rId4"/>
          <a:stretch>
            <a:fillRect/>
          </a:stretch>
        </p:blipFill>
        <p:spPr>
          <a:xfrm>
            <a:off x="749903" y="4404925"/>
            <a:ext cx="10692191" cy="162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555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6;p10">
            <a:extLst>
              <a:ext uri="{FF2B5EF4-FFF2-40B4-BE49-F238E27FC236}">
                <a16:creationId xmlns:a16="http://schemas.microsoft.com/office/drawing/2014/main" id="{D9113619-A03D-431B-BB58-1190DDF0E2F1}"/>
              </a:ext>
            </a:extLst>
          </p:cNvPr>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sp>
        <p:nvSpPr>
          <p:cNvPr id="3" name="Google Shape;229;p1">
            <a:extLst>
              <a:ext uri="{FF2B5EF4-FFF2-40B4-BE49-F238E27FC236}">
                <a16:creationId xmlns:a16="http://schemas.microsoft.com/office/drawing/2014/main" id="{27EF0DD3-5F54-410B-8AAE-F244C92B1606}"/>
              </a:ext>
            </a:extLst>
          </p:cNvPr>
          <p:cNvSpPr txBox="1">
            <a:spLocks noGrp="1"/>
          </p:cNvSpPr>
          <p:nvPr>
            <p:ph type="ctrTitle"/>
          </p:nvPr>
        </p:nvSpPr>
        <p:spPr>
          <a:xfrm>
            <a:off x="1262251" y="389066"/>
            <a:ext cx="9652000" cy="1669033"/>
          </a:xfrm>
          <a:prstGeom prst="rect">
            <a:avLst/>
          </a:prstGeom>
          <a:noFill/>
          <a:ln w="28575">
            <a:solidFill>
              <a:schemeClr val="bg1"/>
            </a:solidFill>
          </a:ln>
        </p:spPr>
        <p:style>
          <a:lnRef idx="0">
            <a:scrgbClr r="0" g="0" b="0"/>
          </a:lnRef>
          <a:fillRef idx="0">
            <a:scrgbClr r="0" g="0" b="0"/>
          </a:fillRef>
          <a:effectRef idx="0">
            <a:scrgbClr r="0" g="0" b="0"/>
          </a:effectRef>
          <a:fontRef idx="minor">
            <a:schemeClr val="dk1"/>
          </a:fontRef>
        </p:style>
        <p:txBody>
          <a:bodyPr spcFirstLastPara="1" vert="horz" wrap="square" lIns="121900" tIns="60933" rIns="121900" bIns="60933" numCol="1" anchor="ctr" anchorCtr="0" compatLnSpc="1">
            <a:prstTxWarp prst="textNoShape">
              <a:avLst/>
            </a:prstTxWarp>
            <a:noAutofit/>
          </a:bodyPr>
          <a:lstStyle/>
          <a:p>
            <a:pPr>
              <a:lnSpc>
                <a:spcPct val="75000"/>
              </a:lnSpc>
              <a:spcBef>
                <a:spcPts val="0"/>
              </a:spcBef>
            </a:pPr>
            <a:r>
              <a:rPr lang="en-US" sz="8000" cap="none" dirty="0">
                <a:latin typeface="Garamond"/>
                <a:ea typeface="Garamond"/>
                <a:cs typeface="Garamond"/>
                <a:sym typeface="Garamond"/>
              </a:rPr>
              <a:t>The Hiring Matrix</a:t>
            </a:r>
            <a:endParaRPr sz="8000" i="1" cap="none" dirty="0">
              <a:latin typeface="Garamond"/>
              <a:ea typeface="Garamond"/>
              <a:cs typeface="Garamond"/>
              <a:sym typeface="Garamond"/>
            </a:endParaRPr>
          </a:p>
        </p:txBody>
      </p:sp>
      <p:pic>
        <p:nvPicPr>
          <p:cNvPr id="6" name="Picture 5">
            <a:extLst>
              <a:ext uri="{FF2B5EF4-FFF2-40B4-BE49-F238E27FC236}">
                <a16:creationId xmlns:a16="http://schemas.microsoft.com/office/drawing/2014/main" id="{6D3D346A-B9A8-4652-AE4B-206CC270BE22}"/>
              </a:ext>
            </a:extLst>
          </p:cNvPr>
          <p:cNvPicPr>
            <a:picLocks noChangeAspect="1"/>
          </p:cNvPicPr>
          <p:nvPr/>
        </p:nvPicPr>
        <p:blipFill>
          <a:blip r:embed="rId4"/>
          <a:stretch>
            <a:fillRect/>
          </a:stretch>
        </p:blipFill>
        <p:spPr>
          <a:xfrm>
            <a:off x="1" y="2468316"/>
            <a:ext cx="12197895" cy="3212496"/>
          </a:xfrm>
          <a:prstGeom prst="rect">
            <a:avLst/>
          </a:prstGeom>
        </p:spPr>
      </p:pic>
    </p:spTree>
    <p:extLst>
      <p:ext uri="{BB962C8B-B14F-4D97-AF65-F5344CB8AC3E}">
        <p14:creationId xmlns:p14="http://schemas.microsoft.com/office/powerpoint/2010/main" val="372639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2" name="Google Shape;302;p7"/>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299" name="Google Shape;299;p7"/>
          <p:cNvSpPr txBox="1"/>
          <p:nvPr/>
        </p:nvSpPr>
        <p:spPr>
          <a:xfrm>
            <a:off x="609600" y="147284"/>
            <a:ext cx="11074400"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90000"/>
              </a:lnSpc>
            </a:pPr>
            <a:r>
              <a:rPr lang="en-US" sz="4267" b="1" cap="small" dirty="0">
                <a:solidFill>
                  <a:srgbClr val="FFFFFF"/>
                </a:solidFill>
                <a:latin typeface="Garamond" panose="02020404030301010803" pitchFamily="18" charset="0"/>
                <a:ea typeface="Abril Fatface"/>
                <a:cs typeface="Abril Fatface"/>
                <a:sym typeface="Abril Fatface"/>
              </a:rPr>
              <a:t>Education</a:t>
            </a:r>
            <a:endParaRPr sz="2133" dirty="0">
              <a:solidFill>
                <a:srgbClr val="003366"/>
              </a:solidFill>
              <a:latin typeface="Garamond" panose="02020404030301010803" pitchFamily="18" charset="0"/>
            </a:endParaRPr>
          </a:p>
        </p:txBody>
      </p:sp>
      <p:sp>
        <p:nvSpPr>
          <p:cNvPr id="300" name="Google Shape;300;p7"/>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27</a:t>
            </a:fld>
            <a:endParaRPr/>
          </a:p>
        </p:txBody>
      </p:sp>
      <p:sp>
        <p:nvSpPr>
          <p:cNvPr id="301" name="Google Shape;301;p7"/>
          <p:cNvSpPr txBox="1"/>
          <p:nvPr/>
        </p:nvSpPr>
        <p:spPr>
          <a:xfrm>
            <a:off x="214773" y="1253780"/>
            <a:ext cx="5415883" cy="3734750"/>
          </a:xfrm>
          <a:prstGeom prst="rect">
            <a:avLst/>
          </a:prstGeom>
          <a:noFill/>
          <a:ln>
            <a:noFill/>
          </a:ln>
        </p:spPr>
        <p:txBody>
          <a:bodyPr spcFirstLastPara="1" wrap="square" lIns="121900" tIns="60933" rIns="121900" bIns="60933" numCol="1" anchor="t" anchorCtr="0">
            <a:spAutoFit/>
          </a:bodyPr>
          <a:lstStyle/>
          <a:p>
            <a:pPr defTabSz="1219170" fontAlgn="base"/>
            <a:r>
              <a:rPr lang="en-US" sz="2667" b="1" dirty="0">
                <a:solidFill>
                  <a:srgbClr val="003366"/>
                </a:solidFill>
                <a:latin typeface="Cambria" panose="02040503050406030204" pitchFamily="18" charset="0"/>
                <a:ea typeface="Cambria" panose="02040503050406030204" pitchFamily="18" charset="0"/>
                <a:sym typeface="Arial"/>
              </a:rPr>
              <a:t>What to Include:</a:t>
            </a:r>
            <a:endParaRPr sz="2667" b="1"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Name of Institution, Location</a:t>
            </a:r>
          </a:p>
          <a:p>
            <a:pPr marL="457189" lvl="8" indent="-457189" defTabSz="1219170">
              <a:buClr>
                <a:srgbClr val="003366"/>
              </a:buClr>
              <a:buSzPct val="105000"/>
              <a:buFont typeface="Wingdings" panose="05000000000000000000" pitchFamily="2" charset="2"/>
              <a:buChar char="ü"/>
            </a:pPr>
            <a:r>
              <a:rPr lang="en-US" sz="1600" dirty="0">
                <a:solidFill>
                  <a:srgbClr val="0070C0"/>
                </a:solidFill>
                <a:latin typeface="Cambria" panose="02040503050406030204" pitchFamily="18" charset="0"/>
                <a:ea typeface="Cambria" panose="02040503050406030204" pitchFamily="18" charset="0"/>
                <a:sym typeface="Arial"/>
              </a:rPr>
              <a:t>We recommend only including college &amp; beyond</a:t>
            </a:r>
          </a:p>
          <a:p>
            <a:pPr marL="457189" lvl="8" indent="-457189" defTabSz="1219170">
              <a:buClr>
                <a:srgbClr val="003366"/>
              </a:buClr>
              <a:buSzPct val="105000"/>
              <a:buFont typeface="Wingdings" panose="05000000000000000000" pitchFamily="2" charset="2"/>
              <a:buChar char="ü"/>
            </a:pPr>
            <a:r>
              <a:rPr lang="en-US" sz="1600" dirty="0">
                <a:solidFill>
                  <a:srgbClr val="0070C0"/>
                </a:solidFill>
                <a:latin typeface="Cambria" panose="02040503050406030204" pitchFamily="18" charset="0"/>
                <a:ea typeface="Cambria" panose="02040503050406030204" pitchFamily="18" charset="0"/>
              </a:rPr>
              <a:t>If you have technical school that aligns with their current degree or future goals, include it</a:t>
            </a:r>
            <a:endParaRPr lang="en-US" sz="1600" dirty="0">
              <a:solidFill>
                <a:srgbClr val="0070C0"/>
              </a:solidFill>
              <a:latin typeface="Cambria" panose="02040503050406030204" pitchFamily="18" charset="0"/>
              <a:ea typeface="Cambria" panose="02040503050406030204" pitchFamily="18" charset="0"/>
              <a:sym typeface="Arial"/>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Degree: Type, Major, Minor</a:t>
            </a: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Month &amp; Year Completed</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Scholarships</a:t>
            </a: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GPAs</a:t>
            </a:r>
            <a:endParaRPr sz="2667" dirty="0">
              <a:solidFill>
                <a:srgbClr val="003366"/>
              </a:solidFill>
              <a:latin typeface="Cambria" panose="02040503050406030204" pitchFamily="18" charset="0"/>
              <a:ea typeface="Cambria" panose="02040503050406030204" pitchFamily="18" charset="0"/>
            </a:endParaRPr>
          </a:p>
          <a:p>
            <a:pPr defTabSz="1219170" fontAlgn="base">
              <a:buClr>
                <a:srgbClr val="003366"/>
              </a:buClr>
              <a:buSzPts val="2000"/>
            </a:pPr>
            <a:endParaRPr sz="2667" dirty="0">
              <a:solidFill>
                <a:srgbClr val="003366"/>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AC97639-877F-45E5-B6D0-20EC09A17B02}"/>
              </a:ext>
            </a:extLst>
          </p:cNvPr>
          <p:cNvPicPr>
            <a:picLocks noChangeAspect="1"/>
          </p:cNvPicPr>
          <p:nvPr/>
        </p:nvPicPr>
        <p:blipFill>
          <a:blip r:embed="rId4"/>
          <a:stretch>
            <a:fillRect/>
          </a:stretch>
        </p:blipFill>
        <p:spPr>
          <a:xfrm>
            <a:off x="4056531" y="3970831"/>
            <a:ext cx="7726568" cy="202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Statement from Northern Arizona University regarding shooting on campus –  NAU News">
            <a:extLst>
              <a:ext uri="{FF2B5EF4-FFF2-40B4-BE49-F238E27FC236}">
                <a16:creationId xmlns:a16="http://schemas.microsoft.com/office/drawing/2014/main" id="{E1556BB8-8A6D-45B1-B8EE-DF525625E2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88" b="29562"/>
          <a:stretch/>
        </p:blipFill>
        <p:spPr bwMode="auto">
          <a:xfrm>
            <a:off x="5630657" y="1819753"/>
            <a:ext cx="5965703" cy="1828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Graduate Hat Icon of Flat style - Available in SVG, PNG, EPS, AI &amp; Icon  fonts">
            <a:extLst>
              <a:ext uri="{FF2B5EF4-FFF2-40B4-BE49-F238E27FC236}">
                <a16:creationId xmlns:a16="http://schemas.microsoft.com/office/drawing/2014/main" id="{11AA95DB-87A2-4DF1-9FE0-B8D66AD29D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124" y="4591251"/>
            <a:ext cx="1726424" cy="17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8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8"/>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309" name="Google Shape;309;p8"/>
          <p:cNvSpPr txBox="1"/>
          <p:nvPr/>
        </p:nvSpPr>
        <p:spPr>
          <a:xfrm>
            <a:off x="609600" y="147284"/>
            <a:ext cx="11074400"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90000"/>
              </a:lnSpc>
            </a:pPr>
            <a:r>
              <a:rPr lang="en-US" sz="4267" b="1" cap="small" dirty="0">
                <a:solidFill>
                  <a:srgbClr val="FFFFFF"/>
                </a:solidFill>
                <a:latin typeface="Garamond" panose="02020404030301010803" pitchFamily="18" charset="0"/>
                <a:ea typeface="Abril Fatface"/>
                <a:cs typeface="Abril Fatface"/>
                <a:sym typeface="Abril Fatface"/>
              </a:rPr>
              <a:t>Experience</a:t>
            </a:r>
            <a:endParaRPr sz="4267" b="1" cap="small" dirty="0">
              <a:solidFill>
                <a:srgbClr val="FFFFFF"/>
              </a:solidFill>
              <a:latin typeface="Garamond" panose="02020404030301010803" pitchFamily="18" charset="0"/>
              <a:ea typeface="Abril Fatface"/>
              <a:cs typeface="Abril Fatface"/>
              <a:sym typeface="Abril Fatface"/>
            </a:endParaRPr>
          </a:p>
        </p:txBody>
      </p:sp>
      <p:sp>
        <p:nvSpPr>
          <p:cNvPr id="310" name="Google Shape;310;p8"/>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28</a:t>
            </a:fld>
            <a:endParaRPr/>
          </a:p>
        </p:txBody>
      </p:sp>
      <p:sp>
        <p:nvSpPr>
          <p:cNvPr id="311" name="Google Shape;311;p8"/>
          <p:cNvSpPr txBox="1"/>
          <p:nvPr/>
        </p:nvSpPr>
        <p:spPr>
          <a:xfrm>
            <a:off x="194664" y="1358555"/>
            <a:ext cx="11867041" cy="5048251"/>
          </a:xfrm>
          <a:prstGeom prst="rect">
            <a:avLst/>
          </a:prstGeom>
          <a:noFill/>
          <a:ln>
            <a:noFill/>
          </a:ln>
        </p:spPr>
        <p:txBody>
          <a:bodyPr spcFirstLastPara="1" wrap="square" lIns="121900" tIns="60933" rIns="121900" bIns="60933" anchor="t" anchorCtr="0">
            <a:spAutoFit/>
          </a:bodyPr>
          <a:lstStyle/>
          <a:p>
            <a:pPr defTabSz="1219170" fontAlgn="base"/>
            <a:r>
              <a:rPr lang="en-US" sz="2667" b="1" dirty="0">
                <a:solidFill>
                  <a:srgbClr val="003366"/>
                </a:solidFill>
                <a:latin typeface="Cambria" panose="02040503050406030204" pitchFamily="18" charset="0"/>
                <a:ea typeface="Cambria" panose="02040503050406030204" pitchFamily="18" charset="0"/>
                <a:sym typeface="Arial"/>
              </a:rPr>
              <a:t>Helpful Tips for Resume Experience:</a:t>
            </a:r>
            <a:r>
              <a:rPr lang="en-US" sz="2667" b="1" dirty="0">
                <a:solidFill>
                  <a:srgbClr val="003366"/>
                </a:solidFill>
                <a:latin typeface="Cambria" panose="02040503050406030204" pitchFamily="18" charset="0"/>
                <a:ea typeface="Cambria" panose="02040503050406030204" pitchFamily="18" charset="0"/>
              </a:rPr>
              <a:t> </a:t>
            </a:r>
            <a:r>
              <a:rPr lang="en-US" sz="2667" b="1" dirty="0">
                <a:solidFill>
                  <a:srgbClr val="003366"/>
                </a:solidFill>
                <a:latin typeface="Cambria" panose="02040503050406030204" pitchFamily="18" charset="0"/>
                <a:ea typeface="Cambria" panose="02040503050406030204" pitchFamily="18" charset="0"/>
                <a:sym typeface="Arial"/>
              </a:rPr>
              <a:t>Instead of Work Experience, they can breakdown your experiences.</a:t>
            </a:r>
            <a:endParaRPr sz="2667" b="1"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Relevant Experience</a:t>
            </a:r>
            <a:endParaRPr sz="2667"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Leadership Experience</a:t>
            </a:r>
            <a:endParaRPr sz="2667"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Medical Experience</a:t>
            </a:r>
            <a:endParaRPr sz="2667"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Lab Experience</a:t>
            </a:r>
            <a:endParaRPr sz="2667"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Internship Experience</a:t>
            </a:r>
            <a:endParaRPr sz="2667"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International Experience</a:t>
            </a:r>
            <a:endParaRPr sz="2667" dirty="0">
              <a:solidFill>
                <a:srgbClr val="003366"/>
              </a:solidFill>
              <a:latin typeface="Cambria" panose="02040503050406030204" pitchFamily="18" charset="0"/>
              <a:ea typeface="Cambria" panose="02040503050406030204" pitchFamily="18" charset="0"/>
            </a:endParaRPr>
          </a:p>
          <a:p>
            <a:pPr marL="459306" indent="-459306" defTabSz="1219170" fontAlgn="base">
              <a:spcBef>
                <a:spcPct val="0"/>
              </a:spcBef>
              <a:spcAft>
                <a:spcPct val="0"/>
              </a:spcAft>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Additional Work Experience</a:t>
            </a:r>
          </a:p>
          <a:p>
            <a:pPr marL="609585" lvl="1" defTabSz="1219170" fontAlgn="base">
              <a:buClr>
                <a:srgbClr val="003366"/>
              </a:buClr>
              <a:buSzPts val="2000"/>
            </a:pPr>
            <a:endParaRPr sz="2667" dirty="0">
              <a:solidFill>
                <a:srgbClr val="003366"/>
              </a:solidFill>
              <a:latin typeface="Cambria" panose="02040503050406030204" pitchFamily="18" charset="0"/>
              <a:ea typeface="Cambria" panose="02040503050406030204" pitchFamily="18" charset="0"/>
            </a:endParaRPr>
          </a:p>
          <a:p>
            <a:pPr defTabSz="1219170" fontAlgn="base"/>
            <a:r>
              <a:rPr lang="en-US" sz="2667" b="1" i="1" dirty="0">
                <a:solidFill>
                  <a:srgbClr val="003366"/>
                </a:solidFill>
                <a:latin typeface="Cambria" panose="02040503050406030204" pitchFamily="18" charset="0"/>
                <a:ea typeface="Cambria" panose="02040503050406030204" pitchFamily="18" charset="0"/>
                <a:sym typeface="Arial"/>
              </a:rPr>
              <a:t>When they breakdown their experience, they show employers how diverse their experiences are.</a:t>
            </a:r>
            <a:endParaRPr sz="2667" b="1" i="1" dirty="0">
              <a:solidFill>
                <a:srgbClr val="003366"/>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9ADAAE-5B55-61CC-A304-8E9E18F6E5A7}"/>
              </a:ext>
            </a:extLst>
          </p:cNvPr>
          <p:cNvPicPr>
            <a:picLocks noChangeAspect="1"/>
          </p:cNvPicPr>
          <p:nvPr/>
        </p:nvPicPr>
        <p:blipFill>
          <a:blip r:embed="rId4"/>
          <a:stretch>
            <a:fillRect/>
          </a:stretch>
        </p:blipFill>
        <p:spPr>
          <a:xfrm>
            <a:off x="5161267" y="2214693"/>
            <a:ext cx="6667271" cy="2993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0034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9"/>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318" name="Google Shape;318;p9"/>
          <p:cNvSpPr txBox="1"/>
          <p:nvPr/>
        </p:nvSpPr>
        <p:spPr>
          <a:xfrm>
            <a:off x="508691" y="147288"/>
            <a:ext cx="11359035"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70000"/>
              </a:lnSpc>
            </a:pPr>
            <a:r>
              <a:rPr lang="en-US" sz="4267" b="1" cap="small" dirty="0">
                <a:solidFill>
                  <a:srgbClr val="FFFFFF"/>
                </a:solidFill>
                <a:latin typeface="Garamond" panose="02020404030301010803" pitchFamily="18" charset="0"/>
                <a:ea typeface="Abril Fatface"/>
                <a:cs typeface="Abril Fatface"/>
                <a:sym typeface="Abril Fatface"/>
              </a:rPr>
              <a:t>Other Things to Include on a Resume</a:t>
            </a:r>
            <a:endParaRPr sz="4267" dirty="0">
              <a:solidFill>
                <a:srgbClr val="003366"/>
              </a:solidFill>
              <a:latin typeface="Garamond" panose="02020404030301010803" pitchFamily="18" charset="0"/>
            </a:endParaRPr>
          </a:p>
        </p:txBody>
      </p:sp>
      <p:sp>
        <p:nvSpPr>
          <p:cNvPr id="319" name="Google Shape;319;p9"/>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29</a:t>
            </a:fld>
            <a:endParaRPr/>
          </a:p>
        </p:txBody>
      </p:sp>
      <p:sp>
        <p:nvSpPr>
          <p:cNvPr id="320" name="Google Shape;320;p9"/>
          <p:cNvSpPr txBox="1"/>
          <p:nvPr/>
        </p:nvSpPr>
        <p:spPr>
          <a:xfrm>
            <a:off x="194663" y="1358555"/>
            <a:ext cx="6683115" cy="4637818"/>
          </a:xfrm>
          <a:prstGeom prst="rect">
            <a:avLst/>
          </a:prstGeom>
          <a:noFill/>
          <a:ln>
            <a:noFill/>
          </a:ln>
        </p:spPr>
        <p:txBody>
          <a:bodyPr spcFirstLastPara="1" wrap="square" lIns="121900" tIns="60933" rIns="121900" bIns="60933" anchor="t" anchorCtr="0">
            <a:spAutoFit/>
          </a:bodyPr>
          <a:lstStyle/>
          <a:p>
            <a:pPr defTabSz="1219170" fontAlgn="base"/>
            <a:r>
              <a:rPr lang="en-US" sz="2667" b="1" dirty="0">
                <a:solidFill>
                  <a:srgbClr val="003366"/>
                </a:solidFill>
                <a:latin typeface="Cambria" panose="02040503050406030204" pitchFamily="18" charset="0"/>
                <a:ea typeface="Cambria" panose="02040503050406030204" pitchFamily="18" charset="0"/>
                <a:sym typeface="Arial"/>
              </a:rPr>
              <a:t>Below are </a:t>
            </a:r>
            <a:r>
              <a:rPr lang="en-US" sz="2667" b="1" dirty="0">
                <a:solidFill>
                  <a:srgbClr val="003366"/>
                </a:solidFill>
                <a:latin typeface="Cambria" panose="02040503050406030204" pitchFamily="18" charset="0"/>
                <a:ea typeface="Cambria" panose="02040503050406030204" pitchFamily="18" charset="0"/>
              </a:rPr>
              <a:t>examples of sections to add:</a:t>
            </a:r>
            <a:endParaRPr sz="2667" b="1"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Software Experience</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Language Competencies</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Campus &amp; Community Involvement</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Professional Affiliations</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Certifications &amp; Trainings</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Technical Skills</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Lab Techniques</a:t>
            </a:r>
            <a:endParaRPr sz="2667" dirty="0">
              <a:solidFill>
                <a:srgbClr val="003366"/>
              </a:solidFill>
              <a:latin typeface="Cambria" panose="02040503050406030204" pitchFamily="18" charset="0"/>
              <a:ea typeface="Cambria" panose="02040503050406030204" pitchFamily="18" charset="0"/>
            </a:endParaRP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sym typeface="Arial"/>
              </a:rPr>
              <a:t>Transferable Skills</a:t>
            </a: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Honors &amp; Awards</a:t>
            </a:r>
          </a:p>
          <a:p>
            <a:pPr marL="457189" indent="-457189" defTabSz="1219170" fontAlgn="base">
              <a:buClr>
                <a:srgbClr val="003366"/>
              </a:buClr>
              <a:buSzPts val="2000"/>
              <a:buFont typeface="Arial"/>
              <a:buChar char="•"/>
            </a:pPr>
            <a:r>
              <a:rPr lang="en-US" sz="2667" dirty="0">
                <a:solidFill>
                  <a:srgbClr val="003366"/>
                </a:solidFill>
                <a:latin typeface="Cambria" panose="02040503050406030204" pitchFamily="18" charset="0"/>
                <a:ea typeface="Cambria" panose="02040503050406030204" pitchFamily="18" charset="0"/>
              </a:rPr>
              <a:t>Presentations &amp; Conferences</a:t>
            </a:r>
            <a:endParaRPr sz="2667" dirty="0">
              <a:solidFill>
                <a:srgbClr val="003366"/>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3AA9D22-45B1-400E-9779-754BC74C4454}"/>
              </a:ext>
            </a:extLst>
          </p:cNvPr>
          <p:cNvPicPr>
            <a:picLocks noChangeAspect="1"/>
          </p:cNvPicPr>
          <p:nvPr/>
        </p:nvPicPr>
        <p:blipFill rotWithShape="1">
          <a:blip r:embed="rId4"/>
          <a:srcRect t="47990" r="2420"/>
          <a:stretch/>
        </p:blipFill>
        <p:spPr>
          <a:xfrm>
            <a:off x="6095999" y="2153683"/>
            <a:ext cx="5767560" cy="768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CF1D5F7C-A6ED-4A08-A83F-F3254A073316}"/>
              </a:ext>
            </a:extLst>
          </p:cNvPr>
          <p:cNvPicPr>
            <a:picLocks noChangeAspect="1"/>
          </p:cNvPicPr>
          <p:nvPr/>
        </p:nvPicPr>
        <p:blipFill>
          <a:blip r:embed="rId5"/>
          <a:stretch>
            <a:fillRect/>
          </a:stretch>
        </p:blipFill>
        <p:spPr>
          <a:xfrm>
            <a:off x="4657586" y="3260935"/>
            <a:ext cx="7203801" cy="996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8DCDBDD3-09CA-44C2-9988-AA9BF5072B3E}"/>
              </a:ext>
            </a:extLst>
          </p:cNvPr>
          <p:cNvPicPr>
            <a:picLocks noChangeAspect="1"/>
          </p:cNvPicPr>
          <p:nvPr/>
        </p:nvPicPr>
        <p:blipFill>
          <a:blip r:embed="rId6"/>
          <a:stretch>
            <a:fillRect/>
          </a:stretch>
        </p:blipFill>
        <p:spPr>
          <a:xfrm>
            <a:off x="3955939" y="4596150"/>
            <a:ext cx="7905448" cy="796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85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a:xfrm>
            <a:off x="362968" y="157131"/>
            <a:ext cx="11321032" cy="990600"/>
          </a:xfrm>
        </p:spPr>
        <p:txBody>
          <a:bodyPr/>
          <a:lstStyle/>
          <a:p>
            <a:r>
              <a:rPr lang="en-US" sz="4267" cap="small" dirty="0">
                <a:latin typeface="Garamond"/>
              </a:rPr>
              <a:t>Your Degree Will Open Doors</a:t>
            </a:r>
          </a:p>
        </p:txBody>
      </p:sp>
      <p:sp>
        <p:nvSpPr>
          <p:cNvPr id="3" name="Content Placeholder 2"/>
          <p:cNvSpPr>
            <a:spLocks noGrp="1"/>
          </p:cNvSpPr>
          <p:nvPr>
            <p:ph sz="half" idx="1"/>
          </p:nvPr>
        </p:nvSpPr>
        <p:spPr>
          <a:xfrm>
            <a:off x="712417" y="1380998"/>
            <a:ext cx="10125983" cy="3600108"/>
          </a:xfrm>
        </p:spPr>
        <p:txBody>
          <a:bodyPr/>
          <a:lstStyle/>
          <a:p>
            <a:pPr marL="0" indent="0">
              <a:buNone/>
            </a:pPr>
            <a:r>
              <a:rPr lang="en-US" sz="2133" b="1" dirty="0">
                <a:latin typeface="Cambria" panose="02040503050406030204" pitchFamily="18" charset="0"/>
                <a:ea typeface="Cambria" panose="02040503050406030204" pitchFamily="18" charset="0"/>
              </a:rPr>
              <a:t>Most degrees open doors to numerous industries and positions. With a degree in Climate Science &amp; Solutions you could work in:</a:t>
            </a:r>
          </a:p>
          <a:p>
            <a:r>
              <a:rPr lang="en-US" sz="2133" dirty="0">
                <a:latin typeface="Cambria" panose="02040503050406030204" pitchFamily="18" charset="0"/>
                <a:ea typeface="Cambria" panose="02040503050406030204" pitchFamily="18" charset="0"/>
              </a:rPr>
              <a:t>Greenhouse Gas Accounting and Verification</a:t>
            </a:r>
          </a:p>
          <a:p>
            <a:r>
              <a:rPr lang="en-US" sz="2133" dirty="0">
                <a:latin typeface="Cambria" panose="02040503050406030204" pitchFamily="18" charset="0"/>
                <a:ea typeface="Cambria" panose="02040503050406030204" pitchFamily="18" charset="0"/>
              </a:rPr>
              <a:t>Sustainability Planning</a:t>
            </a:r>
          </a:p>
          <a:p>
            <a:r>
              <a:rPr lang="en-US" sz="2133" dirty="0">
                <a:latin typeface="Cambria" panose="02040503050406030204" pitchFamily="18" charset="0"/>
                <a:ea typeface="Cambria" panose="02040503050406030204" pitchFamily="18" charset="0"/>
              </a:rPr>
              <a:t>Renewable Energy</a:t>
            </a:r>
          </a:p>
          <a:p>
            <a:r>
              <a:rPr lang="en-US" sz="2133" dirty="0">
                <a:latin typeface="Cambria" panose="02040503050406030204" pitchFamily="18" charset="0"/>
                <a:ea typeface="Cambria" panose="02040503050406030204" pitchFamily="18" charset="0"/>
              </a:rPr>
              <a:t>Energy Policy </a:t>
            </a:r>
          </a:p>
          <a:p>
            <a:r>
              <a:rPr lang="en-US" sz="2133" dirty="0">
                <a:latin typeface="Cambria" panose="02040503050406030204" pitchFamily="18" charset="0"/>
                <a:ea typeface="Cambria" panose="02040503050406030204" pitchFamily="18" charset="0"/>
              </a:rPr>
              <a:t>Conservation Efforts</a:t>
            </a:r>
          </a:p>
          <a:p>
            <a:r>
              <a:rPr lang="en-US" sz="2133" dirty="0">
                <a:latin typeface="Cambria" panose="02040503050406030204" pitchFamily="18" charset="0"/>
                <a:ea typeface="Cambria" panose="02040503050406030204" pitchFamily="18" charset="0"/>
              </a:rPr>
              <a:t>Research</a:t>
            </a:r>
          </a:p>
          <a:p>
            <a:r>
              <a:rPr lang="en-US" sz="2133" dirty="0">
                <a:latin typeface="Cambria" panose="02040503050406030204" pitchFamily="18" charset="0"/>
                <a:ea typeface="Cambria" panose="02040503050406030204" pitchFamily="18" charset="0"/>
              </a:rPr>
              <a:t>Education</a:t>
            </a:r>
          </a:p>
          <a:p>
            <a:endParaRPr lang="en-US" sz="400" dirty="0">
              <a:latin typeface="Cambria" panose="02040503050406030204" pitchFamily="18" charset="0"/>
              <a:ea typeface="Cambria" panose="02040503050406030204" pitchFamily="18" charset="0"/>
            </a:endParaRPr>
          </a:p>
          <a:p>
            <a:endParaRPr lang="en-US" sz="400" dirty="0">
              <a:latin typeface="Cambria" panose="02040503050406030204" pitchFamily="18" charset="0"/>
              <a:ea typeface="Cambria" panose="02040503050406030204" pitchFamily="18" charset="0"/>
            </a:endParaRPr>
          </a:p>
          <a:p>
            <a:endParaRPr lang="en-US" sz="400" dirty="0">
              <a:latin typeface="Cambria" panose="02040503050406030204" pitchFamily="18" charset="0"/>
              <a:ea typeface="Cambria" panose="02040503050406030204" pitchFamily="18" charset="0"/>
            </a:endParaRPr>
          </a:p>
          <a:p>
            <a:endParaRPr lang="en-US" sz="400" dirty="0">
              <a:latin typeface="Cambria" panose="02040503050406030204" pitchFamily="18" charset="0"/>
              <a:ea typeface="Cambria" panose="02040503050406030204" pitchFamily="18" charset="0"/>
            </a:endParaRPr>
          </a:p>
          <a:p>
            <a:endParaRPr lang="en-US" sz="400" dirty="0">
              <a:latin typeface="Cambria" panose="02040503050406030204" pitchFamily="18" charset="0"/>
              <a:ea typeface="Cambria" panose="02040503050406030204" pitchFamily="18" charset="0"/>
            </a:endParaRPr>
          </a:p>
          <a:p>
            <a:endParaRPr lang="en-US" sz="400" dirty="0">
              <a:latin typeface="Cambria" panose="02040503050406030204" pitchFamily="18" charset="0"/>
              <a:ea typeface="Cambria" panose="02040503050406030204" pitchFamily="18" charset="0"/>
            </a:endParaRPr>
          </a:p>
          <a:p>
            <a:pPr marL="0" indent="0">
              <a:buNone/>
            </a:pPr>
            <a:r>
              <a:rPr lang="en-US" sz="2133" b="1" i="1" dirty="0">
                <a:latin typeface="Cambria" panose="02040503050406030204" pitchFamily="18" charset="0"/>
                <a:ea typeface="Cambria" panose="02040503050406030204" pitchFamily="18" charset="0"/>
              </a:rPr>
              <a:t>Don’t be limited by lack of awareness. </a:t>
            </a:r>
            <a:r>
              <a:rPr lang="en-US" sz="2133" i="1" dirty="0">
                <a:latin typeface="Cambria" panose="02040503050406030204" pitchFamily="18" charset="0"/>
                <a:ea typeface="Cambria" panose="02040503050406030204" pitchFamily="18" charset="0"/>
              </a:rPr>
              <a:t>Your next job might be one that you have never considered, didn’t know existed, or didn’t know you were qualified for!</a:t>
            </a: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p:txBody>
          <a:bodyPr/>
          <a:lstStyle/>
          <a:p>
            <a:pPr defTabSz="1219170" fontAlgn="base">
              <a:spcAft>
                <a:spcPct val="0"/>
              </a:spcAft>
              <a:defRPr/>
            </a:pPr>
            <a:fld id="{5EA02BB6-1A9C-452C-B494-FBD8DDFC7C76}" type="slidenum">
              <a:rPr lang="en-US"/>
              <a:pPr defTabSz="1219170" fontAlgn="base">
                <a:spcAft>
                  <a:spcPct val="0"/>
                </a:spcAft>
                <a:defRPr/>
              </a:pPr>
              <a:t>3</a:t>
            </a:fld>
            <a:endParaRPr lang="en-US" dirty="0"/>
          </a:p>
        </p:txBody>
      </p:sp>
      <p:pic>
        <p:nvPicPr>
          <p:cNvPr id="1026" name="Picture 2" descr="Seneca Quote: “Luck is what happens when preparation meets opportunity.”">
            <a:extLst>
              <a:ext uri="{FF2B5EF4-FFF2-40B4-BE49-F238E27FC236}">
                <a16:creationId xmlns:a16="http://schemas.microsoft.com/office/drawing/2014/main" id="{6071E212-BAEC-4E6C-8DDB-4BEBD2ABBC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092" y="2218563"/>
            <a:ext cx="5387616" cy="3030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6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26;p10">
            <a:extLst>
              <a:ext uri="{FF2B5EF4-FFF2-40B4-BE49-F238E27FC236}">
                <a16:creationId xmlns:a16="http://schemas.microsoft.com/office/drawing/2014/main" id="{137F3689-688F-D6D0-0562-2595CDAB25DB}"/>
              </a:ext>
            </a:extLst>
          </p:cNvPr>
          <p:cNvPicPr preferRelativeResize="0"/>
          <p:nvPr/>
        </p:nvPicPr>
        <p:blipFill rotWithShape="1">
          <a:blip r:embed="rId2">
            <a:alphaModFix amt="50000"/>
          </a:blip>
          <a:srcRect l="8383" t="2251" r="2727" b="2635"/>
          <a:stretch/>
        </p:blipFill>
        <p:spPr>
          <a:xfrm>
            <a:off x="1" y="1"/>
            <a:ext cx="12192001" cy="6857999"/>
          </a:xfrm>
          <a:prstGeom prst="rect">
            <a:avLst/>
          </a:prstGeom>
          <a:noFill/>
          <a:ln>
            <a:noFill/>
          </a:ln>
        </p:spPr>
      </p:pic>
      <p:sp>
        <p:nvSpPr>
          <p:cNvPr id="4" name="Google Shape;229;p1">
            <a:extLst>
              <a:ext uri="{FF2B5EF4-FFF2-40B4-BE49-F238E27FC236}">
                <a16:creationId xmlns:a16="http://schemas.microsoft.com/office/drawing/2014/main" id="{7A96E2F4-7775-CB0A-43EA-368B4B5B2A32}"/>
              </a:ext>
            </a:extLst>
          </p:cNvPr>
          <p:cNvSpPr txBox="1">
            <a:spLocks noGrp="1"/>
          </p:cNvSpPr>
          <p:nvPr>
            <p:ph type="ctrTitle"/>
          </p:nvPr>
        </p:nvSpPr>
        <p:spPr>
          <a:xfrm>
            <a:off x="1270000" y="2145163"/>
            <a:ext cx="9652000" cy="2048540"/>
          </a:xfrm>
          <a:prstGeom prst="rect">
            <a:avLst/>
          </a:prstGeom>
          <a:noFill/>
          <a:ln w="28575">
            <a:solidFill>
              <a:schemeClr val="bg1"/>
            </a:solidFill>
          </a:ln>
        </p:spPr>
        <p:style>
          <a:lnRef idx="0">
            <a:scrgbClr r="0" g="0" b="0"/>
          </a:lnRef>
          <a:fillRef idx="0">
            <a:scrgbClr r="0" g="0" b="0"/>
          </a:fillRef>
          <a:effectRef idx="0">
            <a:scrgbClr r="0" g="0" b="0"/>
          </a:effectRef>
          <a:fontRef idx="minor">
            <a:schemeClr val="dk1"/>
          </a:fontRef>
        </p:style>
        <p:txBody>
          <a:bodyPr spcFirstLastPara="1" vert="horz" wrap="square" lIns="121900" tIns="60933" rIns="121900" bIns="60933" numCol="1" anchor="ctr" anchorCtr="0" compatLnSpc="1">
            <a:prstTxWarp prst="textNoShape">
              <a:avLst/>
            </a:prstTxWarp>
            <a:noAutofit/>
          </a:bodyPr>
          <a:lstStyle/>
          <a:p>
            <a:pPr>
              <a:lnSpc>
                <a:spcPct val="75000"/>
              </a:lnSpc>
              <a:spcBef>
                <a:spcPts val="0"/>
              </a:spcBef>
            </a:pPr>
            <a:r>
              <a:rPr lang="en-US" sz="8000" cap="none" dirty="0">
                <a:latin typeface="Garamond"/>
                <a:ea typeface="Garamond"/>
                <a:cs typeface="Garamond"/>
                <a:sym typeface="Garamond"/>
              </a:rPr>
              <a:t>Fonts &amp; Formatting</a:t>
            </a:r>
            <a:endParaRPr sz="8000" cap="none" dirty="0">
              <a:latin typeface="Garamond"/>
              <a:ea typeface="Garamond"/>
              <a:cs typeface="Garamond"/>
              <a:sym typeface="Garamond"/>
            </a:endParaRPr>
          </a:p>
        </p:txBody>
      </p:sp>
    </p:spTree>
    <p:extLst>
      <p:ext uri="{BB962C8B-B14F-4D97-AF65-F5344CB8AC3E}">
        <p14:creationId xmlns:p14="http://schemas.microsoft.com/office/powerpoint/2010/main" val="146274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9"/>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318" name="Google Shape;318;p9"/>
          <p:cNvSpPr txBox="1"/>
          <p:nvPr/>
        </p:nvSpPr>
        <p:spPr>
          <a:xfrm>
            <a:off x="508691" y="147288"/>
            <a:ext cx="11359035"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70000"/>
              </a:lnSpc>
            </a:pPr>
            <a:r>
              <a:rPr lang="en-US" sz="4267" b="1" cap="small" dirty="0">
                <a:solidFill>
                  <a:srgbClr val="FFFFFF"/>
                </a:solidFill>
                <a:latin typeface="Garamond" panose="02020404030301010803" pitchFamily="18" charset="0"/>
                <a:ea typeface="Abril Fatface"/>
                <a:cs typeface="Abril Fatface"/>
                <a:sym typeface="Abril Fatface"/>
              </a:rPr>
              <a:t>Fonts</a:t>
            </a:r>
            <a:endParaRPr sz="2400" dirty="0">
              <a:solidFill>
                <a:srgbClr val="003366"/>
              </a:solidFill>
              <a:latin typeface="Garamond" panose="02020404030301010803" pitchFamily="18" charset="0"/>
            </a:endParaRPr>
          </a:p>
        </p:txBody>
      </p:sp>
      <p:sp>
        <p:nvSpPr>
          <p:cNvPr id="319" name="Google Shape;319;p9"/>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31</a:t>
            </a:fld>
            <a:endParaRPr/>
          </a:p>
        </p:txBody>
      </p:sp>
      <p:sp>
        <p:nvSpPr>
          <p:cNvPr id="320" name="Google Shape;320;p9"/>
          <p:cNvSpPr txBox="1"/>
          <p:nvPr/>
        </p:nvSpPr>
        <p:spPr>
          <a:xfrm>
            <a:off x="194662" y="1358555"/>
            <a:ext cx="11540137" cy="4268293"/>
          </a:xfrm>
          <a:prstGeom prst="rect">
            <a:avLst/>
          </a:prstGeom>
          <a:noFill/>
          <a:ln>
            <a:noFill/>
          </a:ln>
        </p:spPr>
        <p:txBody>
          <a:bodyPr spcFirstLastPara="1" wrap="square" lIns="121900" tIns="60933" rIns="121900" bIns="60933" anchor="t" anchorCtr="0">
            <a:spAutoFit/>
          </a:bodyPr>
          <a:lstStyle/>
          <a:p>
            <a:pPr marL="609585" indent="-609585" defTabSz="1219170" fontAlgn="base">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sym typeface="Arial"/>
              </a:rPr>
              <a:t>Be </a:t>
            </a:r>
            <a:r>
              <a:rPr lang="en-US" sz="2667" u="sng" dirty="0">
                <a:solidFill>
                  <a:srgbClr val="003366"/>
                </a:solidFill>
                <a:latin typeface="Cambria" panose="02040503050406030204" pitchFamily="18" charset="0"/>
                <a:ea typeface="Cambria" panose="02040503050406030204" pitchFamily="18" charset="0"/>
                <a:sym typeface="Arial"/>
              </a:rPr>
              <a:t>consistent</a:t>
            </a:r>
            <a:r>
              <a:rPr lang="en-US" sz="2667" dirty="0">
                <a:solidFill>
                  <a:srgbClr val="003366"/>
                </a:solidFill>
                <a:latin typeface="Cambria" panose="02040503050406030204" pitchFamily="18" charset="0"/>
                <a:ea typeface="Cambria" panose="02040503050406030204" pitchFamily="18" charset="0"/>
                <a:sym typeface="Arial"/>
              </a:rPr>
              <a:t> across all resume sections (header, content, etc.)</a:t>
            </a:r>
          </a:p>
          <a:p>
            <a:pPr defTabSz="1219170" fontAlgn="base"/>
            <a:endParaRPr sz="1400" dirty="0">
              <a:solidFill>
                <a:srgbClr val="003366"/>
              </a:solidFill>
              <a:latin typeface="Cambria" panose="02040503050406030204" pitchFamily="18" charset="0"/>
              <a:ea typeface="Cambria" panose="02040503050406030204" pitchFamily="18" charset="0"/>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sym typeface="Arial"/>
              </a:rPr>
              <a:t>Choose a font with serifs, such a Cambria, Book Antiqua, or Times New Roman</a:t>
            </a:r>
          </a:p>
          <a:p>
            <a:pPr defTabSz="1219170" fontAlgn="base">
              <a:buClr>
                <a:srgbClr val="003366"/>
              </a:buClr>
              <a:buSzPts val="2000"/>
            </a:pPr>
            <a:endParaRPr lang="en-US" sz="1400" dirty="0">
              <a:solidFill>
                <a:srgbClr val="003366"/>
              </a:solidFill>
              <a:latin typeface="Cambria" panose="02040503050406030204" pitchFamily="18" charset="0"/>
              <a:ea typeface="Cambria" panose="02040503050406030204" pitchFamily="18" charset="0"/>
              <a:sym typeface="Arial"/>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rPr>
              <a:t>Use </a:t>
            </a:r>
            <a:r>
              <a:rPr lang="en-US" sz="2667" b="1" dirty="0">
                <a:solidFill>
                  <a:srgbClr val="003366"/>
                </a:solidFill>
                <a:latin typeface="Cambria" panose="02040503050406030204" pitchFamily="18" charset="0"/>
                <a:ea typeface="Cambria" panose="02040503050406030204" pitchFamily="18" charset="0"/>
              </a:rPr>
              <a:t>bold</a:t>
            </a:r>
            <a:r>
              <a:rPr lang="en-US" sz="2667" dirty="0">
                <a:solidFill>
                  <a:srgbClr val="003366"/>
                </a:solidFill>
                <a:latin typeface="Cambria" panose="02040503050406030204" pitchFamily="18" charset="0"/>
                <a:ea typeface="Cambria" panose="02040503050406030204" pitchFamily="18" charset="0"/>
              </a:rPr>
              <a:t> to highlight important information, such as the title of your degree or positions you’ve held</a:t>
            </a:r>
          </a:p>
          <a:p>
            <a:pPr defTabSz="1219170" fontAlgn="base">
              <a:buClr>
                <a:srgbClr val="003366"/>
              </a:buClr>
              <a:buSzPts val="2000"/>
            </a:pPr>
            <a:endParaRPr lang="en-US" sz="1400" dirty="0">
              <a:solidFill>
                <a:srgbClr val="003366"/>
              </a:solidFill>
              <a:latin typeface="Cambria" panose="02040503050406030204" pitchFamily="18" charset="0"/>
              <a:ea typeface="Cambria" panose="02040503050406030204" pitchFamily="18" charset="0"/>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rPr>
              <a:t>Use black text only, and color (if any) sparingly </a:t>
            </a:r>
          </a:p>
          <a:p>
            <a:pPr defTabSz="1219170" fontAlgn="base">
              <a:buClr>
                <a:srgbClr val="003366"/>
              </a:buClr>
              <a:buSzPts val="2000"/>
            </a:pPr>
            <a:endParaRPr lang="en-US" sz="1400" dirty="0">
              <a:solidFill>
                <a:srgbClr val="003366"/>
              </a:solidFill>
              <a:latin typeface="Cambria" panose="02040503050406030204" pitchFamily="18" charset="0"/>
              <a:ea typeface="Cambria" panose="02040503050406030204" pitchFamily="18" charset="0"/>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rPr>
              <a:t>Make sure your font is readable, usually at least 10pt but this depends on the font</a:t>
            </a:r>
            <a:endParaRPr sz="2667" dirty="0">
              <a:solidFill>
                <a:srgbClr val="0033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381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9"/>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318" name="Google Shape;318;p9"/>
          <p:cNvSpPr txBox="1"/>
          <p:nvPr/>
        </p:nvSpPr>
        <p:spPr>
          <a:xfrm>
            <a:off x="508691" y="147288"/>
            <a:ext cx="11359035"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70000"/>
              </a:lnSpc>
            </a:pPr>
            <a:r>
              <a:rPr lang="en-US" sz="4267" b="1" cap="small" dirty="0">
                <a:solidFill>
                  <a:srgbClr val="FFFFFF"/>
                </a:solidFill>
                <a:latin typeface="Garamond" panose="02020404030301010803" pitchFamily="18" charset="0"/>
                <a:ea typeface="Abril Fatface"/>
                <a:cs typeface="Abril Fatface"/>
                <a:sym typeface="Abril Fatface"/>
              </a:rPr>
              <a:t>Formatting</a:t>
            </a:r>
            <a:endParaRPr sz="2400" dirty="0">
              <a:solidFill>
                <a:srgbClr val="003366"/>
              </a:solidFill>
              <a:latin typeface="Garamond" panose="02020404030301010803" pitchFamily="18" charset="0"/>
            </a:endParaRPr>
          </a:p>
        </p:txBody>
      </p:sp>
      <p:sp>
        <p:nvSpPr>
          <p:cNvPr id="319" name="Google Shape;319;p9"/>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32</a:t>
            </a:fld>
            <a:endParaRPr/>
          </a:p>
        </p:txBody>
      </p:sp>
      <p:sp>
        <p:nvSpPr>
          <p:cNvPr id="9" name="Google Shape;320;p9">
            <a:extLst>
              <a:ext uri="{FF2B5EF4-FFF2-40B4-BE49-F238E27FC236}">
                <a16:creationId xmlns:a16="http://schemas.microsoft.com/office/drawing/2014/main" id="{10619E36-12BD-4321-A4EA-D223FF8AEEAF}"/>
              </a:ext>
            </a:extLst>
          </p:cNvPr>
          <p:cNvSpPr txBox="1"/>
          <p:nvPr/>
        </p:nvSpPr>
        <p:spPr>
          <a:xfrm>
            <a:off x="194662" y="1358555"/>
            <a:ext cx="11540137" cy="4268293"/>
          </a:xfrm>
          <a:prstGeom prst="rect">
            <a:avLst/>
          </a:prstGeom>
          <a:noFill/>
          <a:ln>
            <a:noFill/>
          </a:ln>
        </p:spPr>
        <p:txBody>
          <a:bodyPr spcFirstLastPara="1" wrap="square" lIns="121900" tIns="60933" rIns="121900" bIns="60933" anchor="t" anchorCtr="0">
            <a:spAutoFit/>
          </a:bodyPr>
          <a:lstStyle/>
          <a:p>
            <a:pPr marL="609585" indent="-609585" defTabSz="1219170" fontAlgn="base">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sym typeface="Arial"/>
              </a:rPr>
              <a:t>Align key information along the right and left margins to make the resume easy to scan and digest</a:t>
            </a:r>
          </a:p>
          <a:p>
            <a:pPr defTabSz="1219170" fontAlgn="base"/>
            <a:endParaRPr sz="1400" dirty="0">
              <a:solidFill>
                <a:srgbClr val="003366"/>
              </a:solidFill>
              <a:latin typeface="Cambria" panose="02040503050406030204" pitchFamily="18" charset="0"/>
              <a:ea typeface="Cambria" panose="02040503050406030204" pitchFamily="18" charset="0"/>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sym typeface="Arial"/>
              </a:rPr>
              <a:t>Use bullet points, rather than paragraphs, to describe your experience</a:t>
            </a:r>
          </a:p>
          <a:p>
            <a:pPr defTabSz="1219170" fontAlgn="base">
              <a:buClr>
                <a:srgbClr val="003366"/>
              </a:buClr>
              <a:buSzPts val="2000"/>
            </a:pPr>
            <a:endParaRPr lang="en-US" sz="1400" dirty="0">
              <a:solidFill>
                <a:srgbClr val="003366"/>
              </a:solidFill>
              <a:latin typeface="Cambria" panose="02040503050406030204" pitchFamily="18" charset="0"/>
              <a:ea typeface="Cambria" panose="02040503050406030204" pitchFamily="18" charset="0"/>
              <a:sym typeface="Arial"/>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rPr>
              <a:t>Edit for extra spaces and indentations, dangling bullet points, and consistent use of periods</a:t>
            </a:r>
          </a:p>
          <a:p>
            <a:pPr defTabSz="1219170" fontAlgn="base">
              <a:buClr>
                <a:srgbClr val="003366"/>
              </a:buClr>
              <a:buSzPts val="2000"/>
            </a:pPr>
            <a:endParaRPr lang="en-US" sz="1400" dirty="0">
              <a:solidFill>
                <a:srgbClr val="003366"/>
              </a:solidFill>
              <a:latin typeface="Cambria" panose="02040503050406030204" pitchFamily="18" charset="0"/>
              <a:ea typeface="Cambria" panose="02040503050406030204" pitchFamily="18" charset="0"/>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rPr>
              <a:t>Be consistent in your format: </a:t>
            </a:r>
            <a:r>
              <a:rPr lang="en-US" sz="2667" b="1" dirty="0">
                <a:solidFill>
                  <a:srgbClr val="0066B3">
                    <a:lumMod val="60000"/>
                    <a:lumOff val="40000"/>
                  </a:srgbClr>
                </a:solidFill>
                <a:latin typeface="Cambria" panose="02040503050406030204" pitchFamily="18" charset="0"/>
                <a:ea typeface="Cambria" panose="02040503050406030204" pitchFamily="18" charset="0"/>
              </a:rPr>
              <a:t>5/2021 or May 2021? Punctuation </a:t>
            </a:r>
          </a:p>
          <a:p>
            <a:pPr defTabSz="1219170" fontAlgn="base">
              <a:buClr>
                <a:srgbClr val="003366"/>
              </a:buClr>
              <a:buSzPts val="2000"/>
            </a:pPr>
            <a:endParaRPr lang="en-US" sz="1400" dirty="0">
              <a:solidFill>
                <a:srgbClr val="003366"/>
              </a:solidFill>
              <a:latin typeface="Cambria" panose="02040503050406030204" pitchFamily="18" charset="0"/>
              <a:ea typeface="Cambria" panose="02040503050406030204" pitchFamily="18" charset="0"/>
            </a:endParaRPr>
          </a:p>
          <a:p>
            <a:pPr marL="609585" indent="-609585" defTabSz="1219170" fontAlgn="base">
              <a:buClr>
                <a:srgbClr val="003366"/>
              </a:buClr>
              <a:buSzPts val="2000"/>
              <a:buFont typeface="Arial" panose="020B0604020202020204" pitchFamily="34" charset="0"/>
              <a:buChar char="•"/>
            </a:pPr>
            <a:r>
              <a:rPr lang="en-US" sz="2667" dirty="0">
                <a:solidFill>
                  <a:srgbClr val="003366"/>
                </a:solidFill>
                <a:latin typeface="Cambria" panose="02040503050406030204" pitchFamily="18" charset="0"/>
                <a:ea typeface="Cambria" panose="02040503050406030204" pitchFamily="18" charset="0"/>
              </a:rPr>
              <a:t>Consider including horizontal lines to distinguish each section and/or add a border.</a:t>
            </a:r>
            <a:endParaRPr sz="2667" dirty="0">
              <a:solidFill>
                <a:srgbClr val="0033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78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6;p10">
            <a:extLst>
              <a:ext uri="{FF2B5EF4-FFF2-40B4-BE49-F238E27FC236}">
                <a16:creationId xmlns:a16="http://schemas.microsoft.com/office/drawing/2014/main" id="{D9113619-A03D-431B-BB58-1190DDF0E2F1}"/>
              </a:ext>
            </a:extLst>
          </p:cNvPr>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sp>
        <p:nvSpPr>
          <p:cNvPr id="3" name="Google Shape;229;p1">
            <a:extLst>
              <a:ext uri="{FF2B5EF4-FFF2-40B4-BE49-F238E27FC236}">
                <a16:creationId xmlns:a16="http://schemas.microsoft.com/office/drawing/2014/main" id="{27EF0DD3-5F54-410B-8AAE-F244C92B1606}"/>
              </a:ext>
            </a:extLst>
          </p:cNvPr>
          <p:cNvSpPr txBox="1">
            <a:spLocks noGrp="1"/>
          </p:cNvSpPr>
          <p:nvPr>
            <p:ph type="ctrTitle"/>
          </p:nvPr>
        </p:nvSpPr>
        <p:spPr>
          <a:xfrm>
            <a:off x="1269999" y="2107241"/>
            <a:ext cx="9652000" cy="2048540"/>
          </a:xfrm>
          <a:prstGeom prst="rect">
            <a:avLst/>
          </a:prstGeom>
          <a:noFill/>
          <a:ln w="28575">
            <a:solidFill>
              <a:schemeClr val="bg1"/>
            </a:solidFill>
          </a:ln>
        </p:spPr>
        <p:style>
          <a:lnRef idx="0">
            <a:scrgbClr r="0" g="0" b="0"/>
          </a:lnRef>
          <a:fillRef idx="0">
            <a:scrgbClr r="0" g="0" b="0"/>
          </a:fillRef>
          <a:effectRef idx="0">
            <a:scrgbClr r="0" g="0" b="0"/>
          </a:effectRef>
          <a:fontRef idx="minor">
            <a:schemeClr val="dk1"/>
          </a:fontRef>
        </p:style>
        <p:txBody>
          <a:bodyPr spcFirstLastPara="1" vert="horz" wrap="square" lIns="121900" tIns="60933" rIns="121900" bIns="60933" numCol="1" anchor="ctr" anchorCtr="0" compatLnSpc="1">
            <a:prstTxWarp prst="textNoShape">
              <a:avLst/>
            </a:prstTxWarp>
            <a:noAutofit/>
          </a:bodyPr>
          <a:lstStyle/>
          <a:p>
            <a:pPr>
              <a:lnSpc>
                <a:spcPct val="75000"/>
              </a:lnSpc>
              <a:spcBef>
                <a:spcPts val="0"/>
              </a:spcBef>
            </a:pPr>
            <a:r>
              <a:rPr lang="en-US" sz="8000" cap="none" dirty="0">
                <a:latin typeface="Garamond"/>
                <a:ea typeface="Garamond"/>
                <a:cs typeface="Garamond"/>
                <a:sym typeface="Garamond"/>
              </a:rPr>
              <a:t>Accomplishment Statements</a:t>
            </a:r>
            <a:endParaRPr sz="8000" cap="none" dirty="0">
              <a:latin typeface="Garamond"/>
              <a:ea typeface="Garamond"/>
              <a:cs typeface="Garamond"/>
              <a:sym typeface="Garamond"/>
            </a:endParaRPr>
          </a:p>
        </p:txBody>
      </p:sp>
    </p:spTree>
    <p:extLst>
      <p:ext uri="{BB962C8B-B14F-4D97-AF65-F5344CB8AC3E}">
        <p14:creationId xmlns:p14="http://schemas.microsoft.com/office/powerpoint/2010/main" val="25845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3;p5">
            <a:extLst>
              <a:ext uri="{FF2B5EF4-FFF2-40B4-BE49-F238E27FC236}">
                <a16:creationId xmlns:a16="http://schemas.microsoft.com/office/drawing/2014/main" id="{BA553243-FDCD-4441-AF96-5F0976082176}"/>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 name="Title 1"/>
          <p:cNvSpPr>
            <a:spLocks noGrp="1"/>
          </p:cNvSpPr>
          <p:nvPr>
            <p:ph type="title"/>
          </p:nvPr>
        </p:nvSpPr>
        <p:spPr/>
        <p:txBody>
          <a:bodyPr/>
          <a:lstStyle/>
          <a:p>
            <a:r>
              <a:rPr lang="en-US" sz="4267" dirty="0">
                <a:latin typeface="Garamond" panose="02020404030301010803" pitchFamily="18" charset="0"/>
                <a:cs typeface="Arial" panose="020B0604020202020204" pitchFamily="34" charset="0"/>
              </a:rPr>
              <a:t>Writing Accomplishment Statements</a:t>
            </a:r>
          </a:p>
        </p:txBody>
      </p:sp>
      <p:sp>
        <p:nvSpPr>
          <p:cNvPr id="3" name="Content Placeholder 2"/>
          <p:cNvSpPr>
            <a:spLocks noGrp="1"/>
          </p:cNvSpPr>
          <p:nvPr>
            <p:ph idx="1"/>
          </p:nvPr>
        </p:nvSpPr>
        <p:spPr>
          <a:xfrm>
            <a:off x="431469" y="1373416"/>
            <a:ext cx="11329060" cy="5001061"/>
          </a:xfrm>
        </p:spPr>
        <p:txBody>
          <a:bodyPr>
            <a:normAutofit fontScale="92500" lnSpcReduction="10000"/>
          </a:bodyPr>
          <a:lstStyle/>
          <a:p>
            <a:pPr marL="457189" indent="-457189">
              <a:buFont typeface="+mj-lt"/>
              <a:buAutoNum type="arabicPeriod"/>
            </a:pPr>
            <a:r>
              <a:rPr lang="en-US" sz="2933" dirty="0">
                <a:latin typeface="Cambria" panose="02040503050406030204" pitchFamily="18" charset="0"/>
                <a:ea typeface="Cambria" panose="02040503050406030204" pitchFamily="18" charset="0"/>
              </a:rPr>
              <a:t>Action Verb (WHAT):</a:t>
            </a:r>
          </a:p>
          <a:p>
            <a:pPr marL="857229" lvl="1" indent="-457189">
              <a:buFont typeface="Arial" panose="020B0604020202020204" pitchFamily="34" charset="0"/>
              <a:buChar char="•"/>
            </a:pPr>
            <a:r>
              <a:rPr lang="en-US" sz="2367" dirty="0">
                <a:latin typeface="Cambria" panose="02040503050406030204" pitchFamily="18" charset="0"/>
                <a:ea typeface="Cambria" panose="02040503050406030204" pitchFamily="18" charset="0"/>
              </a:rPr>
              <a:t>Check out our Action Verbs sheet to help you get started crafting articulate and focused bullet points.</a:t>
            </a:r>
          </a:p>
          <a:p>
            <a:pPr marL="1257269" lvl="2" indent="-457189">
              <a:buFont typeface="Arial" panose="020B0604020202020204" pitchFamily="34" charset="0"/>
              <a:buChar char="•"/>
            </a:pPr>
            <a:r>
              <a:rPr lang="en-US" sz="2367" i="1" dirty="0">
                <a:latin typeface="Cambria" panose="02040503050406030204" pitchFamily="18" charset="0"/>
                <a:ea typeface="Cambria" panose="02040503050406030204" pitchFamily="18" charset="0"/>
              </a:rPr>
              <a:t>Created art-based lessons…</a:t>
            </a:r>
          </a:p>
          <a:p>
            <a:pPr marL="457189" indent="-457189">
              <a:buFont typeface="+mj-lt"/>
              <a:buAutoNum type="arabicPeriod"/>
            </a:pPr>
            <a:r>
              <a:rPr lang="en-US" sz="2933" dirty="0">
                <a:latin typeface="Cambria" panose="02040503050406030204" pitchFamily="18" charset="0"/>
                <a:ea typeface="Cambria" panose="02040503050406030204" pitchFamily="18" charset="0"/>
              </a:rPr>
              <a:t>Specify/Quantify (HOW):</a:t>
            </a:r>
          </a:p>
          <a:p>
            <a:pPr marL="857229" lvl="1" indent="-457189">
              <a:buFont typeface="Arial" panose="020B0604020202020204" pitchFamily="34" charset="0"/>
              <a:buChar char="•"/>
            </a:pPr>
            <a:r>
              <a:rPr lang="en-US" sz="2367" dirty="0">
                <a:latin typeface="Cambria" panose="02040503050406030204" pitchFamily="18" charset="0"/>
                <a:ea typeface="Cambria" panose="02040503050406030204" pitchFamily="18" charset="0"/>
              </a:rPr>
              <a:t>Quantifying and specifying your experience answers the “how” questions – how many, how long, how much, etc. </a:t>
            </a:r>
          </a:p>
          <a:p>
            <a:pPr marL="1257269" lvl="2" indent="-457189">
              <a:buFont typeface="Arial" panose="020B0604020202020204" pitchFamily="34" charset="0"/>
              <a:buChar char="•"/>
            </a:pPr>
            <a:r>
              <a:rPr lang="en-US" sz="2333" dirty="0">
                <a:latin typeface="Cambria"/>
                <a:ea typeface="Cambria"/>
              </a:rPr>
              <a:t>Created a </a:t>
            </a:r>
            <a:r>
              <a:rPr lang="en-US" sz="2333" i="1" dirty="0">
                <a:latin typeface="Cambria"/>
                <a:ea typeface="Cambria"/>
              </a:rPr>
              <a:t>3-week unit </a:t>
            </a:r>
            <a:r>
              <a:rPr lang="en-US" sz="2333" dirty="0">
                <a:latin typeface="Cambria"/>
                <a:ea typeface="Cambria"/>
              </a:rPr>
              <a:t>of</a:t>
            </a:r>
            <a:r>
              <a:rPr lang="en-US" sz="2333" i="1" dirty="0">
                <a:latin typeface="Cambria"/>
                <a:ea typeface="Cambria"/>
              </a:rPr>
              <a:t> </a:t>
            </a:r>
            <a:r>
              <a:rPr lang="en-US" sz="2333" dirty="0">
                <a:latin typeface="Cambria"/>
                <a:ea typeface="Cambria"/>
              </a:rPr>
              <a:t>art-based lessons </a:t>
            </a:r>
            <a:r>
              <a:rPr lang="en-US" sz="2333" i="1" dirty="0">
                <a:latin typeface="Cambria"/>
                <a:ea typeface="Cambria"/>
              </a:rPr>
              <a:t>for 25 first graders…</a:t>
            </a:r>
          </a:p>
          <a:p>
            <a:pPr marL="457189" indent="-457189">
              <a:buFont typeface="+mj-lt"/>
              <a:buAutoNum type="arabicPeriod"/>
            </a:pPr>
            <a:r>
              <a:rPr lang="en-US" sz="2933" dirty="0">
                <a:latin typeface="Cambria" panose="02040503050406030204" pitchFamily="18" charset="0"/>
                <a:ea typeface="Cambria" panose="02040503050406030204" pitchFamily="18" charset="0"/>
              </a:rPr>
              <a:t>Result/Outcome (WHY):</a:t>
            </a:r>
          </a:p>
          <a:p>
            <a:pPr marL="857229" lvl="1" indent="-457189">
              <a:buFont typeface="Arial" panose="020B0604020202020204" pitchFamily="34" charset="0"/>
              <a:buChar char="•"/>
            </a:pPr>
            <a:r>
              <a:rPr lang="en-US" sz="2367" dirty="0">
                <a:latin typeface="Cambria" panose="02040503050406030204" pitchFamily="18" charset="0"/>
                <a:ea typeface="Cambria" panose="02040503050406030204" pitchFamily="18" charset="0"/>
              </a:rPr>
              <a:t>The results and outcomes help make a clear connection between your experiences and your career profile/application.</a:t>
            </a:r>
          </a:p>
          <a:p>
            <a:pPr marL="1257269" lvl="2" indent="-457189">
              <a:buFont typeface="Arial" panose="020B0604020202020204" pitchFamily="34" charset="0"/>
              <a:buChar char="•"/>
            </a:pPr>
            <a:r>
              <a:rPr lang="en-US" sz="2333">
                <a:latin typeface="Cambria"/>
                <a:ea typeface="Cambria"/>
              </a:rPr>
              <a:t>Created a 3-week unit of art-based lessons for 25 first graders </a:t>
            </a:r>
            <a:r>
              <a:rPr lang="en-US" sz="2333" i="1" dirty="0">
                <a:latin typeface="Cambria"/>
                <a:ea typeface="Cambria"/>
              </a:rPr>
              <a:t>to introduce the different art mediums and to build their confidence utilizing art materials</a:t>
            </a:r>
          </a:p>
          <a:p>
            <a:pPr marL="0" indent="0">
              <a:buNone/>
            </a:pPr>
            <a:endParaRPr lang="en-US" dirty="0"/>
          </a:p>
        </p:txBody>
      </p:sp>
      <p:sp>
        <p:nvSpPr>
          <p:cNvPr id="5" name="Slide Number Placeholder 4"/>
          <p:cNvSpPr>
            <a:spLocks noGrp="1"/>
          </p:cNvSpPr>
          <p:nvPr>
            <p:ph type="sldNum" sz="quarter" idx="12"/>
          </p:nvPr>
        </p:nvSpPr>
        <p:spPr/>
        <p:txBody>
          <a:bodyPr/>
          <a:lstStyle/>
          <a:p>
            <a:pPr defTabSz="1219170" fontAlgn="base">
              <a:spcAft>
                <a:spcPct val="0"/>
              </a:spcAft>
            </a:pPr>
            <a:fld id="{BC94E26F-C7AC-4025-9685-8869B5B58745}" type="slidenum">
              <a:rPr lang="en-US"/>
              <a:pPr defTabSz="1219170" fontAlgn="base">
                <a:spcAft>
                  <a:spcPct val="0"/>
                </a:spcAft>
              </a:pPr>
              <a:t>34</a:t>
            </a:fld>
            <a:endParaRPr lang="en-US"/>
          </a:p>
        </p:txBody>
      </p:sp>
    </p:spTree>
    <p:extLst>
      <p:ext uri="{BB962C8B-B14F-4D97-AF65-F5344CB8AC3E}">
        <p14:creationId xmlns:p14="http://schemas.microsoft.com/office/powerpoint/2010/main" val="127865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6;p10">
            <a:extLst>
              <a:ext uri="{FF2B5EF4-FFF2-40B4-BE49-F238E27FC236}">
                <a16:creationId xmlns:a16="http://schemas.microsoft.com/office/drawing/2014/main" id="{D9113619-A03D-431B-BB58-1190DDF0E2F1}"/>
              </a:ext>
            </a:extLst>
          </p:cNvPr>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sp>
        <p:nvSpPr>
          <p:cNvPr id="3" name="Google Shape;229;p1">
            <a:extLst>
              <a:ext uri="{FF2B5EF4-FFF2-40B4-BE49-F238E27FC236}">
                <a16:creationId xmlns:a16="http://schemas.microsoft.com/office/drawing/2014/main" id="{27EF0DD3-5F54-410B-8AAE-F244C92B1606}"/>
              </a:ext>
            </a:extLst>
          </p:cNvPr>
          <p:cNvSpPr txBox="1">
            <a:spLocks noGrp="1"/>
          </p:cNvSpPr>
          <p:nvPr>
            <p:ph type="ctrTitle"/>
          </p:nvPr>
        </p:nvSpPr>
        <p:spPr>
          <a:xfrm>
            <a:off x="1269999" y="2027359"/>
            <a:ext cx="9652000" cy="2048540"/>
          </a:xfrm>
          <a:prstGeom prst="rect">
            <a:avLst/>
          </a:prstGeom>
          <a:noFill/>
          <a:ln w="28575">
            <a:solidFill>
              <a:schemeClr val="bg1"/>
            </a:solidFill>
          </a:ln>
        </p:spPr>
        <p:style>
          <a:lnRef idx="0">
            <a:scrgbClr r="0" g="0" b="0"/>
          </a:lnRef>
          <a:fillRef idx="0">
            <a:scrgbClr r="0" g="0" b="0"/>
          </a:fillRef>
          <a:effectRef idx="0">
            <a:scrgbClr r="0" g="0" b="0"/>
          </a:effectRef>
          <a:fontRef idx="minor">
            <a:schemeClr val="dk1"/>
          </a:fontRef>
        </p:style>
        <p:txBody>
          <a:bodyPr spcFirstLastPara="1" vert="horz" wrap="square" lIns="121900" tIns="60933" rIns="121900" bIns="60933" numCol="1" anchor="ctr" anchorCtr="0" compatLnSpc="1">
            <a:prstTxWarp prst="textNoShape">
              <a:avLst/>
            </a:prstTxWarp>
            <a:noAutofit/>
          </a:bodyPr>
          <a:lstStyle/>
          <a:p>
            <a:pPr>
              <a:lnSpc>
                <a:spcPct val="75000"/>
              </a:lnSpc>
              <a:spcBef>
                <a:spcPts val="0"/>
              </a:spcBef>
            </a:pPr>
            <a:r>
              <a:rPr lang="en-US" sz="8000" cap="none" dirty="0">
                <a:latin typeface="Garamond" panose="02020404030301010803" pitchFamily="18" charset="0"/>
                <a:ea typeface="Garamond"/>
                <a:cs typeface="Garamond"/>
                <a:sym typeface="Garamond"/>
              </a:rPr>
              <a:t>Cover Letters</a:t>
            </a:r>
            <a:endParaRPr sz="8000" i="1" cap="none" dirty="0">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103163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pic>
        <p:nvPicPr>
          <p:cNvPr id="326" name="Google Shape;326;p10"/>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sp>
        <p:nvSpPr>
          <p:cNvPr id="327" name="Google Shape;327;p10"/>
          <p:cNvSpPr txBox="1">
            <a:spLocks noGrp="1"/>
          </p:cNvSpPr>
          <p:nvPr>
            <p:ph type="ctrTitle"/>
          </p:nvPr>
        </p:nvSpPr>
        <p:spPr>
          <a:xfrm>
            <a:off x="916350" y="2189905"/>
            <a:ext cx="10359297" cy="204854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spcBef>
                <a:spcPts val="0"/>
              </a:spcBef>
            </a:pPr>
            <a:r>
              <a:rPr lang="en-US" sz="7200" cap="none" dirty="0">
                <a:latin typeface="Garamond"/>
                <a:ea typeface="Garamond"/>
                <a:cs typeface="Garamond"/>
                <a:sym typeface="Garamond"/>
                <a:hlinkClick r:id="rId4"/>
              </a:rPr>
              <a:t>What Do You Remember About Resumes?</a:t>
            </a:r>
            <a:endParaRPr lang="en-US" sz="7200" cap="none" dirty="0">
              <a:latin typeface="Garamond"/>
              <a:ea typeface="Garamond"/>
              <a:cs typeface="Garamond"/>
              <a:sym typeface="Garamond"/>
            </a:endParaRPr>
          </a:p>
        </p:txBody>
      </p:sp>
    </p:spTree>
    <p:extLst>
      <p:ext uri="{BB962C8B-B14F-4D97-AF65-F5344CB8AC3E}">
        <p14:creationId xmlns:p14="http://schemas.microsoft.com/office/powerpoint/2010/main" val="276173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 name="Google Shape;283;p5">
            <a:extLst>
              <a:ext uri="{FF2B5EF4-FFF2-40B4-BE49-F238E27FC236}">
                <a16:creationId xmlns:a16="http://schemas.microsoft.com/office/drawing/2014/main" id="{ABCF8004-F60E-4A5A-AF79-8D18AB171DE9}"/>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44" name="Google Shape;244;p3"/>
          <p:cNvSpPr txBox="1">
            <a:spLocks noGrp="1"/>
          </p:cNvSpPr>
          <p:nvPr>
            <p:ph type="title"/>
          </p:nvPr>
        </p:nvSpPr>
        <p:spPr>
          <a:xfrm>
            <a:off x="595426" y="147287"/>
            <a:ext cx="11086935" cy="990600"/>
          </a:xfrm>
          <a:prstGeom prst="rect">
            <a:avLst/>
          </a:prstGeom>
          <a:noFill/>
          <a:ln>
            <a:noFill/>
          </a:ln>
        </p:spPr>
        <p:txBody>
          <a:bodyPr spcFirstLastPara="1" vert="horz" wrap="square" lIns="121900" tIns="60933" rIns="121900" bIns="60933" numCol="1" anchor="ctr" anchorCtr="0" compatLnSpc="1">
            <a:prstTxWarp prst="textNoShape">
              <a:avLst/>
            </a:prstTxWarp>
            <a:normAutofit/>
          </a:bodyPr>
          <a:lstStyle/>
          <a:p>
            <a:pPr>
              <a:spcBef>
                <a:spcPts val="0"/>
              </a:spcBef>
              <a:spcAft>
                <a:spcPts val="0"/>
              </a:spcAft>
            </a:pPr>
            <a:r>
              <a:rPr lang="en-US" sz="4267" dirty="0">
                <a:latin typeface="Garamond" panose="02020404030301010803" pitchFamily="18" charset="0"/>
                <a:ea typeface="Garamond"/>
                <a:cs typeface="Garamond"/>
                <a:sym typeface="Garamond"/>
              </a:rPr>
              <a:t>The Main Parts of a Cover Letter</a:t>
            </a:r>
            <a:endParaRPr sz="4267" dirty="0">
              <a:latin typeface="Garamond" panose="02020404030301010803" pitchFamily="18" charset="0"/>
            </a:endParaRPr>
          </a:p>
        </p:txBody>
      </p:sp>
      <p:grpSp>
        <p:nvGrpSpPr>
          <p:cNvPr id="245" name="Google Shape;245;p3"/>
          <p:cNvGrpSpPr/>
          <p:nvPr/>
        </p:nvGrpSpPr>
        <p:grpSpPr>
          <a:xfrm>
            <a:off x="595425" y="1212560"/>
            <a:ext cx="11682361" cy="4993245"/>
            <a:chOff x="0" y="2930"/>
            <a:chExt cx="8761771" cy="3744934"/>
          </a:xfrm>
        </p:grpSpPr>
        <p:sp>
          <p:nvSpPr>
            <p:cNvPr id="246" name="Google Shape;246;p3"/>
            <p:cNvSpPr/>
            <p:nvPr/>
          </p:nvSpPr>
          <p:spPr>
            <a:xfrm>
              <a:off x="0" y="2930"/>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47" name="Google Shape;247;p3"/>
            <p:cNvSpPr/>
            <p:nvPr/>
          </p:nvSpPr>
          <p:spPr>
            <a:xfrm>
              <a:off x="188807" y="143365"/>
              <a:ext cx="343285" cy="343285"/>
            </a:xfrm>
            <a:prstGeom prst="rect">
              <a:avLst/>
            </a:prstGeom>
            <a:blipFill rotWithShape="1">
              <a:blip r:embed="rId4">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48" name="Google Shape;248;p3"/>
            <p:cNvSpPr/>
            <p:nvPr/>
          </p:nvSpPr>
          <p:spPr>
            <a:xfrm>
              <a:off x="720900" y="2930"/>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49" name="Google Shape;249;p3"/>
            <p:cNvSpPr txBox="1"/>
            <p:nvPr/>
          </p:nvSpPr>
          <p:spPr>
            <a:xfrm>
              <a:off x="720900" y="2930"/>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933" dirty="0">
                  <a:solidFill>
                    <a:srgbClr val="003366"/>
                  </a:solidFill>
                  <a:latin typeface="Cambria" panose="02040503050406030204" pitchFamily="18" charset="0"/>
                  <a:ea typeface="Cambria" panose="02040503050406030204" pitchFamily="18" charset="0"/>
                </a:rPr>
                <a:t>Header: Your name and contact information</a:t>
              </a:r>
              <a:endParaRPr sz="2933" dirty="0">
                <a:solidFill>
                  <a:srgbClr val="003366"/>
                </a:solidFill>
                <a:latin typeface="Cambria" panose="02040503050406030204" pitchFamily="18" charset="0"/>
                <a:ea typeface="Cambria" panose="02040503050406030204" pitchFamily="18" charset="0"/>
              </a:endParaRPr>
            </a:p>
          </p:txBody>
        </p:sp>
        <p:sp>
          <p:nvSpPr>
            <p:cNvPr id="250" name="Google Shape;250;p3"/>
            <p:cNvSpPr/>
            <p:nvPr/>
          </p:nvSpPr>
          <p:spPr>
            <a:xfrm>
              <a:off x="0" y="783125"/>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1" name="Google Shape;251;p3"/>
            <p:cNvSpPr/>
            <p:nvPr/>
          </p:nvSpPr>
          <p:spPr>
            <a:xfrm>
              <a:off x="188807" y="923560"/>
              <a:ext cx="343285" cy="343285"/>
            </a:xfrm>
            <a:prstGeom prst="rect">
              <a:avLst/>
            </a:prstGeom>
            <a:blipFill rotWithShape="1">
              <a:blip r:embed="rId5">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2" name="Google Shape;252;p3"/>
            <p:cNvSpPr/>
            <p:nvPr/>
          </p:nvSpPr>
          <p:spPr>
            <a:xfrm>
              <a:off x="720900" y="783125"/>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3" name="Google Shape;253;p3"/>
            <p:cNvSpPr txBox="1"/>
            <p:nvPr/>
          </p:nvSpPr>
          <p:spPr>
            <a:xfrm>
              <a:off x="720900" y="783125"/>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933">
                  <a:solidFill>
                    <a:srgbClr val="003366"/>
                  </a:solidFill>
                  <a:latin typeface="Cambria" panose="02040503050406030204" pitchFamily="18" charset="0"/>
                  <a:ea typeface="Cambria" panose="02040503050406030204" pitchFamily="18" charset="0"/>
                  <a:cs typeface="Arial"/>
                  <a:sym typeface="Arial"/>
                </a:rPr>
                <a:t>Date of submission and employer information </a:t>
              </a:r>
              <a:endParaRPr sz="2933">
                <a:solidFill>
                  <a:srgbClr val="003366"/>
                </a:solidFill>
                <a:latin typeface="Cambria" panose="02040503050406030204" pitchFamily="18" charset="0"/>
                <a:ea typeface="Cambria" panose="02040503050406030204" pitchFamily="18" charset="0"/>
              </a:endParaRPr>
            </a:p>
          </p:txBody>
        </p:sp>
        <p:sp>
          <p:nvSpPr>
            <p:cNvPr id="254" name="Google Shape;254;p3"/>
            <p:cNvSpPr/>
            <p:nvPr/>
          </p:nvSpPr>
          <p:spPr>
            <a:xfrm>
              <a:off x="0" y="1563320"/>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5" name="Google Shape;255;p3"/>
            <p:cNvSpPr/>
            <p:nvPr/>
          </p:nvSpPr>
          <p:spPr>
            <a:xfrm>
              <a:off x="188807" y="1703755"/>
              <a:ext cx="343285" cy="343285"/>
            </a:xfrm>
            <a:prstGeom prst="rect">
              <a:avLst/>
            </a:prstGeom>
            <a:blipFill rotWithShape="1">
              <a:blip r:embed="rId6">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6" name="Google Shape;256;p3"/>
            <p:cNvSpPr/>
            <p:nvPr/>
          </p:nvSpPr>
          <p:spPr>
            <a:xfrm>
              <a:off x="720900" y="1563320"/>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7" name="Google Shape;257;p3"/>
            <p:cNvSpPr txBox="1"/>
            <p:nvPr/>
          </p:nvSpPr>
          <p:spPr>
            <a:xfrm>
              <a:off x="720900" y="1563320"/>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933">
                  <a:solidFill>
                    <a:srgbClr val="003366"/>
                  </a:solidFill>
                  <a:latin typeface="Cambria" panose="02040503050406030204" pitchFamily="18" charset="0"/>
                  <a:ea typeface="Cambria" panose="02040503050406030204" pitchFamily="18" charset="0"/>
                  <a:cs typeface="Arial"/>
                  <a:sym typeface="Arial"/>
                </a:rPr>
                <a:t>Greeting and intro paragraph tips/first impressions</a:t>
              </a:r>
              <a:endParaRPr sz="2933">
                <a:solidFill>
                  <a:srgbClr val="003366"/>
                </a:solidFill>
                <a:latin typeface="Cambria" panose="02040503050406030204" pitchFamily="18" charset="0"/>
                <a:ea typeface="Cambria" panose="02040503050406030204" pitchFamily="18" charset="0"/>
              </a:endParaRPr>
            </a:p>
          </p:txBody>
        </p:sp>
        <p:sp>
          <p:nvSpPr>
            <p:cNvPr id="258" name="Google Shape;258;p3"/>
            <p:cNvSpPr/>
            <p:nvPr/>
          </p:nvSpPr>
          <p:spPr>
            <a:xfrm>
              <a:off x="0" y="2351011"/>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59" name="Google Shape;259;p3"/>
            <p:cNvSpPr/>
            <p:nvPr/>
          </p:nvSpPr>
          <p:spPr>
            <a:xfrm>
              <a:off x="188807" y="2483949"/>
              <a:ext cx="343285" cy="343285"/>
            </a:xfrm>
            <a:prstGeom prst="rect">
              <a:avLst/>
            </a:prstGeom>
            <a:blipFill rotWithShape="1">
              <a:blip r:embed="rId7">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0" name="Google Shape;260;p3"/>
            <p:cNvSpPr/>
            <p:nvPr/>
          </p:nvSpPr>
          <p:spPr>
            <a:xfrm>
              <a:off x="720900" y="2343514"/>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1" name="Google Shape;261;p3"/>
            <p:cNvSpPr txBox="1"/>
            <p:nvPr/>
          </p:nvSpPr>
          <p:spPr>
            <a:xfrm>
              <a:off x="720900" y="2343514"/>
              <a:ext cx="804087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933">
                  <a:solidFill>
                    <a:srgbClr val="003366"/>
                  </a:solidFill>
                  <a:latin typeface="Cambria" panose="02040503050406030204" pitchFamily="18" charset="0"/>
                  <a:ea typeface="Cambria" panose="02040503050406030204" pitchFamily="18" charset="0"/>
                  <a:cs typeface="Arial"/>
                  <a:sym typeface="Arial"/>
                </a:rPr>
                <a:t>Content: What to include and how to help develop it further </a:t>
              </a:r>
              <a:endParaRPr sz="2933">
                <a:solidFill>
                  <a:srgbClr val="003366"/>
                </a:solidFill>
                <a:latin typeface="Cambria" panose="02040503050406030204" pitchFamily="18" charset="0"/>
                <a:ea typeface="Cambria" panose="02040503050406030204" pitchFamily="18" charset="0"/>
              </a:endParaRPr>
            </a:p>
          </p:txBody>
        </p:sp>
        <p:sp>
          <p:nvSpPr>
            <p:cNvPr id="262" name="Google Shape;262;p3"/>
            <p:cNvSpPr/>
            <p:nvPr/>
          </p:nvSpPr>
          <p:spPr>
            <a:xfrm>
              <a:off x="0" y="3123709"/>
              <a:ext cx="8315202" cy="624155"/>
            </a:xfrm>
            <a:prstGeom prst="roundRect">
              <a:avLst>
                <a:gd name="adj" fmla="val 10000"/>
              </a:avLst>
            </a:prstGeom>
            <a:solidFill>
              <a:srgbClr val="F9D6C8"/>
            </a:solid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3" name="Google Shape;263;p3"/>
            <p:cNvSpPr/>
            <p:nvPr/>
          </p:nvSpPr>
          <p:spPr>
            <a:xfrm>
              <a:off x="188807" y="3264144"/>
              <a:ext cx="343285" cy="343285"/>
            </a:xfrm>
            <a:prstGeom prst="rect">
              <a:avLst/>
            </a:prstGeom>
            <a:blipFill rotWithShape="1">
              <a:blip r:embed="rId8">
                <a:alphaModFix/>
              </a:blip>
              <a:stretch>
                <a:fillRect/>
              </a:stretch>
            </a:blip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4" name="Google Shape;264;p3"/>
            <p:cNvSpPr/>
            <p:nvPr/>
          </p:nvSpPr>
          <p:spPr>
            <a:xfrm>
              <a:off x="720900" y="3123709"/>
              <a:ext cx="7594301" cy="624155"/>
            </a:xfrm>
            <a:prstGeom prst="rect">
              <a:avLst/>
            </a:prstGeom>
            <a:noFill/>
            <a:ln>
              <a:noFill/>
            </a:ln>
          </p:spPr>
          <p:txBody>
            <a:bodyPr spcFirstLastPara="1" wrap="square" lIns="121900" tIns="121900" rIns="121900" bIns="121900" anchor="ctr" anchorCtr="0">
              <a:noAutofit/>
            </a:bodyPr>
            <a:lstStyle/>
            <a:p>
              <a:pPr defTabSz="1219170" fontAlgn="base"/>
              <a:endParaRPr sz="2667">
                <a:solidFill>
                  <a:srgbClr val="003366"/>
                </a:solidFill>
                <a:latin typeface="Arial" charset="0"/>
              </a:endParaRPr>
            </a:p>
          </p:txBody>
        </p:sp>
        <p:sp>
          <p:nvSpPr>
            <p:cNvPr id="265" name="Google Shape;265;p3"/>
            <p:cNvSpPr txBox="1"/>
            <p:nvPr/>
          </p:nvSpPr>
          <p:spPr>
            <a:xfrm>
              <a:off x="720900" y="3123709"/>
              <a:ext cx="7594301" cy="624155"/>
            </a:xfrm>
            <a:prstGeom prst="rect">
              <a:avLst/>
            </a:prstGeom>
            <a:noFill/>
            <a:ln>
              <a:noFill/>
            </a:ln>
          </p:spPr>
          <p:txBody>
            <a:bodyPr spcFirstLastPara="1" wrap="square" lIns="88067" tIns="88067" rIns="88067" bIns="88067" anchor="ctr" anchorCtr="0">
              <a:noAutofit/>
            </a:bodyPr>
            <a:lstStyle/>
            <a:p>
              <a:pPr defTabSz="1219170" fontAlgn="base">
                <a:lnSpc>
                  <a:spcPct val="90000"/>
                </a:lnSpc>
                <a:buClr>
                  <a:srgbClr val="003366"/>
                </a:buClr>
                <a:buSzPts val="1900"/>
              </a:pPr>
              <a:r>
                <a:rPr lang="en-US" sz="2933">
                  <a:solidFill>
                    <a:srgbClr val="003366"/>
                  </a:solidFill>
                  <a:latin typeface="Cambria" panose="02040503050406030204" pitchFamily="18" charset="0"/>
                  <a:ea typeface="Cambria" panose="02040503050406030204" pitchFamily="18" charset="0"/>
                  <a:cs typeface="Arial"/>
                  <a:sym typeface="Arial"/>
                </a:rPr>
                <a:t>Concluding paragraph, salutation, and signature</a:t>
              </a:r>
              <a:endParaRPr sz="2933">
                <a:solidFill>
                  <a:srgbClr val="003366"/>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79255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83;p5">
            <a:extLst>
              <a:ext uri="{FF2B5EF4-FFF2-40B4-BE49-F238E27FC236}">
                <a16:creationId xmlns:a16="http://schemas.microsoft.com/office/drawing/2014/main" id="{327622E8-6EFB-4C4D-8721-AA6B2334C17A}"/>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7" name="Title 1"/>
          <p:cNvSpPr>
            <a:spLocks noGrp="1"/>
          </p:cNvSpPr>
          <p:nvPr>
            <p:ph type="title"/>
          </p:nvPr>
        </p:nvSpPr>
        <p:spPr/>
        <p:txBody>
          <a:bodyPr>
            <a:normAutofit/>
          </a:bodyPr>
          <a:lstStyle/>
          <a:p>
            <a:r>
              <a:rPr lang="en-US" sz="4267" dirty="0">
                <a:latin typeface="Garamond" panose="02020404030301010803" pitchFamily="18" charset="0"/>
                <a:cs typeface="Arial" panose="020B0604020202020204" pitchFamily="34" charset="0"/>
              </a:rPr>
              <a:t>A Well-Crafted Cover Letter: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Makes a powerful, emotional connection with the reader</a:t>
            </a:r>
          </a:p>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Demonstrates your genuine interest in and understanding of the organization </a:t>
            </a:r>
          </a:p>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Differentiates you from the competition by modeling your:</a:t>
            </a:r>
          </a:p>
          <a:p>
            <a:pPr marL="800080" lvl="1" indent="-342891"/>
            <a:r>
              <a:rPr lang="en-US" sz="2667" dirty="0">
                <a:latin typeface="Cambria" panose="02040503050406030204" pitchFamily="18" charset="0"/>
                <a:ea typeface="Cambria" panose="02040503050406030204" pitchFamily="18" charset="0"/>
              </a:rPr>
              <a:t>clarity of purpose</a:t>
            </a:r>
          </a:p>
          <a:p>
            <a:pPr marL="800080" lvl="1" indent="-342891"/>
            <a:r>
              <a:rPr lang="en-US" sz="2667" dirty="0">
                <a:latin typeface="Cambria" panose="02040503050406030204" pitchFamily="18" charset="0"/>
                <a:ea typeface="Cambria" panose="02040503050406030204" pitchFamily="18" charset="0"/>
              </a:rPr>
              <a:t>writing ability </a:t>
            </a:r>
          </a:p>
          <a:p>
            <a:pPr marL="800080" lvl="1" indent="-342891"/>
            <a:r>
              <a:rPr lang="en-US" sz="2667" dirty="0">
                <a:latin typeface="Cambria" panose="02040503050406030204" pitchFamily="18" charset="0"/>
                <a:ea typeface="Cambria" panose="02040503050406030204" pitchFamily="18" charset="0"/>
              </a:rPr>
              <a:t>understanding of professionalism</a:t>
            </a:r>
          </a:p>
          <a:p>
            <a:pPr>
              <a:buFont typeface="Arial" panose="020B0604020202020204" pitchFamily="34" charset="0"/>
              <a:buChar char="•"/>
            </a:pPr>
            <a:r>
              <a:rPr lang="en-US" sz="3200" dirty="0">
                <a:latin typeface="Cambria" panose="02040503050406030204" pitchFamily="18" charset="0"/>
                <a:ea typeface="Cambria" panose="02040503050406030204" pitchFamily="18" charset="0"/>
              </a:rPr>
              <a:t>Can get you an interview!</a:t>
            </a:r>
          </a:p>
          <a:p>
            <a:endParaRPr lang="en-US" dirty="0"/>
          </a:p>
        </p:txBody>
      </p:sp>
      <p:sp>
        <p:nvSpPr>
          <p:cNvPr id="5" name="Slide Number Placeholder 4"/>
          <p:cNvSpPr>
            <a:spLocks noGrp="1"/>
          </p:cNvSpPr>
          <p:nvPr>
            <p:ph type="sldNum" sz="quarter" idx="12"/>
          </p:nvPr>
        </p:nvSpPr>
        <p:spPr/>
        <p:txBody>
          <a:bodyPr/>
          <a:lstStyle/>
          <a:p>
            <a:pPr defTabSz="1219170" fontAlgn="base">
              <a:spcAft>
                <a:spcPct val="0"/>
              </a:spcAft>
            </a:pPr>
            <a:fld id="{BC94E26F-C7AC-4025-9685-8869B5B58745}" type="slidenum">
              <a:rPr lang="en-US"/>
              <a:pPr defTabSz="1219170" fontAlgn="base">
                <a:spcAft>
                  <a:spcPct val="0"/>
                </a:spcAft>
              </a:pPr>
              <a:t>38</a:t>
            </a:fld>
            <a:endParaRPr lang="en-US"/>
          </a:p>
        </p:txBody>
      </p:sp>
    </p:spTree>
    <p:extLst>
      <p:ext uri="{BB962C8B-B14F-4D97-AF65-F5344CB8AC3E}">
        <p14:creationId xmlns:p14="http://schemas.microsoft.com/office/powerpoint/2010/main" val="2780377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oogle Shape;283;p5">
            <a:extLst>
              <a:ext uri="{FF2B5EF4-FFF2-40B4-BE49-F238E27FC236}">
                <a16:creationId xmlns:a16="http://schemas.microsoft.com/office/drawing/2014/main" id="{FADF7C72-F3E5-4B61-AA49-9DAC231B31C0}"/>
              </a:ext>
            </a:extLst>
          </p:cNvPr>
          <p:cNvPicPr preferRelativeResize="0"/>
          <p:nvPr/>
        </p:nvPicPr>
        <p:blipFill rotWithShape="1">
          <a:blip r:embed="rId3">
            <a:alphaModFix amt="50000"/>
          </a:blip>
          <a:srcRect l="8383" t="18034" r="2727" b="10128"/>
          <a:stretch/>
        </p:blipFill>
        <p:spPr>
          <a:xfrm>
            <a:off x="-7750" y="0"/>
            <a:ext cx="12192001" cy="5765800"/>
          </a:xfrm>
          <a:prstGeom prst="rect">
            <a:avLst/>
          </a:prstGeom>
          <a:noFill/>
          <a:ln>
            <a:noFill/>
          </a:ln>
        </p:spPr>
      </p:pic>
      <p:sp>
        <p:nvSpPr>
          <p:cNvPr id="3" name="Content Placeholder 2"/>
          <p:cNvSpPr>
            <a:spLocks noGrp="1"/>
          </p:cNvSpPr>
          <p:nvPr>
            <p:ph idx="4294967295"/>
          </p:nvPr>
        </p:nvSpPr>
        <p:spPr>
          <a:xfrm>
            <a:off x="1" y="382058"/>
            <a:ext cx="4859428" cy="5001684"/>
          </a:xfrm>
          <a:solidFill>
            <a:schemeClr val="bg1">
              <a:lumMod val="95000"/>
            </a:schemeClr>
          </a:solidFill>
        </p:spPr>
        <p:txBody>
          <a:bodyPr/>
          <a:lstStyle/>
          <a:p>
            <a:pPr marL="0" indent="0">
              <a:spcBef>
                <a:spcPts val="0"/>
              </a:spcBef>
              <a:buNone/>
              <a:defRPr/>
            </a:pPr>
            <a:r>
              <a:rPr lang="en-US" sz="2400" dirty="0">
                <a:solidFill>
                  <a:srgbClr val="0070C0"/>
                </a:solidFill>
                <a:latin typeface="Cambria" panose="02040503050406030204" pitchFamily="18" charset="0"/>
              </a:rPr>
              <a:t>Dear Sir or Madam:</a:t>
            </a:r>
          </a:p>
          <a:p>
            <a:pPr marL="0" indent="0">
              <a:spcBef>
                <a:spcPts val="0"/>
              </a:spcBef>
              <a:buNone/>
              <a:defRPr/>
            </a:pPr>
            <a:endParaRPr lang="en-US" sz="2400" dirty="0">
              <a:solidFill>
                <a:srgbClr val="0070C0"/>
              </a:solidFill>
              <a:latin typeface="Cambria" panose="02040503050406030204" pitchFamily="18" charset="0"/>
            </a:endParaRPr>
          </a:p>
          <a:p>
            <a:pPr marL="0" indent="0">
              <a:spcBef>
                <a:spcPts val="0"/>
              </a:spcBef>
              <a:buNone/>
              <a:defRPr/>
            </a:pPr>
            <a:r>
              <a:rPr lang="en-US" sz="2400" dirty="0">
                <a:solidFill>
                  <a:srgbClr val="0070C0"/>
                </a:solidFill>
                <a:latin typeface="Cambria" panose="02040503050406030204" pitchFamily="18" charset="0"/>
              </a:rPr>
              <a:t>I’m writing in response to your job posting for a 3</a:t>
            </a:r>
            <a:r>
              <a:rPr lang="en-US" sz="2400" baseline="30000" dirty="0">
                <a:solidFill>
                  <a:srgbClr val="0070C0"/>
                </a:solidFill>
                <a:latin typeface="Cambria" panose="02040503050406030204" pitchFamily="18" charset="0"/>
              </a:rPr>
              <a:t>rd</a:t>
            </a:r>
            <a:r>
              <a:rPr lang="en-US" sz="2400" dirty="0">
                <a:solidFill>
                  <a:srgbClr val="0070C0"/>
                </a:solidFill>
                <a:latin typeface="Cambria" panose="02040503050406030204" pitchFamily="18" charset="0"/>
              </a:rPr>
              <a:t> Grade Teacher. I believe I have the skills, qualifications, and motivation to succeed in this position. I have enclosed my resume for your review and look forward to being considered for this position. </a:t>
            </a:r>
          </a:p>
          <a:p>
            <a:endParaRPr lang="en-US" dirty="0"/>
          </a:p>
        </p:txBody>
      </p:sp>
      <p:sp>
        <p:nvSpPr>
          <p:cNvPr id="5" name="Slide Number Placeholder 4"/>
          <p:cNvSpPr>
            <a:spLocks noGrp="1"/>
          </p:cNvSpPr>
          <p:nvPr>
            <p:ph type="sldNum" sz="quarter" idx="4294967295"/>
          </p:nvPr>
        </p:nvSpPr>
        <p:spPr>
          <a:xfrm>
            <a:off x="9652000" y="6553200"/>
            <a:ext cx="2540000" cy="304800"/>
          </a:xfrm>
        </p:spPr>
        <p:txBody>
          <a:bodyPr/>
          <a:lstStyle/>
          <a:p>
            <a:pPr defTabSz="1219170" fontAlgn="base">
              <a:spcAft>
                <a:spcPct val="0"/>
              </a:spcAft>
            </a:pPr>
            <a:fld id="{BC94E26F-C7AC-4025-9685-8869B5B58745}" type="slidenum">
              <a:rPr lang="en-US"/>
              <a:pPr defTabSz="1219170" fontAlgn="base">
                <a:spcAft>
                  <a:spcPct val="0"/>
                </a:spcAft>
              </a:pPr>
              <a:t>39</a:t>
            </a:fld>
            <a:endParaRPr lang="en-US"/>
          </a:p>
        </p:txBody>
      </p:sp>
      <p:sp>
        <p:nvSpPr>
          <p:cNvPr id="6" name="Content Placeholder 2"/>
          <p:cNvSpPr txBox="1">
            <a:spLocks/>
          </p:cNvSpPr>
          <p:nvPr/>
        </p:nvSpPr>
        <p:spPr>
          <a:xfrm>
            <a:off x="5230705" y="382058"/>
            <a:ext cx="6888480" cy="5001684"/>
          </a:xfrm>
          <a:prstGeom prst="rect">
            <a:avLst/>
          </a:prstGeom>
          <a:solidFill>
            <a:schemeClr val="bg1">
              <a:lumMod val="95000"/>
            </a:schemeClr>
          </a:solidFill>
        </p:spPr>
        <p:txBody>
          <a:bodyPr vert="horz" lIns="91440" tIns="45720" rIns="91440" bIns="45720" rtlCol="0" anchor="t">
            <a:normAutofit fontScale="70000" lnSpcReduction="20000"/>
          </a:bodyPr>
          <a:lstStyle>
            <a:lvl1pPr indent="0">
              <a:lnSpc>
                <a:spcPct val="100000"/>
              </a:lnSpc>
              <a:spcBef>
                <a:spcPts val="0"/>
              </a:spcBef>
              <a:buFont typeface="Arial" panose="020B0604020202020204" pitchFamily="34" charset="0"/>
              <a:buNone/>
              <a:defRPr sz="2800">
                <a:solidFill>
                  <a:schemeClr val="tx1">
                    <a:lumMod val="75000"/>
                    <a:lumOff val="25000"/>
                  </a:schemeClr>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1">
                <a:solidFill>
                  <a:srgbClr val="009DDC"/>
                </a:solidFill>
              </a:defRPr>
            </a:lvl2pPr>
            <a:lvl3pPr marL="1143000" indent="-228600">
              <a:lnSpc>
                <a:spcPct val="90000"/>
              </a:lnSpc>
              <a:spcBef>
                <a:spcPts val="500"/>
              </a:spcBef>
              <a:buFont typeface="Arial" panose="020B0604020202020204" pitchFamily="34" charset="0"/>
              <a:buChar char="•"/>
              <a:defRPr sz="2000">
                <a:solidFill>
                  <a:srgbClr val="009DDC"/>
                </a:solidFill>
              </a:defRPr>
            </a:lvl3pPr>
            <a:lvl4pPr marL="1600200" indent="-228600">
              <a:lnSpc>
                <a:spcPct val="90000"/>
              </a:lnSpc>
              <a:spcBef>
                <a:spcPts val="500"/>
              </a:spcBef>
              <a:buFont typeface="Arial" panose="020B0604020202020204" pitchFamily="34" charset="0"/>
              <a:buChar char="•"/>
              <a:defRPr>
                <a:solidFill>
                  <a:srgbClr val="009DDC"/>
                </a:solidFill>
              </a:defRPr>
            </a:lvl4pPr>
            <a:lvl5pPr marL="2057400" indent="-228600">
              <a:lnSpc>
                <a:spcPct val="90000"/>
              </a:lnSpc>
              <a:spcBef>
                <a:spcPts val="500"/>
              </a:spcBef>
              <a:buFont typeface="Arial" panose="020B0604020202020204" pitchFamily="34" charset="0"/>
              <a:buChar char="•"/>
              <a:defRPr>
                <a:solidFill>
                  <a:srgbClr val="009DDC"/>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219170" fontAlgn="base">
              <a:spcAft>
                <a:spcPct val="0"/>
              </a:spcAft>
            </a:pPr>
            <a:r>
              <a:rPr lang="en-US" sz="3467" dirty="0">
                <a:solidFill>
                  <a:srgbClr val="0070C0"/>
                </a:solidFill>
                <a:latin typeface="Cambria" panose="02040503050406030204" pitchFamily="18" charset="0"/>
              </a:rPr>
              <a:t>Dear Ms. Oswald:</a:t>
            </a:r>
          </a:p>
          <a:p>
            <a:pPr defTabSz="1219170" fontAlgn="base">
              <a:spcAft>
                <a:spcPct val="0"/>
              </a:spcAft>
            </a:pPr>
            <a:endParaRPr lang="en-US" sz="3467" dirty="0">
              <a:solidFill>
                <a:srgbClr val="0070C0"/>
              </a:solidFill>
              <a:latin typeface="Cambria" panose="02040503050406030204" pitchFamily="18" charset="0"/>
            </a:endParaRPr>
          </a:p>
          <a:p>
            <a:pPr defTabSz="1219170" fontAlgn="base">
              <a:spcAft>
                <a:spcPct val="0"/>
              </a:spcAft>
            </a:pPr>
            <a:r>
              <a:rPr lang="en-US" sz="3467" dirty="0">
                <a:solidFill>
                  <a:srgbClr val="0070C0"/>
                </a:solidFill>
                <a:latin typeface="Cambria"/>
                <a:ea typeface="Cambria"/>
              </a:rPr>
              <a:t>I was pleased to learn of the 3</a:t>
            </a:r>
            <a:r>
              <a:rPr lang="en-US" sz="3467" baseline="30000" dirty="0">
                <a:solidFill>
                  <a:srgbClr val="0070C0"/>
                </a:solidFill>
                <a:latin typeface="Cambria"/>
                <a:ea typeface="Cambria"/>
              </a:rPr>
              <a:t>rd</a:t>
            </a:r>
            <a:r>
              <a:rPr lang="en-US" sz="3467" dirty="0">
                <a:solidFill>
                  <a:srgbClr val="0070C0"/>
                </a:solidFill>
                <a:latin typeface="Cambria"/>
                <a:ea typeface="Cambria"/>
              </a:rPr>
              <a:t> Grade Teaching position at Flagstaff Elementary School and I would like to convey my sincere interest in joining your education team. As a Flagstaff resident, I have experienced firsthand the importance of the Flagstaff School district and how the education they provide supports the youth of the communities in the northern Arizona region. I would be honored to offer my educational knowledge and technical skills to a district that places great value on meeting students’ needs, exceeding their expectations, and providing a high quality of education.</a:t>
            </a:r>
          </a:p>
          <a:p>
            <a:pPr defTabSz="1219170" fontAlgn="base">
              <a:spcAft>
                <a:spcPct val="0"/>
              </a:spcAft>
            </a:pPr>
            <a:endParaRPr lang="en-US" dirty="0">
              <a:solidFill>
                <a:srgbClr val="003366">
                  <a:lumMod val="75000"/>
                  <a:lumOff val="25000"/>
                </a:srgbClr>
              </a:solidFill>
            </a:endParaRPr>
          </a:p>
        </p:txBody>
      </p:sp>
      <p:cxnSp>
        <p:nvCxnSpPr>
          <p:cNvPr id="7" name="Straight Connector 6"/>
          <p:cNvCxnSpPr>
            <a:cxnSpLocks/>
          </p:cNvCxnSpPr>
          <p:nvPr/>
        </p:nvCxnSpPr>
        <p:spPr>
          <a:xfrm flipH="1">
            <a:off x="5034422" y="0"/>
            <a:ext cx="1" cy="57658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5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7;p9">
            <a:extLst>
              <a:ext uri="{FF2B5EF4-FFF2-40B4-BE49-F238E27FC236}">
                <a16:creationId xmlns:a16="http://schemas.microsoft.com/office/drawing/2014/main" id="{522ABC99-D8DB-4BBB-B313-BBF7F3216914}"/>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2" name="Content Placeholder 1"/>
          <p:cNvSpPr>
            <a:spLocks noGrp="1"/>
          </p:cNvSpPr>
          <p:nvPr>
            <p:ph sz="quarter" idx="1"/>
          </p:nvPr>
        </p:nvSpPr>
        <p:spPr>
          <a:xfrm>
            <a:off x="651861" y="1378722"/>
            <a:ext cx="5492140" cy="4710317"/>
          </a:xfrm>
        </p:spPr>
        <p:txBody>
          <a:bodyPr/>
          <a:lstStyle/>
          <a:p>
            <a:pPr marL="0" indent="0">
              <a:buNone/>
            </a:pPr>
            <a:r>
              <a:rPr lang="en-US" b="1" dirty="0">
                <a:latin typeface="Cambria" panose="02040503050406030204" pitchFamily="18" charset="0"/>
                <a:ea typeface="Cambria" panose="02040503050406030204" pitchFamily="18" charset="0"/>
              </a:rPr>
              <a:t>For a “big picture” view of many opportunities available to each major, use </a:t>
            </a:r>
            <a:r>
              <a:rPr lang="en-US" b="1"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What Can I Do </a:t>
            </a:r>
            <a:r>
              <a:rPr lang="en-US" b="1"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with</a:t>
            </a:r>
            <a:r>
              <a:rPr lang="en-US" b="1"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 This Major</a:t>
            </a:r>
            <a:r>
              <a:rPr lang="en-US" b="1" dirty="0">
                <a:latin typeface="Cambria" panose="02040503050406030204" pitchFamily="18" charset="0"/>
                <a:ea typeface="Cambria" panose="02040503050406030204" pitchFamily="18" charset="0"/>
              </a:rPr>
              <a:t>? </a:t>
            </a:r>
          </a:p>
          <a:p>
            <a:pPr marL="685783" indent="-685783">
              <a:buAutoNum type="arabicPeriod"/>
            </a:pPr>
            <a:r>
              <a:rPr lang="en-US" dirty="0">
                <a:latin typeface="Cambria" panose="02040503050406030204" pitchFamily="18" charset="0"/>
                <a:ea typeface="Cambria" panose="02040503050406030204" pitchFamily="18" charset="0"/>
              </a:rPr>
              <a:t>Select the box that most closely matches your degree. </a:t>
            </a:r>
          </a:p>
          <a:p>
            <a:pPr marL="685783" indent="-685783">
              <a:buAutoNum type="arabicPeriod"/>
            </a:pPr>
            <a:r>
              <a:rPr lang="en-US" dirty="0">
                <a:latin typeface="Cambria" panose="02040503050406030204" pitchFamily="18" charset="0"/>
                <a:ea typeface="Cambria" panose="02040503050406030204" pitchFamily="18" charset="0"/>
              </a:rPr>
              <a:t>Review the “Areas” to gather ideas for career paths and identify keywords from the “Employer” column that stand out to you.</a:t>
            </a:r>
          </a:p>
          <a:p>
            <a:r>
              <a:rPr lang="en-US" dirty="0">
                <a:latin typeface="Cambria" panose="02040503050406030204" pitchFamily="18" charset="0"/>
                <a:ea typeface="Cambria" panose="02040503050406030204" pitchFamily="18" charset="0"/>
              </a:rPr>
              <a:t>You can use these keywords to refine your results in a job search engine.</a:t>
            </a:r>
          </a:p>
          <a:p>
            <a:pPr marL="0" indent="0">
              <a:buNone/>
            </a:pPr>
            <a:endParaRPr lang="en-US"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p:txBody>
          <a:bodyPr/>
          <a:lstStyle/>
          <a:p>
            <a:pPr defTabSz="1219170" fontAlgn="base">
              <a:spcAft>
                <a:spcPct val="0"/>
              </a:spcAft>
              <a:defRPr/>
            </a:pPr>
            <a:fld id="{22A6E62A-80FB-44D8-8A0D-CECAD572AF87}" type="slidenum">
              <a:rPr lang="en-US">
                <a:solidFill>
                  <a:srgbClr val="FFFFFF"/>
                </a:solidFill>
              </a:rPr>
              <a:pPr defTabSz="1219170" fontAlgn="base">
                <a:spcAft>
                  <a:spcPct val="0"/>
                </a:spcAft>
                <a:defRPr/>
              </a:pPr>
              <a:t>4</a:t>
            </a:fld>
            <a:endParaRPr lang="en-US" dirty="0">
              <a:solidFill>
                <a:srgbClr val="FFFFFF"/>
              </a:solidFill>
            </a:endParaRPr>
          </a:p>
        </p:txBody>
      </p:sp>
      <p:sp>
        <p:nvSpPr>
          <p:cNvPr id="7" name="Title 6"/>
          <p:cNvSpPr>
            <a:spLocks noGrp="1"/>
          </p:cNvSpPr>
          <p:nvPr>
            <p:ph type="title"/>
          </p:nvPr>
        </p:nvSpPr>
        <p:spPr/>
        <p:txBody>
          <a:bodyPr/>
          <a:lstStyle/>
          <a:p>
            <a:r>
              <a:rPr lang="en-US" sz="4267" cap="small" dirty="0">
                <a:solidFill>
                  <a:srgbClr val="002060"/>
                </a:solidFill>
                <a:latin typeface="Garamond"/>
              </a:rPr>
              <a:t>Know Your Options</a:t>
            </a:r>
          </a:p>
        </p:txBody>
      </p:sp>
      <p:pic>
        <p:nvPicPr>
          <p:cNvPr id="4" name="Picture 3" descr="A person holding a computer&#10;&#10;Description automatically generated with low confidence">
            <a:extLst>
              <a:ext uri="{FF2B5EF4-FFF2-40B4-BE49-F238E27FC236}">
                <a16:creationId xmlns:a16="http://schemas.microsoft.com/office/drawing/2014/main" id="{2B5DBC16-DB4B-476B-BF21-C4D29D2C8669}"/>
              </a:ext>
            </a:extLst>
          </p:cNvPr>
          <p:cNvPicPr>
            <a:picLocks noChangeAspect="1"/>
          </p:cNvPicPr>
          <p:nvPr/>
        </p:nvPicPr>
        <p:blipFill rotWithShape="1">
          <a:blip r:embed="rId6">
            <a:extLst>
              <a:ext uri="{28A0092B-C50C-407E-A947-70E740481C1C}">
                <a14:useLocalDpi xmlns:a14="http://schemas.microsoft.com/office/drawing/2010/main" val="0"/>
              </a:ext>
            </a:extLst>
          </a:blip>
          <a:srcRect l="22596" r="15709"/>
          <a:stretch/>
        </p:blipFill>
        <p:spPr>
          <a:xfrm>
            <a:off x="6853461" y="1792488"/>
            <a:ext cx="4416939" cy="4027133"/>
          </a:xfrm>
          <a:prstGeom prst="rect">
            <a:avLst/>
          </a:prstGeom>
          <a:ln>
            <a:noFill/>
          </a:ln>
          <a:effectLst>
            <a:softEdge rad="112500"/>
          </a:effectLst>
        </p:spPr>
      </p:pic>
    </p:spTree>
    <p:extLst>
      <p:ext uri="{BB962C8B-B14F-4D97-AF65-F5344CB8AC3E}">
        <p14:creationId xmlns:p14="http://schemas.microsoft.com/office/powerpoint/2010/main" val="1570195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3;p5">
            <a:extLst>
              <a:ext uri="{FF2B5EF4-FFF2-40B4-BE49-F238E27FC236}">
                <a16:creationId xmlns:a16="http://schemas.microsoft.com/office/drawing/2014/main" id="{32C30A7B-30EA-4ACE-8339-0D0B04425A54}"/>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 name="Title 1"/>
          <p:cNvSpPr>
            <a:spLocks noGrp="1"/>
          </p:cNvSpPr>
          <p:nvPr>
            <p:ph type="title"/>
          </p:nvPr>
        </p:nvSpPr>
        <p:spPr/>
        <p:txBody>
          <a:bodyPr/>
          <a:lstStyle/>
          <a:p>
            <a:r>
              <a:rPr lang="en-US" sz="4267" dirty="0">
                <a:latin typeface="Garamond" panose="02020404030301010803" pitchFamily="18" charset="0"/>
                <a:cs typeface="Arial" panose="020B0604020202020204" pitchFamily="34" charset="0"/>
              </a:rPr>
              <a:t>Tip #1: Personalize</a:t>
            </a:r>
          </a:p>
        </p:txBody>
      </p:sp>
      <p:sp>
        <p:nvSpPr>
          <p:cNvPr id="3" name="Content Placeholder 2"/>
          <p:cNvSpPr>
            <a:spLocks noGrp="1"/>
          </p:cNvSpPr>
          <p:nvPr>
            <p:ph idx="1"/>
          </p:nvPr>
        </p:nvSpPr>
        <p:spPr>
          <a:xfrm>
            <a:off x="609600" y="1657912"/>
            <a:ext cx="10905067" cy="4701705"/>
          </a:xfrm>
        </p:spPr>
        <p:txBody>
          <a:bodyPr>
            <a:normAutofit/>
          </a:bodyPr>
          <a:lstStyle/>
          <a:p>
            <a:pPr marL="457189" indent="-457189">
              <a:buFont typeface="+mj-lt"/>
              <a:buAutoNum type="arabicPeriod"/>
            </a:pPr>
            <a:r>
              <a:rPr lang="en-US" sz="2667" dirty="0">
                <a:latin typeface="Cambria"/>
                <a:ea typeface="Cambria"/>
              </a:rPr>
              <a:t>Address the cover letter to the individual responsible for hiring </a:t>
            </a:r>
            <a:endParaRPr lang="en-US" sz="2667" dirty="0">
              <a:latin typeface="Cambria" panose="02040503050406030204" pitchFamily="18" charset="0"/>
              <a:ea typeface="Cambria" panose="02040503050406030204" pitchFamily="18" charset="0"/>
            </a:endParaRPr>
          </a:p>
          <a:p>
            <a:pPr marL="457189" indent="-457189">
              <a:buAutoNum type="arabicPeriod"/>
            </a:pPr>
            <a:endParaRPr lang="en-US" sz="2667" dirty="0">
              <a:latin typeface="Cambria"/>
              <a:ea typeface="Cambria"/>
            </a:endParaRPr>
          </a:p>
          <a:p>
            <a:pPr marL="457189" indent="-457189">
              <a:buAutoNum type="arabicPeriod"/>
            </a:pPr>
            <a:r>
              <a:rPr lang="en-US" sz="2667" dirty="0">
                <a:latin typeface="Cambria"/>
                <a:ea typeface="Cambria"/>
              </a:rPr>
              <a:t>In the first paragraph, demonstrate your knowledge of the organization and why you’re so excited to join them </a:t>
            </a:r>
            <a:endParaRPr lang="en-US" sz="2667">
              <a:latin typeface="Cambria" panose="02040503050406030204" pitchFamily="18" charset="0"/>
              <a:ea typeface="Cambria" panose="02040503050406030204" pitchFamily="18" charset="0"/>
            </a:endParaRPr>
          </a:p>
          <a:p>
            <a:pPr marL="914377" lvl="1" indent="-457189">
              <a:buFont typeface="Courier New" panose="02070309020205020404" pitchFamily="49" charset="0"/>
              <a:buChar char="o"/>
            </a:pPr>
            <a:r>
              <a:rPr lang="en-US" sz="1867" dirty="0">
                <a:latin typeface="Cambria" panose="02040503050406030204" pitchFamily="18" charset="0"/>
              </a:rPr>
              <a:t>What is something you like about the organization or what makes them stand out to you as a candidate?</a:t>
            </a:r>
          </a:p>
          <a:p>
            <a:pPr marL="914377" lvl="1" indent="-457189">
              <a:buFont typeface="Courier New" panose="02070309020205020404" pitchFamily="49" charset="0"/>
              <a:buChar char="o"/>
            </a:pPr>
            <a:r>
              <a:rPr lang="en-US" sz="1867" dirty="0">
                <a:latin typeface="Cambria" panose="02040503050406030204" pitchFamily="18" charset="0"/>
              </a:rPr>
              <a:t>What recent accomplishments has the organization made? Have they been in the news? Do you use their products or services?</a:t>
            </a:r>
          </a:p>
          <a:p>
            <a:pPr marL="914377" lvl="1" indent="-457189">
              <a:buFont typeface="Courier New" panose="02070309020205020404" pitchFamily="49" charset="0"/>
              <a:buChar char="o"/>
            </a:pPr>
            <a:r>
              <a:rPr lang="en-US" sz="1867" dirty="0">
                <a:latin typeface="Cambria" panose="02040503050406030204" pitchFamily="18" charset="0"/>
              </a:rPr>
              <a:t>What draws you to apply there? (Be sure you checked out their website)</a:t>
            </a:r>
          </a:p>
          <a:p>
            <a:pPr marL="914377" lvl="1" indent="-457189">
              <a:buFont typeface="Courier New" panose="02070309020205020404" pitchFamily="49" charset="0"/>
              <a:buChar char="o"/>
            </a:pPr>
            <a:r>
              <a:rPr lang="en-US" sz="1867" dirty="0">
                <a:latin typeface="Cambria" panose="02040503050406030204" pitchFamily="18" charset="0"/>
              </a:rPr>
              <a:t>How can you be of value to their mission, vision, and goals? </a:t>
            </a:r>
          </a:p>
          <a:p>
            <a:endParaRPr lang="en-US" dirty="0"/>
          </a:p>
        </p:txBody>
      </p:sp>
      <p:sp>
        <p:nvSpPr>
          <p:cNvPr id="5" name="Slide Number Placeholder 4"/>
          <p:cNvSpPr>
            <a:spLocks noGrp="1"/>
          </p:cNvSpPr>
          <p:nvPr>
            <p:ph type="sldNum" sz="quarter" idx="12"/>
          </p:nvPr>
        </p:nvSpPr>
        <p:spPr/>
        <p:txBody>
          <a:bodyPr/>
          <a:lstStyle/>
          <a:p>
            <a:pPr defTabSz="1219170" fontAlgn="base">
              <a:spcAft>
                <a:spcPct val="0"/>
              </a:spcAft>
            </a:pPr>
            <a:fld id="{BC94E26F-C7AC-4025-9685-8869B5B58745}" type="slidenum">
              <a:rPr lang="en-US"/>
              <a:pPr defTabSz="1219170" fontAlgn="base">
                <a:spcAft>
                  <a:spcPct val="0"/>
                </a:spcAft>
              </a:pPr>
              <a:t>40</a:t>
            </a:fld>
            <a:endParaRPr lang="en-US"/>
          </a:p>
        </p:txBody>
      </p:sp>
    </p:spTree>
    <p:extLst>
      <p:ext uri="{BB962C8B-B14F-4D97-AF65-F5344CB8AC3E}">
        <p14:creationId xmlns:p14="http://schemas.microsoft.com/office/powerpoint/2010/main" val="2219783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oogle Shape;283;p5">
            <a:extLst>
              <a:ext uri="{FF2B5EF4-FFF2-40B4-BE49-F238E27FC236}">
                <a16:creationId xmlns:a16="http://schemas.microsoft.com/office/drawing/2014/main" id="{816A3BCD-A1FE-4EEC-B9CD-B0D71D64BBE8}"/>
              </a:ext>
            </a:extLst>
          </p:cNvPr>
          <p:cNvPicPr preferRelativeResize="0"/>
          <p:nvPr/>
        </p:nvPicPr>
        <p:blipFill rotWithShape="1">
          <a:blip r:embed="rId3">
            <a:alphaModFix amt="50000"/>
          </a:blip>
          <a:srcRect l="8383" t="18034" r="2727" b="10128"/>
          <a:stretch/>
        </p:blipFill>
        <p:spPr>
          <a:xfrm>
            <a:off x="-1" y="-1"/>
            <a:ext cx="12192001" cy="5774268"/>
          </a:xfrm>
          <a:prstGeom prst="rect">
            <a:avLst/>
          </a:prstGeom>
          <a:noFill/>
          <a:ln>
            <a:noFill/>
          </a:ln>
        </p:spPr>
      </p:pic>
      <p:sp>
        <p:nvSpPr>
          <p:cNvPr id="3" name="Content Placeholder 2"/>
          <p:cNvSpPr>
            <a:spLocks noGrp="1"/>
          </p:cNvSpPr>
          <p:nvPr>
            <p:ph idx="4294967295"/>
          </p:nvPr>
        </p:nvSpPr>
        <p:spPr>
          <a:xfrm>
            <a:off x="518517" y="424348"/>
            <a:ext cx="4745204" cy="4925568"/>
          </a:xfrm>
          <a:solidFill>
            <a:schemeClr val="bg1">
              <a:lumMod val="95000"/>
            </a:schemeClr>
          </a:solidFill>
        </p:spPr>
        <p:txBody>
          <a:bodyPr>
            <a:normAutofit/>
          </a:bodyPr>
          <a:lstStyle/>
          <a:p>
            <a:pPr marL="0" indent="0">
              <a:buNone/>
            </a:pPr>
            <a:r>
              <a:rPr lang="en-US" sz="2400" dirty="0">
                <a:solidFill>
                  <a:schemeClr val="tx1">
                    <a:lumMod val="75000"/>
                    <a:lumOff val="25000"/>
                  </a:schemeClr>
                </a:solidFill>
                <a:latin typeface="Cambria" panose="02040503050406030204" pitchFamily="18" charset="0"/>
                <a:ea typeface="Cambria" panose="02040503050406030204" pitchFamily="18" charset="0"/>
              </a:rPr>
              <a:t>I am very adaptable to new environments and situations and enjoy the challenge of working with a diverse team to accomplish common goals. Being outside of my comfort zone and finding creative ways to communicate across cultures is a skillset I am competent in, which make me a qualified candidate for the Travel Abroad Instructor Assistant position with the </a:t>
            </a:r>
            <a:r>
              <a:rPr lang="en-US" sz="2400" dirty="0" err="1">
                <a:solidFill>
                  <a:schemeClr val="tx1">
                    <a:lumMod val="75000"/>
                    <a:lumOff val="25000"/>
                  </a:schemeClr>
                </a:solidFill>
                <a:latin typeface="Cambria" panose="02040503050406030204" pitchFamily="18" charset="0"/>
                <a:ea typeface="Cambria" panose="02040503050406030204" pitchFamily="18" charset="0"/>
              </a:rPr>
              <a:t>JetCorps</a:t>
            </a:r>
            <a:r>
              <a:rPr lang="en-US" sz="2400" dirty="0">
                <a:solidFill>
                  <a:schemeClr val="tx1">
                    <a:lumMod val="75000"/>
                    <a:lumOff val="25000"/>
                  </a:schemeClr>
                </a:solidFill>
                <a:latin typeface="Cambria" panose="02040503050406030204" pitchFamily="18" charset="0"/>
                <a:ea typeface="Cambria" panose="02040503050406030204" pitchFamily="18" charset="0"/>
              </a:rPr>
              <a:t> program. </a:t>
            </a:r>
          </a:p>
          <a:p>
            <a:endParaRPr lang="en-US"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4294967295"/>
          </p:nvPr>
        </p:nvSpPr>
        <p:spPr>
          <a:xfrm>
            <a:off x="9652000" y="6553200"/>
            <a:ext cx="2540000" cy="304800"/>
          </a:xfrm>
        </p:spPr>
        <p:txBody>
          <a:bodyPr/>
          <a:lstStyle/>
          <a:p>
            <a:pPr defTabSz="1219170" fontAlgn="base">
              <a:spcAft>
                <a:spcPct val="0"/>
              </a:spcAft>
            </a:pPr>
            <a:fld id="{BC94E26F-C7AC-4025-9685-8869B5B58745}" type="slidenum">
              <a:rPr lang="en-US"/>
              <a:pPr defTabSz="1219170" fontAlgn="base">
                <a:spcAft>
                  <a:spcPct val="0"/>
                </a:spcAft>
              </a:pPr>
              <a:t>41</a:t>
            </a:fld>
            <a:endParaRPr lang="en-US"/>
          </a:p>
        </p:txBody>
      </p:sp>
      <p:sp>
        <p:nvSpPr>
          <p:cNvPr id="7" name="Content Placeholder 2"/>
          <p:cNvSpPr txBox="1">
            <a:spLocks/>
          </p:cNvSpPr>
          <p:nvPr/>
        </p:nvSpPr>
        <p:spPr>
          <a:xfrm>
            <a:off x="6300756" y="325347"/>
            <a:ext cx="5656352" cy="5123571"/>
          </a:xfrm>
          <a:prstGeom prst="rect">
            <a:avLst/>
          </a:prstGeom>
          <a:solidFill>
            <a:schemeClr val="bg2">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9DD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DD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DD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DD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fontAlgn="base">
              <a:lnSpc>
                <a:spcPct val="100000"/>
              </a:lnSpc>
              <a:spcBef>
                <a:spcPts val="0"/>
              </a:spcBef>
              <a:spcAft>
                <a:spcPct val="0"/>
              </a:spcAft>
              <a:defRPr/>
            </a:pPr>
            <a:r>
              <a:rPr lang="en-US" sz="2200" dirty="0">
                <a:solidFill>
                  <a:srgbClr val="003366">
                    <a:lumMod val="75000"/>
                    <a:lumOff val="25000"/>
                  </a:srgbClr>
                </a:solidFill>
                <a:latin typeface="Cambria" panose="02040503050406030204" pitchFamily="18" charset="0"/>
                <a:ea typeface="Cambria" panose="02040503050406030204" pitchFamily="18" charset="0"/>
              </a:rPr>
              <a:t>Living with a host family in rural Botswana for twelve weeks challenged me to adapt to an unfamiliar situation. While there, I led a team of four international volunteers to assist a local women’s organization in remodeling a preschool. This first-hand experience taught me the patience necessary for communicating with a diverse team to achieve a common goal. Due to our combined efforts, the preschool is now equipped to serve 85 children.  As a Jet Corps Instructional Assistant, this experience will allow me to relate to students who are traveling abroad for the first time, helping them adjust to and work within a new culture.</a:t>
            </a:r>
          </a:p>
          <a:p>
            <a:pPr defTabSz="1219170" fontAlgn="base">
              <a:spcBef>
                <a:spcPts val="1333"/>
              </a:spcBef>
              <a:spcAft>
                <a:spcPct val="0"/>
              </a:spcAft>
            </a:pPr>
            <a:endParaRPr lang="en-US" sz="2200" dirty="0">
              <a:latin typeface="Cambria" panose="02040503050406030204" pitchFamily="18" charset="0"/>
              <a:ea typeface="Cambria" panose="02040503050406030204" pitchFamily="18" charset="0"/>
            </a:endParaRPr>
          </a:p>
        </p:txBody>
      </p:sp>
      <p:cxnSp>
        <p:nvCxnSpPr>
          <p:cNvPr id="6" name="Straight Connector 5"/>
          <p:cNvCxnSpPr>
            <a:cxnSpLocks/>
          </p:cNvCxnSpPr>
          <p:nvPr/>
        </p:nvCxnSpPr>
        <p:spPr>
          <a:xfrm>
            <a:off x="5782237" y="-1"/>
            <a:ext cx="0" cy="577426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552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3;p5">
            <a:extLst>
              <a:ext uri="{FF2B5EF4-FFF2-40B4-BE49-F238E27FC236}">
                <a16:creationId xmlns:a16="http://schemas.microsoft.com/office/drawing/2014/main" id="{BA553243-FDCD-4441-AF96-5F0976082176}"/>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 name="Title 1"/>
          <p:cNvSpPr>
            <a:spLocks noGrp="1"/>
          </p:cNvSpPr>
          <p:nvPr>
            <p:ph type="title"/>
          </p:nvPr>
        </p:nvSpPr>
        <p:spPr/>
        <p:txBody>
          <a:bodyPr/>
          <a:lstStyle/>
          <a:p>
            <a:r>
              <a:rPr lang="en-US" sz="4267" dirty="0">
                <a:latin typeface="Garamond" panose="02020404030301010803" pitchFamily="18" charset="0"/>
                <a:cs typeface="Arial" panose="020B0604020202020204" pitchFamily="34" charset="0"/>
              </a:rPr>
              <a:t>Tip #2: Include Undeniable Proof</a:t>
            </a:r>
          </a:p>
        </p:txBody>
      </p:sp>
      <p:sp>
        <p:nvSpPr>
          <p:cNvPr id="3" name="Content Placeholder 2"/>
          <p:cNvSpPr>
            <a:spLocks noGrp="1"/>
          </p:cNvSpPr>
          <p:nvPr>
            <p:ph idx="1"/>
          </p:nvPr>
        </p:nvSpPr>
        <p:spPr>
          <a:xfrm>
            <a:off x="609600" y="1712339"/>
            <a:ext cx="11000619" cy="4647277"/>
          </a:xfrm>
        </p:spPr>
        <p:txBody>
          <a:bodyPr>
            <a:normAutofit/>
          </a:bodyPr>
          <a:lstStyle/>
          <a:p>
            <a:pPr marL="457189" indent="-457189">
              <a:spcAft>
                <a:spcPts val="1067"/>
              </a:spcAft>
              <a:buFont typeface="+mj-lt"/>
              <a:buAutoNum type="arabicPeriod"/>
            </a:pPr>
            <a:r>
              <a:rPr lang="en-US" sz="2667" dirty="0">
                <a:latin typeface="Cambria"/>
                <a:ea typeface="Cambria"/>
              </a:rPr>
              <a:t>Back up claims about your strengths, talents, and experience with specific examples. </a:t>
            </a:r>
            <a:r>
              <a:rPr lang="en-US" sz="2667" b="1" i="1" dirty="0">
                <a:latin typeface="Cambria"/>
                <a:ea typeface="Cambria"/>
              </a:rPr>
              <a:t>Show</a:t>
            </a:r>
            <a:r>
              <a:rPr lang="en-US" sz="2667" b="1" dirty="0">
                <a:latin typeface="Cambria"/>
                <a:ea typeface="Cambria"/>
              </a:rPr>
              <a:t>, don’t </a:t>
            </a:r>
            <a:r>
              <a:rPr lang="en-US" sz="2667" b="1" i="1" dirty="0">
                <a:latin typeface="Cambria"/>
                <a:ea typeface="Cambria"/>
              </a:rPr>
              <a:t>tell</a:t>
            </a:r>
            <a:r>
              <a:rPr lang="en-US" sz="2667" b="1" dirty="0">
                <a:latin typeface="Cambria"/>
                <a:ea typeface="Cambria"/>
              </a:rPr>
              <a:t> </a:t>
            </a:r>
            <a:endParaRPr lang="en-US"/>
          </a:p>
          <a:p>
            <a:pPr marL="457189" indent="-457189">
              <a:spcAft>
                <a:spcPts val="1067"/>
              </a:spcAft>
              <a:buFont typeface="+mj-lt"/>
              <a:buAutoNum type="arabicPeriod"/>
            </a:pPr>
            <a:r>
              <a:rPr lang="en-US" sz="2667" dirty="0">
                <a:latin typeface="Cambria"/>
                <a:ea typeface="Cambria"/>
              </a:rPr>
              <a:t>Relate your experience to the job description</a:t>
            </a:r>
          </a:p>
          <a:p>
            <a:pPr marL="457189" indent="-457189">
              <a:spcAft>
                <a:spcPts val="1067"/>
              </a:spcAft>
              <a:buFont typeface="+mj-lt"/>
              <a:buAutoNum type="arabicPeriod"/>
            </a:pPr>
            <a:r>
              <a:rPr lang="en-US" sz="2667" dirty="0">
                <a:latin typeface="Cambria"/>
                <a:ea typeface="Cambria"/>
              </a:rPr>
              <a:t>If the job you are applying for does not directly relate to your experience, include specific examples of transferable skills</a:t>
            </a:r>
          </a:p>
          <a:p>
            <a:pPr marL="457189" indent="-457189">
              <a:spcAft>
                <a:spcPts val="1067"/>
              </a:spcAft>
              <a:buFont typeface="+mj-lt"/>
              <a:buAutoNum type="arabicPeriod"/>
            </a:pPr>
            <a:r>
              <a:rPr lang="en-US" sz="2667" dirty="0">
                <a:latin typeface="Cambria"/>
                <a:ea typeface="Cambria"/>
              </a:rPr>
              <a:t>The resume gives the “</a:t>
            </a:r>
            <a:r>
              <a:rPr lang="en-US" sz="2667" b="1" dirty="0">
                <a:latin typeface="Cambria"/>
                <a:ea typeface="Cambria"/>
              </a:rPr>
              <a:t>big picture</a:t>
            </a:r>
            <a:r>
              <a:rPr lang="en-US" sz="2667" dirty="0">
                <a:latin typeface="Cambria"/>
                <a:ea typeface="Cambria"/>
              </a:rPr>
              <a:t>,” so your cover letter can focus on a few experiences in depth</a:t>
            </a:r>
          </a:p>
          <a:p>
            <a:pPr>
              <a:spcAft>
                <a:spcPts val="1067"/>
              </a:spcAft>
            </a:pPr>
            <a:endParaRPr lang="en-US"/>
          </a:p>
        </p:txBody>
      </p:sp>
      <p:sp>
        <p:nvSpPr>
          <p:cNvPr id="5" name="Slide Number Placeholder 4"/>
          <p:cNvSpPr>
            <a:spLocks noGrp="1"/>
          </p:cNvSpPr>
          <p:nvPr>
            <p:ph type="sldNum" sz="quarter" idx="12"/>
          </p:nvPr>
        </p:nvSpPr>
        <p:spPr/>
        <p:txBody>
          <a:bodyPr/>
          <a:lstStyle/>
          <a:p>
            <a:pPr defTabSz="1219170" fontAlgn="base">
              <a:spcAft>
                <a:spcPct val="0"/>
              </a:spcAft>
            </a:pPr>
            <a:fld id="{BC94E26F-C7AC-4025-9685-8869B5B58745}" type="slidenum">
              <a:rPr lang="en-US"/>
              <a:pPr defTabSz="1219170" fontAlgn="base">
                <a:spcAft>
                  <a:spcPct val="0"/>
                </a:spcAft>
              </a:pPr>
              <a:t>42</a:t>
            </a:fld>
            <a:endParaRPr lang="en-US"/>
          </a:p>
        </p:txBody>
      </p:sp>
    </p:spTree>
    <p:extLst>
      <p:ext uri="{BB962C8B-B14F-4D97-AF65-F5344CB8AC3E}">
        <p14:creationId xmlns:p14="http://schemas.microsoft.com/office/powerpoint/2010/main" val="3917652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3;p5">
            <a:extLst>
              <a:ext uri="{FF2B5EF4-FFF2-40B4-BE49-F238E27FC236}">
                <a16:creationId xmlns:a16="http://schemas.microsoft.com/office/drawing/2014/main" id="{1B1FA710-A6B3-4383-9182-9C9815179159}"/>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 name="Title 1"/>
          <p:cNvSpPr>
            <a:spLocks noGrp="1"/>
          </p:cNvSpPr>
          <p:nvPr>
            <p:ph type="title"/>
          </p:nvPr>
        </p:nvSpPr>
        <p:spPr/>
        <p:txBody>
          <a:bodyPr/>
          <a:lstStyle/>
          <a:p>
            <a:r>
              <a:rPr lang="en-US" sz="4267" dirty="0">
                <a:latin typeface="Garamond" panose="02020404030301010803" pitchFamily="18" charset="0"/>
                <a:cs typeface="Arial" panose="020B0604020202020204" pitchFamily="34" charset="0"/>
              </a:rPr>
              <a:t>Tip #3: Stick to the Format</a:t>
            </a:r>
          </a:p>
        </p:txBody>
      </p:sp>
      <p:sp>
        <p:nvSpPr>
          <p:cNvPr id="3" name="Content Placeholder 2"/>
          <p:cNvSpPr>
            <a:spLocks noGrp="1"/>
          </p:cNvSpPr>
          <p:nvPr>
            <p:ph idx="1"/>
          </p:nvPr>
        </p:nvSpPr>
        <p:spPr>
          <a:xfrm>
            <a:off x="609601" y="1676056"/>
            <a:ext cx="10725668" cy="4683561"/>
          </a:xfrm>
        </p:spPr>
        <p:txBody>
          <a:bodyPr>
            <a:normAutofit/>
          </a:bodyPr>
          <a:lstStyle/>
          <a:p>
            <a:pPr>
              <a:spcAft>
                <a:spcPts val="1067"/>
              </a:spcAft>
            </a:pPr>
            <a:r>
              <a:rPr lang="en-US" sz="2667" dirty="0">
                <a:latin typeface="Cambria"/>
                <a:ea typeface="Cambria"/>
              </a:rPr>
              <a:t>A cover letter is a formal document</a:t>
            </a:r>
            <a:endParaRPr lang="en-US" dirty="0">
              <a:latin typeface="Cambria"/>
              <a:ea typeface="Cambria"/>
            </a:endParaRPr>
          </a:p>
          <a:p>
            <a:pPr>
              <a:spcAft>
                <a:spcPts val="1067"/>
              </a:spcAft>
            </a:pPr>
            <a:r>
              <a:rPr lang="en-US" sz="2667" dirty="0">
                <a:latin typeface="Cambria"/>
                <a:ea typeface="Cambria"/>
              </a:rPr>
              <a:t>Use a colon after the greeting</a:t>
            </a:r>
          </a:p>
          <a:p>
            <a:pPr marL="742508" lvl="1" indent="0">
              <a:spcAft>
                <a:spcPts val="1067"/>
              </a:spcAft>
              <a:buNone/>
            </a:pPr>
            <a:r>
              <a:rPr lang="en-US" sz="1867" dirty="0">
                <a:latin typeface="Cambria"/>
                <a:ea typeface="Cambria"/>
              </a:rPr>
              <a:t>	</a:t>
            </a:r>
            <a:r>
              <a:rPr lang="en-US" sz="2400" dirty="0">
                <a:latin typeface="Cambria"/>
                <a:ea typeface="Cambria"/>
              </a:rPr>
              <a:t>Dear Mr. Thompson:</a:t>
            </a:r>
          </a:p>
          <a:p>
            <a:pPr marL="457189" indent="-457189">
              <a:spcAft>
                <a:spcPts val="1067"/>
              </a:spcAft>
              <a:buFont typeface="Arial" panose="020B0604020202020204" pitchFamily="34" charset="0"/>
              <a:buChar char="•"/>
            </a:pPr>
            <a:r>
              <a:rPr lang="en-US" sz="2667" dirty="0">
                <a:latin typeface="Cambria"/>
                <a:ea typeface="Cambria"/>
              </a:rPr>
              <a:t>In the absence of a personal contact, use a formal generic address (e.g., Selection Committee, Hiring Professionals, Hiring Manager) </a:t>
            </a:r>
            <a:endParaRPr lang="en-US" sz="2667" dirty="0">
              <a:latin typeface="Cambria" panose="02040503050406030204" pitchFamily="18" charset="0"/>
              <a:ea typeface="Cambria" panose="02040503050406030204" pitchFamily="18" charset="0"/>
            </a:endParaRPr>
          </a:p>
          <a:p>
            <a:pPr marL="457189" indent="-457189">
              <a:spcAft>
                <a:spcPts val="1067"/>
              </a:spcAft>
              <a:buFont typeface="Arial" panose="020B0604020202020204" pitchFamily="34" charset="0"/>
              <a:buChar char="•"/>
            </a:pPr>
            <a:r>
              <a:rPr lang="en-US" sz="2667" dirty="0">
                <a:latin typeface="Cambria"/>
                <a:ea typeface="Cambria"/>
              </a:rPr>
              <a:t>Use a formal business letter format and your resume header</a:t>
            </a:r>
          </a:p>
          <a:p>
            <a:pPr>
              <a:spcAft>
                <a:spcPts val="1067"/>
              </a:spcAft>
            </a:pPr>
            <a:endParaRPr lang="en-US" dirty="0"/>
          </a:p>
        </p:txBody>
      </p:sp>
      <p:sp>
        <p:nvSpPr>
          <p:cNvPr id="5" name="Slide Number Placeholder 4"/>
          <p:cNvSpPr>
            <a:spLocks noGrp="1"/>
          </p:cNvSpPr>
          <p:nvPr>
            <p:ph type="sldNum" sz="quarter" idx="12"/>
          </p:nvPr>
        </p:nvSpPr>
        <p:spPr/>
        <p:txBody>
          <a:bodyPr/>
          <a:lstStyle/>
          <a:p>
            <a:pPr defTabSz="1219170" fontAlgn="base">
              <a:spcAft>
                <a:spcPct val="0"/>
              </a:spcAft>
            </a:pPr>
            <a:fld id="{BC94E26F-C7AC-4025-9685-8869B5B58745}" type="slidenum">
              <a:rPr lang="en-US"/>
              <a:pPr defTabSz="1219170" fontAlgn="base">
                <a:spcAft>
                  <a:spcPct val="0"/>
                </a:spcAft>
              </a:pPr>
              <a:t>43</a:t>
            </a:fld>
            <a:endParaRPr lang="en-US"/>
          </a:p>
        </p:txBody>
      </p:sp>
    </p:spTree>
    <p:extLst>
      <p:ext uri="{BB962C8B-B14F-4D97-AF65-F5344CB8AC3E}">
        <p14:creationId xmlns:p14="http://schemas.microsoft.com/office/powerpoint/2010/main" val="595219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6;p10">
            <a:extLst>
              <a:ext uri="{FF2B5EF4-FFF2-40B4-BE49-F238E27FC236}">
                <a16:creationId xmlns:a16="http://schemas.microsoft.com/office/drawing/2014/main" id="{D9113619-A03D-431B-BB58-1190DDF0E2F1}"/>
              </a:ext>
            </a:extLst>
          </p:cNvPr>
          <p:cNvPicPr preferRelativeResize="0"/>
          <p:nvPr/>
        </p:nvPicPr>
        <p:blipFill rotWithShape="1">
          <a:blip r:embed="rId3">
            <a:alphaModFix amt="50000"/>
          </a:blip>
          <a:srcRect l="8383" t="2251" r="2727" b="2635"/>
          <a:stretch/>
        </p:blipFill>
        <p:spPr>
          <a:xfrm>
            <a:off x="-1" y="0"/>
            <a:ext cx="12192001" cy="6858000"/>
          </a:xfrm>
          <a:prstGeom prst="rect">
            <a:avLst/>
          </a:prstGeom>
          <a:noFill/>
          <a:ln>
            <a:noFill/>
          </a:ln>
        </p:spPr>
      </p:pic>
      <p:pic>
        <p:nvPicPr>
          <p:cNvPr id="12" name="Picture 11">
            <a:extLst>
              <a:ext uri="{FF2B5EF4-FFF2-40B4-BE49-F238E27FC236}">
                <a16:creationId xmlns:a16="http://schemas.microsoft.com/office/drawing/2014/main" id="{469E21A6-1032-B8C8-7EAE-4ACE9CB6A66D}"/>
              </a:ext>
            </a:extLst>
          </p:cNvPr>
          <p:cNvPicPr>
            <a:picLocks noChangeAspect="1"/>
          </p:cNvPicPr>
          <p:nvPr/>
        </p:nvPicPr>
        <p:blipFill>
          <a:blip r:embed="rId4"/>
          <a:stretch>
            <a:fillRect/>
          </a:stretch>
        </p:blipFill>
        <p:spPr>
          <a:xfrm>
            <a:off x="2207759" y="0"/>
            <a:ext cx="7776483" cy="6858000"/>
          </a:xfrm>
          <a:prstGeom prst="rect">
            <a:avLst/>
          </a:prstGeom>
        </p:spPr>
      </p:pic>
      <p:sp>
        <p:nvSpPr>
          <p:cNvPr id="8" name="Rounded Rectangular Callout 8">
            <a:extLst>
              <a:ext uri="{FF2B5EF4-FFF2-40B4-BE49-F238E27FC236}">
                <a16:creationId xmlns:a16="http://schemas.microsoft.com/office/drawing/2014/main" id="{36CB5932-5FEB-E9AD-F5FB-815A4A222FF7}"/>
              </a:ext>
            </a:extLst>
          </p:cNvPr>
          <p:cNvSpPr/>
          <p:nvPr/>
        </p:nvSpPr>
        <p:spPr>
          <a:xfrm>
            <a:off x="10336907" y="341034"/>
            <a:ext cx="1521823" cy="561220"/>
          </a:xfrm>
          <a:prstGeom prst="wedgeRoundRectCallout">
            <a:avLst>
              <a:gd name="adj1" fmla="val -229338"/>
              <a:gd name="adj2" fmla="val -22352"/>
              <a:gd name="adj3" fmla="val 16667"/>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srgbClr val="FFFFFF"/>
                </a:solidFill>
                <a:latin typeface="Cambria" panose="02040503050406030204" pitchFamily="18" charset="0"/>
                <a:ea typeface="Cambria" panose="02040503050406030204" pitchFamily="18" charset="0"/>
              </a:rPr>
              <a:t>Header</a:t>
            </a:r>
          </a:p>
        </p:txBody>
      </p:sp>
      <p:sp>
        <p:nvSpPr>
          <p:cNvPr id="9" name="Rounded Rectangular Callout 9">
            <a:extLst>
              <a:ext uri="{FF2B5EF4-FFF2-40B4-BE49-F238E27FC236}">
                <a16:creationId xmlns:a16="http://schemas.microsoft.com/office/drawing/2014/main" id="{9C1237DE-87C1-DA2B-A5E5-7CC571ED748A}"/>
              </a:ext>
            </a:extLst>
          </p:cNvPr>
          <p:cNvSpPr/>
          <p:nvPr/>
        </p:nvSpPr>
        <p:spPr>
          <a:xfrm>
            <a:off x="175990" y="1379393"/>
            <a:ext cx="1855780" cy="969540"/>
          </a:xfrm>
          <a:prstGeom prst="wedgeRoundRectCallout">
            <a:avLst>
              <a:gd name="adj1" fmla="val 72259"/>
              <a:gd name="adj2" fmla="val 92477"/>
              <a:gd name="adj3" fmla="val 16667"/>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srgbClr val="FFFFFF"/>
                </a:solidFill>
                <a:latin typeface="Cambria" panose="02040503050406030204" pitchFamily="18" charset="0"/>
                <a:ea typeface="Cambria" panose="02040503050406030204" pitchFamily="18" charset="0"/>
              </a:rPr>
              <a:t>Introductory (Purpose) Paragraph</a:t>
            </a:r>
          </a:p>
        </p:txBody>
      </p:sp>
      <p:sp>
        <p:nvSpPr>
          <p:cNvPr id="10" name="Rounded Rectangular Callout 10">
            <a:extLst>
              <a:ext uri="{FF2B5EF4-FFF2-40B4-BE49-F238E27FC236}">
                <a16:creationId xmlns:a16="http://schemas.microsoft.com/office/drawing/2014/main" id="{5FE12243-4121-0861-ED4E-1C972B63D2E6}"/>
              </a:ext>
            </a:extLst>
          </p:cNvPr>
          <p:cNvSpPr/>
          <p:nvPr/>
        </p:nvSpPr>
        <p:spPr>
          <a:xfrm>
            <a:off x="10117122" y="3090334"/>
            <a:ext cx="1961399" cy="677333"/>
          </a:xfrm>
          <a:prstGeom prst="wedgeRoundRectCallout">
            <a:avLst>
              <a:gd name="adj1" fmla="val -81061"/>
              <a:gd name="adj2" fmla="val 106246"/>
              <a:gd name="adj3" fmla="val 16667"/>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srgbClr val="FFFFFF"/>
                </a:solidFill>
                <a:latin typeface="Cambria" panose="02040503050406030204" pitchFamily="18" charset="0"/>
                <a:ea typeface="Cambria" panose="02040503050406030204" pitchFamily="18" charset="0"/>
              </a:rPr>
              <a:t>2-3 Short Body Paragraphs</a:t>
            </a:r>
          </a:p>
        </p:txBody>
      </p:sp>
      <p:sp>
        <p:nvSpPr>
          <p:cNvPr id="13" name="Rounded Rectangular Callout 11">
            <a:extLst>
              <a:ext uri="{FF2B5EF4-FFF2-40B4-BE49-F238E27FC236}">
                <a16:creationId xmlns:a16="http://schemas.microsoft.com/office/drawing/2014/main" id="{414DE7B3-13D8-72E3-37C9-E9156D5B75BF}"/>
              </a:ext>
            </a:extLst>
          </p:cNvPr>
          <p:cNvSpPr/>
          <p:nvPr/>
        </p:nvSpPr>
        <p:spPr>
          <a:xfrm>
            <a:off x="123181" y="4264760"/>
            <a:ext cx="1961399" cy="677333"/>
          </a:xfrm>
          <a:prstGeom prst="wedgeRoundRectCallout">
            <a:avLst>
              <a:gd name="adj1" fmla="val 68079"/>
              <a:gd name="adj2" fmla="val 83435"/>
              <a:gd name="adj3" fmla="val 16667"/>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srgbClr val="FFFFFF"/>
                </a:solidFill>
                <a:latin typeface="Cambria" panose="02040503050406030204" pitchFamily="18" charset="0"/>
                <a:ea typeface="Cambria" panose="02040503050406030204" pitchFamily="18" charset="0"/>
              </a:rPr>
              <a:t>Closing Paragraph </a:t>
            </a:r>
          </a:p>
        </p:txBody>
      </p:sp>
      <p:sp>
        <p:nvSpPr>
          <p:cNvPr id="14" name="Rounded Rectangular Callout 12">
            <a:extLst>
              <a:ext uri="{FF2B5EF4-FFF2-40B4-BE49-F238E27FC236}">
                <a16:creationId xmlns:a16="http://schemas.microsoft.com/office/drawing/2014/main" id="{BAE2E9ED-E641-7A62-A720-46007BD6E6F3}"/>
              </a:ext>
            </a:extLst>
          </p:cNvPr>
          <p:cNvSpPr/>
          <p:nvPr/>
        </p:nvSpPr>
        <p:spPr>
          <a:xfrm>
            <a:off x="10107422" y="5695572"/>
            <a:ext cx="1980801" cy="677333"/>
          </a:xfrm>
          <a:prstGeom prst="wedgeRoundRectCallout">
            <a:avLst>
              <a:gd name="adj1" fmla="val -260342"/>
              <a:gd name="adj2" fmla="val -17655"/>
              <a:gd name="adj3" fmla="val 16667"/>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srgbClr val="FFFFFF"/>
                </a:solidFill>
                <a:latin typeface="Cambria" panose="02040503050406030204" pitchFamily="18" charset="0"/>
                <a:ea typeface="Cambria" panose="02040503050406030204" pitchFamily="18" charset="0"/>
              </a:rPr>
              <a:t>Signature and Typed Name</a:t>
            </a:r>
          </a:p>
        </p:txBody>
      </p:sp>
    </p:spTree>
    <p:extLst>
      <p:ext uri="{BB962C8B-B14F-4D97-AF65-F5344CB8AC3E}">
        <p14:creationId xmlns:p14="http://schemas.microsoft.com/office/powerpoint/2010/main" val="4236594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3;p5">
            <a:extLst>
              <a:ext uri="{FF2B5EF4-FFF2-40B4-BE49-F238E27FC236}">
                <a16:creationId xmlns:a16="http://schemas.microsoft.com/office/drawing/2014/main" id="{BA553243-FDCD-4441-AF96-5F0976082176}"/>
              </a:ext>
            </a:extLst>
          </p:cNvPr>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 name="Title 1"/>
          <p:cNvSpPr>
            <a:spLocks noGrp="1"/>
          </p:cNvSpPr>
          <p:nvPr>
            <p:ph type="title"/>
          </p:nvPr>
        </p:nvSpPr>
        <p:spPr/>
        <p:txBody>
          <a:bodyPr/>
          <a:lstStyle/>
          <a:p>
            <a:r>
              <a:rPr lang="en-US" sz="4267">
                <a:latin typeface="Garamond" panose="02020404030301010803" pitchFamily="18" charset="0"/>
                <a:cs typeface="Arial" panose="020B0604020202020204" pitchFamily="34" charset="0"/>
              </a:rPr>
              <a:t>Key Cover Letter Things to Remember</a:t>
            </a:r>
          </a:p>
        </p:txBody>
      </p:sp>
      <p:sp>
        <p:nvSpPr>
          <p:cNvPr id="3" name="Content Placeholder 2"/>
          <p:cNvSpPr>
            <a:spLocks noGrp="1"/>
          </p:cNvSpPr>
          <p:nvPr>
            <p:ph idx="1"/>
          </p:nvPr>
        </p:nvSpPr>
        <p:spPr>
          <a:xfrm>
            <a:off x="249150" y="1316610"/>
            <a:ext cx="7240047" cy="5001061"/>
          </a:xfrm>
        </p:spPr>
        <p:txBody>
          <a:bodyPr>
            <a:normAutofit/>
          </a:bodyPr>
          <a:lstStyle/>
          <a:p>
            <a:pPr marL="457189" indent="-457189">
              <a:buFont typeface="+mj-lt"/>
              <a:buAutoNum type="arabicPeriod"/>
            </a:pPr>
            <a:r>
              <a:rPr lang="en-US" sz="2667" dirty="0">
                <a:latin typeface="Cambria" panose="02040503050406030204" pitchFamily="18" charset="0"/>
                <a:ea typeface="Cambria" panose="02040503050406030204" pitchFamily="18" charset="0"/>
              </a:rPr>
              <a:t>We recommend having at least 3 paragraphs:</a:t>
            </a:r>
          </a:p>
          <a:p>
            <a:pPr marL="857229" lvl="1" indent="-457189">
              <a:buFont typeface="Arial" panose="020B0604020202020204" pitchFamily="34" charset="0"/>
              <a:buChar char="•"/>
            </a:pPr>
            <a:r>
              <a:rPr lang="en-US" sz="2367" b="0" dirty="0">
                <a:latin typeface="Cambria" panose="02040503050406030204" pitchFamily="18" charset="0"/>
                <a:ea typeface="Cambria" panose="02040503050406030204" pitchFamily="18" charset="0"/>
              </a:rPr>
              <a:t>Paragraph 1: Why are you writing this letter and how did you hear about this job?</a:t>
            </a:r>
          </a:p>
          <a:p>
            <a:pPr marL="857229" lvl="1" indent="-457189">
              <a:buFont typeface="Arial" panose="020B0604020202020204" pitchFamily="34" charset="0"/>
              <a:buChar char="•"/>
            </a:pPr>
            <a:r>
              <a:rPr lang="en-US" sz="2367" b="0" dirty="0">
                <a:latin typeface="Cambria" panose="02040503050406030204" pitchFamily="18" charset="0"/>
                <a:ea typeface="Cambria" panose="02040503050406030204" pitchFamily="18" charset="0"/>
              </a:rPr>
              <a:t>Paragraph 2: What is special about you? How are you right for the company/role?</a:t>
            </a:r>
          </a:p>
          <a:p>
            <a:pPr marL="857229" lvl="1" indent="-457189">
              <a:buFont typeface="Arial" panose="020B0604020202020204" pitchFamily="34" charset="0"/>
              <a:buChar char="•"/>
            </a:pPr>
            <a:r>
              <a:rPr lang="en-US" sz="2367" b="0" dirty="0">
                <a:latin typeface="Cambria" panose="02040503050406030204" pitchFamily="18" charset="0"/>
                <a:ea typeface="Cambria" panose="02040503050406030204" pitchFamily="18" charset="0"/>
              </a:rPr>
              <a:t>Paragraph 3: Refers to attached documents and/or follow-up</a:t>
            </a:r>
          </a:p>
          <a:p>
            <a:pPr marL="457189" indent="-457189">
              <a:buFont typeface="+mj-lt"/>
              <a:buAutoNum type="arabicPeriod"/>
            </a:pPr>
            <a:r>
              <a:rPr lang="en-US" sz="2667" dirty="0">
                <a:latin typeface="Cambria" panose="02040503050406030204" pitchFamily="18" charset="0"/>
                <a:ea typeface="Cambria" panose="02040503050406030204" pitchFamily="18" charset="0"/>
              </a:rPr>
              <a:t>Pay close attention to your grammar, punctuation, and spelling</a:t>
            </a:r>
          </a:p>
          <a:p>
            <a:pPr marL="457189" indent="-457189">
              <a:buFont typeface="+mj-lt"/>
              <a:buAutoNum type="arabicPeriod"/>
            </a:pPr>
            <a:r>
              <a:rPr lang="en-US" sz="2667" dirty="0">
                <a:latin typeface="Cambria" panose="02040503050406030204" pitchFamily="18" charset="0"/>
                <a:ea typeface="Cambria" panose="02040503050406030204" pitchFamily="18" charset="0"/>
              </a:rPr>
              <a:t>Look on the page: alignment, spacing, proper business format</a:t>
            </a:r>
          </a:p>
          <a:p>
            <a:pPr marL="0" indent="0">
              <a:buNone/>
            </a:pPr>
            <a:endParaRPr lang="en-US" dirty="0"/>
          </a:p>
        </p:txBody>
      </p:sp>
      <p:sp>
        <p:nvSpPr>
          <p:cNvPr id="5" name="Slide Number Placeholder 4"/>
          <p:cNvSpPr>
            <a:spLocks noGrp="1"/>
          </p:cNvSpPr>
          <p:nvPr>
            <p:ph type="sldNum" sz="quarter" idx="12"/>
          </p:nvPr>
        </p:nvSpPr>
        <p:spPr/>
        <p:txBody>
          <a:bodyPr/>
          <a:lstStyle/>
          <a:p>
            <a:pPr defTabSz="1219170" fontAlgn="base">
              <a:spcAft>
                <a:spcPct val="0"/>
              </a:spcAft>
            </a:pPr>
            <a:fld id="{BC94E26F-C7AC-4025-9685-8869B5B58745}" type="slidenum">
              <a:rPr lang="en-US"/>
              <a:pPr defTabSz="1219170" fontAlgn="base">
                <a:spcAft>
                  <a:spcPct val="0"/>
                </a:spcAft>
              </a:pPr>
              <a:t>45</a:t>
            </a:fld>
            <a:endParaRPr lang="en-US"/>
          </a:p>
        </p:txBody>
      </p:sp>
      <p:pic>
        <p:nvPicPr>
          <p:cNvPr id="1026" name="Picture 2" descr="Children In 18 States Will Have More Education Options Thanks To 2021  Reforms">
            <a:extLst>
              <a:ext uri="{FF2B5EF4-FFF2-40B4-BE49-F238E27FC236}">
                <a16:creationId xmlns:a16="http://schemas.microsoft.com/office/drawing/2014/main" id="{7F774CB3-4025-4311-952E-A1DC9EE9B7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27" r="21525"/>
          <a:stretch/>
        </p:blipFill>
        <p:spPr bwMode="auto">
          <a:xfrm>
            <a:off x="7774379" y="1137884"/>
            <a:ext cx="4132440" cy="520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68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35"/>
          <p:cNvPicPr preferRelativeResize="0"/>
          <p:nvPr/>
        </p:nvPicPr>
        <p:blipFill rotWithShape="1">
          <a:blip r:embed="rId3">
            <a:alphaModFix/>
          </a:blip>
          <a:srcRect l="8383" t="2251" r="2727" b="2635"/>
          <a:stretch/>
        </p:blipFill>
        <p:spPr>
          <a:xfrm>
            <a:off x="-1" y="0"/>
            <a:ext cx="12192001" cy="6858000"/>
          </a:xfrm>
          <a:prstGeom prst="rect">
            <a:avLst/>
          </a:prstGeom>
          <a:noFill/>
          <a:ln>
            <a:noFill/>
          </a:ln>
        </p:spPr>
      </p:pic>
      <p:sp>
        <p:nvSpPr>
          <p:cNvPr id="560" name="Google Shape;560;p35"/>
          <p:cNvSpPr txBox="1">
            <a:spLocks noGrp="1"/>
          </p:cNvSpPr>
          <p:nvPr>
            <p:ph type="ctrTitle"/>
          </p:nvPr>
        </p:nvSpPr>
        <p:spPr>
          <a:xfrm>
            <a:off x="5012" y="322713"/>
            <a:ext cx="12192001" cy="2048540"/>
          </a:xfrm>
          <a:prstGeom prst="rect">
            <a:avLst/>
          </a:prstGeom>
          <a:noFill/>
          <a:ln>
            <a:noFill/>
          </a:ln>
        </p:spPr>
        <p:txBody>
          <a:bodyPr spcFirstLastPara="1" wrap="square" lIns="121900" tIns="60933" rIns="121900" bIns="60933" anchor="ctr" anchorCtr="0">
            <a:noAutofit/>
          </a:bodyPr>
          <a:lstStyle/>
          <a:p>
            <a:pPr>
              <a:lnSpc>
                <a:spcPct val="75000"/>
              </a:lnSpc>
            </a:pPr>
            <a:r>
              <a:rPr lang="en-US" sz="7200" dirty="0">
                <a:latin typeface="Garamond"/>
                <a:sym typeface="Garamond"/>
              </a:rPr>
              <a:t>We Want to Hear From You!</a:t>
            </a:r>
            <a:endParaRPr lang="en-US" sz="7200" dirty="0"/>
          </a:p>
        </p:txBody>
      </p:sp>
      <p:pic>
        <p:nvPicPr>
          <p:cNvPr id="2" name="Picture 2" descr="Qr code&#10;&#10;Description automatically generated">
            <a:extLst>
              <a:ext uri="{FF2B5EF4-FFF2-40B4-BE49-F238E27FC236}">
                <a16:creationId xmlns:a16="http://schemas.microsoft.com/office/drawing/2014/main" id="{BADAE57B-8F95-37F2-78E3-05E88CD64B2D}"/>
              </a:ext>
            </a:extLst>
          </p:cNvPr>
          <p:cNvPicPr>
            <a:picLocks noChangeAspect="1"/>
          </p:cNvPicPr>
          <p:nvPr/>
        </p:nvPicPr>
        <p:blipFill>
          <a:blip r:embed="rId4"/>
          <a:stretch>
            <a:fillRect/>
          </a:stretch>
        </p:blipFill>
        <p:spPr>
          <a:xfrm>
            <a:off x="4470871" y="2151945"/>
            <a:ext cx="3175000" cy="317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52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17;p9">
            <a:extLst>
              <a:ext uri="{FF2B5EF4-FFF2-40B4-BE49-F238E27FC236}">
                <a16:creationId xmlns:a16="http://schemas.microsoft.com/office/drawing/2014/main" id="{035A26D4-9E9F-4026-A33D-70C1BA2AE363}"/>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6" name="Title 5">
            <a:extLst>
              <a:ext uri="{FF2B5EF4-FFF2-40B4-BE49-F238E27FC236}">
                <a16:creationId xmlns:a16="http://schemas.microsoft.com/office/drawing/2014/main" id="{7AE8B3A4-9192-4E88-891C-34C312FE0B03}"/>
              </a:ext>
            </a:extLst>
          </p:cNvPr>
          <p:cNvSpPr>
            <a:spLocks noGrp="1"/>
          </p:cNvSpPr>
          <p:nvPr>
            <p:ph type="title"/>
          </p:nvPr>
        </p:nvSpPr>
        <p:spPr>
          <a:xfrm>
            <a:off x="214026" y="97317"/>
            <a:ext cx="11763948" cy="990600"/>
          </a:xfrm>
        </p:spPr>
        <p:txBody>
          <a:bodyPr/>
          <a:lstStyle/>
          <a:p>
            <a:r>
              <a:rPr lang="en-US" sz="4267" cap="small" dirty="0">
                <a:solidFill>
                  <a:srgbClr val="002060"/>
                </a:solidFill>
                <a:latin typeface="Garamond"/>
              </a:rPr>
              <a:t>Keep Your Job Search in Perspective</a:t>
            </a:r>
          </a:p>
        </p:txBody>
      </p:sp>
      <p:sp>
        <p:nvSpPr>
          <p:cNvPr id="2" name="Content Placeholder 1">
            <a:extLst>
              <a:ext uri="{FF2B5EF4-FFF2-40B4-BE49-F238E27FC236}">
                <a16:creationId xmlns:a16="http://schemas.microsoft.com/office/drawing/2014/main" id="{101D2449-97D8-46B2-9ED2-C90863E738A8}"/>
              </a:ext>
            </a:extLst>
          </p:cNvPr>
          <p:cNvSpPr>
            <a:spLocks noGrp="1"/>
          </p:cNvSpPr>
          <p:nvPr>
            <p:ph sz="half" idx="1"/>
          </p:nvPr>
        </p:nvSpPr>
        <p:spPr>
          <a:xfrm>
            <a:off x="609600" y="1228971"/>
            <a:ext cx="11169601" cy="2063829"/>
          </a:xfrm>
        </p:spPr>
        <p:txBody>
          <a:bodyPr/>
          <a:lstStyle/>
          <a:p>
            <a:pPr marL="0" indent="0">
              <a:buNone/>
            </a:pPr>
            <a:r>
              <a:rPr lang="en-US" b="1" dirty="0">
                <a:latin typeface="Cambria" panose="02040503050406030204" pitchFamily="18" charset="0"/>
                <a:ea typeface="Cambria" panose="02040503050406030204" pitchFamily="18" charset="0"/>
              </a:rPr>
              <a:t>Your first job out of college does </a:t>
            </a:r>
            <a:r>
              <a:rPr lang="en-US" b="1" i="1" u="sng" dirty="0">
                <a:latin typeface="Cambria" panose="02040503050406030204" pitchFamily="18" charset="0"/>
                <a:ea typeface="Cambria" panose="02040503050406030204" pitchFamily="18" charset="0"/>
              </a:rPr>
              <a:t>not</a:t>
            </a:r>
            <a:r>
              <a:rPr lang="en-US" b="1" dirty="0">
                <a:latin typeface="Cambria" panose="02040503050406030204" pitchFamily="18" charset="0"/>
                <a:ea typeface="Cambria" panose="02040503050406030204" pitchFamily="18" charset="0"/>
              </a:rPr>
              <a:t> define your career.</a:t>
            </a:r>
          </a:p>
          <a:p>
            <a:r>
              <a:rPr lang="en-US" dirty="0">
                <a:latin typeface="Cambria" panose="02040503050406030204" pitchFamily="18" charset="0"/>
                <a:ea typeface="Cambria" panose="02040503050406030204" pitchFamily="18" charset="0"/>
              </a:rPr>
              <a:t>Gen Z is 3x more likely to </a:t>
            </a:r>
            <a:r>
              <a:rPr lang="en-US" sz="1867" dirty="0"/>
              <a:t>change jobs, </a:t>
            </a:r>
            <a:r>
              <a:rPr lang="en-US" dirty="0">
                <a:latin typeface="Cambria" panose="02040503050406030204" pitchFamily="18" charset="0"/>
                <a:ea typeface="Cambria" panose="02040503050406030204" pitchFamily="18" charset="0"/>
              </a:rPr>
              <a:t>20% of them averaging 4 or more jobs over the short period of time they’ve been in the workforce, compared to Baby Boomers who average just 2 jobs in the past ten years. (</a:t>
            </a:r>
            <a:r>
              <a:rPr lang="en-US"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LinkedIn</a:t>
            </a:r>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75% of gen </a:t>
            </a:r>
            <a:r>
              <a:rPr lang="en-US" dirty="0" err="1">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zers</a:t>
            </a:r>
            <a:r>
              <a:rPr lang="en-US" dirty="0">
                <a:latin typeface="Cambria" panose="02040503050406030204" pitchFamily="18" charset="0"/>
                <a:ea typeface="Cambria" panose="02040503050406030204" pitchFamily="18" charset="0"/>
              </a:rPr>
              <a:t> expressed interest in inhabiting numerous roles within a company. (</a:t>
            </a:r>
            <a:r>
              <a:rPr lang="en-US" dirty="0">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Forbes</a:t>
            </a:r>
            <a:r>
              <a:rPr lang="en-US" dirty="0">
                <a:latin typeface="Cambria" panose="02040503050406030204" pitchFamily="18" charset="0"/>
                <a:ea typeface="Cambria" panose="02040503050406030204" pitchFamily="18" charset="0"/>
              </a:rPr>
              <a:t>)</a:t>
            </a:r>
          </a:p>
        </p:txBody>
      </p:sp>
      <p:sp>
        <p:nvSpPr>
          <p:cNvPr id="5" name="Slide Number Placeholder 4"/>
          <p:cNvSpPr>
            <a:spLocks noGrp="1"/>
          </p:cNvSpPr>
          <p:nvPr>
            <p:ph type="sldNum" sz="quarter" idx="12"/>
          </p:nvPr>
        </p:nvSpPr>
        <p:spPr/>
        <p:txBody>
          <a:bodyPr/>
          <a:lstStyle/>
          <a:p>
            <a:pPr defTabSz="1219170" fontAlgn="base">
              <a:spcAft>
                <a:spcPct val="0"/>
              </a:spcAft>
              <a:defRPr/>
            </a:pPr>
            <a:fld id="{A94C9D31-C077-4F1D-9A24-5EC35A00F916}" type="slidenum">
              <a:rPr lang="en-US">
                <a:solidFill>
                  <a:srgbClr val="FFFFFF"/>
                </a:solidFill>
              </a:rPr>
              <a:pPr defTabSz="1219170" fontAlgn="base">
                <a:spcAft>
                  <a:spcPct val="0"/>
                </a:spcAft>
                <a:defRPr/>
              </a:pPr>
              <a:t>5</a:t>
            </a:fld>
            <a:endParaRPr lang="en-US">
              <a:solidFill>
                <a:srgbClr val="FFFFFF"/>
              </a:solidFill>
            </a:endParaRPr>
          </a:p>
        </p:txBody>
      </p:sp>
      <p:sp>
        <p:nvSpPr>
          <p:cNvPr id="8" name="Content Placeholder 1">
            <a:extLst>
              <a:ext uri="{FF2B5EF4-FFF2-40B4-BE49-F238E27FC236}">
                <a16:creationId xmlns:a16="http://schemas.microsoft.com/office/drawing/2014/main" id="{BA2E934A-B619-4C83-8606-F13EDD156BFC}"/>
              </a:ext>
            </a:extLst>
          </p:cNvPr>
          <p:cNvSpPr txBox="1">
            <a:spLocks/>
          </p:cNvSpPr>
          <p:nvPr/>
        </p:nvSpPr>
        <p:spPr bwMode="auto">
          <a:xfrm>
            <a:off x="6962924" y="3381000"/>
            <a:ext cx="4838400" cy="206382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a:solidFill>
                  <a:srgbClr val="191F3F"/>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350">
                <a:solidFill>
                  <a:srgbClr val="003D7C"/>
                </a:solidFill>
                <a:latin typeface="+mn-lt"/>
              </a:defRPr>
            </a:lvl6pPr>
            <a:lvl7pPr marL="2228850" indent="-171450" algn="l" rtl="0" eaLnBrk="1" fontAlgn="base" hangingPunct="1">
              <a:spcBef>
                <a:spcPct val="20000"/>
              </a:spcBef>
              <a:spcAft>
                <a:spcPct val="0"/>
              </a:spcAft>
              <a:buChar char="»"/>
              <a:defRPr sz="1350">
                <a:solidFill>
                  <a:srgbClr val="003D7C"/>
                </a:solidFill>
                <a:latin typeface="+mn-lt"/>
              </a:defRPr>
            </a:lvl7pPr>
            <a:lvl8pPr marL="2571750" indent="-171450" algn="l" rtl="0" eaLnBrk="1" fontAlgn="base" hangingPunct="1">
              <a:spcBef>
                <a:spcPct val="20000"/>
              </a:spcBef>
              <a:spcAft>
                <a:spcPct val="0"/>
              </a:spcAft>
              <a:buChar char="»"/>
              <a:defRPr sz="1350">
                <a:solidFill>
                  <a:srgbClr val="003D7C"/>
                </a:solidFill>
                <a:latin typeface="+mn-lt"/>
              </a:defRPr>
            </a:lvl8pPr>
            <a:lvl9pPr marL="2914650" indent="-171450" algn="l" rtl="0" eaLnBrk="1" fontAlgn="base" hangingPunct="1">
              <a:spcBef>
                <a:spcPct val="20000"/>
              </a:spcBef>
              <a:spcAft>
                <a:spcPct val="0"/>
              </a:spcAft>
              <a:buChar char="»"/>
              <a:defRPr sz="1350">
                <a:solidFill>
                  <a:srgbClr val="003D7C"/>
                </a:solidFill>
                <a:latin typeface="+mn-lt"/>
              </a:defRPr>
            </a:lvl9pPr>
          </a:lstStyle>
          <a:p>
            <a:pPr marL="0" indent="0" defTabSz="1219170">
              <a:buNone/>
            </a:pPr>
            <a:r>
              <a:rPr lang="en-US" sz="1867" b="1" kern="0" dirty="0">
                <a:latin typeface="Cambria" panose="02040503050406030204" pitchFamily="18" charset="0"/>
                <a:ea typeface="Cambria" panose="02040503050406030204" pitchFamily="18" charset="0"/>
              </a:rPr>
              <a:t>When seeking new positions, look for opportunities that will challenge you and allow you to grow. Keep your strengths, interests, and needs in mind. Remember:</a:t>
            </a:r>
          </a:p>
          <a:p>
            <a:pPr marL="342891" indent="-342891" defTabSz="1219170"/>
            <a:r>
              <a:rPr lang="en-US" sz="1867" kern="0" dirty="0">
                <a:latin typeface="Cambria" panose="02040503050406030204" pitchFamily="18" charset="0"/>
                <a:ea typeface="Cambria" panose="02040503050406030204" pitchFamily="18" charset="0"/>
              </a:rPr>
              <a:t>Career paths can rarely be planned out many years in advance.</a:t>
            </a:r>
          </a:p>
          <a:p>
            <a:pPr marL="342891" indent="-342891" defTabSz="1219170"/>
            <a:r>
              <a:rPr lang="en-US" sz="1867" kern="0" dirty="0">
                <a:latin typeface="Cambria" panose="02040503050406030204" pitchFamily="18" charset="0"/>
                <a:ea typeface="Cambria" panose="02040503050406030204" pitchFamily="18" charset="0"/>
              </a:rPr>
              <a:t>Your career path will become clearer through learning and experience.</a:t>
            </a:r>
          </a:p>
        </p:txBody>
      </p:sp>
      <p:pic>
        <p:nvPicPr>
          <p:cNvPr id="9" name="Picture 8">
            <a:extLst>
              <a:ext uri="{FF2B5EF4-FFF2-40B4-BE49-F238E27FC236}">
                <a16:creationId xmlns:a16="http://schemas.microsoft.com/office/drawing/2014/main" id="{530DBA8C-4793-49AC-B2D0-A3B49D2E2246}"/>
              </a:ext>
            </a:extLst>
          </p:cNvPr>
          <p:cNvPicPr>
            <a:picLocks noChangeAspect="1"/>
          </p:cNvPicPr>
          <p:nvPr/>
        </p:nvPicPr>
        <p:blipFill rotWithShape="1">
          <a:blip r:embed="rId7"/>
          <a:srcRect l="3049" r="3434"/>
          <a:stretch/>
        </p:blipFill>
        <p:spPr>
          <a:xfrm>
            <a:off x="302349" y="3429001"/>
            <a:ext cx="6358224" cy="2154911"/>
          </a:xfrm>
          <a:prstGeom prst="rect">
            <a:avLst/>
          </a:prstGeom>
          <a:ln>
            <a:noFill/>
          </a:ln>
          <a:effectLst>
            <a:softEdge rad="112500"/>
          </a:effectLst>
        </p:spPr>
      </p:pic>
    </p:spTree>
    <p:extLst>
      <p:ext uri="{BB962C8B-B14F-4D97-AF65-F5344CB8AC3E}">
        <p14:creationId xmlns:p14="http://schemas.microsoft.com/office/powerpoint/2010/main" val="270624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6;p1">
            <a:extLst>
              <a:ext uri="{FF2B5EF4-FFF2-40B4-BE49-F238E27FC236}">
                <a16:creationId xmlns:a16="http://schemas.microsoft.com/office/drawing/2014/main" id="{9207932F-B8F3-44EA-83E3-69F52026A40F}"/>
              </a:ext>
            </a:extLst>
          </p:cNvPr>
          <p:cNvPicPr preferRelativeResize="0"/>
          <p:nvPr/>
        </p:nvPicPr>
        <p:blipFill rotWithShape="1">
          <a:blip r:embed="rId3">
            <a:alphaModFix amt="50000"/>
          </a:blip>
          <a:srcRect l="8383" t="27807" r="2727" b="6670"/>
          <a:stretch/>
        </p:blipFill>
        <p:spPr>
          <a:xfrm>
            <a:off x="-1" y="1147730"/>
            <a:ext cx="12192001" cy="5172204"/>
          </a:xfrm>
          <a:prstGeom prst="rect">
            <a:avLst/>
          </a:prstGeom>
          <a:noFill/>
          <a:ln>
            <a:noFill/>
          </a:ln>
        </p:spPr>
      </p:pic>
      <p:sp>
        <p:nvSpPr>
          <p:cNvPr id="2" name="Title 1"/>
          <p:cNvSpPr>
            <a:spLocks noGrp="1"/>
          </p:cNvSpPr>
          <p:nvPr>
            <p:ph type="title"/>
          </p:nvPr>
        </p:nvSpPr>
        <p:spPr/>
        <p:txBody>
          <a:bodyPr/>
          <a:lstStyle/>
          <a:p>
            <a:r>
              <a:rPr lang="en-US" sz="4267" dirty="0">
                <a:latin typeface="Garamond"/>
              </a:rPr>
              <a:t>Be Realistic: Finding a Job Takes Time</a:t>
            </a:r>
          </a:p>
        </p:txBody>
      </p:sp>
      <p:sp>
        <p:nvSpPr>
          <p:cNvPr id="3" name="Content Placeholder 2"/>
          <p:cNvSpPr>
            <a:spLocks noGrp="1"/>
          </p:cNvSpPr>
          <p:nvPr>
            <p:ph idx="1"/>
          </p:nvPr>
        </p:nvSpPr>
        <p:spPr/>
        <p:txBody>
          <a:bodyPr/>
          <a:lstStyle/>
          <a:p>
            <a:pPr marL="0" indent="0">
              <a:buNone/>
            </a:pPr>
            <a:r>
              <a:rPr lang="en-US" sz="2133" b="1" dirty="0">
                <a:latin typeface="Cambria" panose="02040503050406030204" pitchFamily="18" charset="0"/>
                <a:ea typeface="Cambria" panose="02040503050406030204" pitchFamily="18" charset="0"/>
              </a:rPr>
              <a:t>Finding a job takes time, energy, and resilience.</a:t>
            </a:r>
          </a:p>
          <a:p>
            <a:pPr marL="0" indent="0">
              <a:buNone/>
            </a:pPr>
            <a:r>
              <a:rPr lang="en-US" sz="2133" dirty="0">
                <a:latin typeface="Cambria" panose="02040503050406030204" pitchFamily="18" charset="0"/>
                <a:ea typeface="Cambria" panose="02040503050406030204" pitchFamily="18" charset="0"/>
              </a:rPr>
              <a:t>The amount </a:t>
            </a:r>
            <a:r>
              <a:rPr lang="en-US" sz="2133" dirty="0"/>
              <a:t>of </a:t>
            </a:r>
            <a:r>
              <a:rPr lang="en-US" sz="2133" dirty="0">
                <a:latin typeface="Cambria" panose="02040503050406030204" pitchFamily="18" charset="0"/>
                <a:ea typeface="Cambria" panose="02040503050406030204" pitchFamily="18" charset="0"/>
              </a:rPr>
              <a:t>time for a job search varies depending on your needs and preferences. Stay optimistic and resilient throughout your job search by continuing to build your skills and experience. </a:t>
            </a:r>
          </a:p>
          <a:p>
            <a:pPr marL="0" indent="0">
              <a:buNone/>
            </a:pPr>
            <a:r>
              <a:rPr lang="en-US" sz="2133" dirty="0">
                <a:latin typeface="Cambria" panose="02040503050406030204" pitchFamily="18" charset="0"/>
                <a:ea typeface="Cambria" panose="02040503050406030204" pitchFamily="18" charset="0"/>
              </a:rPr>
              <a:t>During your search, you could: </a:t>
            </a:r>
          </a:p>
          <a:p>
            <a:r>
              <a:rPr lang="en-US" sz="1867" b="1" dirty="0">
                <a:latin typeface="Cambria" panose="02040503050406030204" pitchFamily="18" charset="0"/>
                <a:ea typeface="Cambria" panose="02040503050406030204" pitchFamily="18" charset="0"/>
              </a:rPr>
              <a:t>Take a short class </a:t>
            </a:r>
            <a:r>
              <a:rPr lang="en-US" sz="1867" dirty="0">
                <a:latin typeface="Cambria" panose="02040503050406030204" pitchFamily="18" charset="0"/>
                <a:ea typeface="Cambria" panose="02040503050406030204" pitchFamily="18" charset="0"/>
              </a:rPr>
              <a:t>to develop a technical skill that will be useful in your field. </a:t>
            </a:r>
            <a:r>
              <a:rPr lang="en-US" sz="1867"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LinkedIn Learning </a:t>
            </a:r>
            <a:r>
              <a:rPr lang="en-US" sz="1867" dirty="0">
                <a:latin typeface="Cambria" panose="02040503050406030204" pitchFamily="18" charset="0"/>
                <a:ea typeface="Cambria" panose="02040503050406030204" pitchFamily="18" charset="0"/>
              </a:rPr>
              <a:t>offers tutorials on most software programs.</a:t>
            </a:r>
          </a:p>
          <a:p>
            <a:r>
              <a:rPr lang="en-US" sz="1867" b="1" dirty="0">
                <a:latin typeface="Cambria" panose="02040503050406030204" pitchFamily="18" charset="0"/>
                <a:ea typeface="Cambria" panose="02040503050406030204" pitchFamily="18" charset="0"/>
              </a:rPr>
              <a:t>Volunteer</a:t>
            </a:r>
            <a:r>
              <a:rPr lang="en-US" sz="1867" dirty="0">
                <a:latin typeface="Cambria" panose="02040503050406030204" pitchFamily="18" charset="0"/>
                <a:ea typeface="Cambria" panose="02040503050406030204" pitchFamily="18" charset="0"/>
              </a:rPr>
              <a:t> for an organization that’s related to the type of work you want to do. </a:t>
            </a:r>
          </a:p>
          <a:p>
            <a:r>
              <a:rPr lang="en-US" sz="1867" b="1" dirty="0">
                <a:latin typeface="Cambria" panose="02040503050406030204" pitchFamily="18" charset="0"/>
                <a:ea typeface="Cambria" panose="02040503050406030204" pitchFamily="18" charset="0"/>
              </a:rPr>
              <a:t>Take a temporary position </a:t>
            </a:r>
            <a:r>
              <a:rPr lang="en-US" sz="1867" dirty="0">
                <a:latin typeface="Cambria" panose="02040503050406030204" pitchFamily="18" charset="0"/>
                <a:ea typeface="Cambria" panose="02040503050406030204" pitchFamily="18" charset="0"/>
              </a:rPr>
              <a:t>to gain experience and develop transferable skills in a professional setting. </a:t>
            </a:r>
          </a:p>
          <a:p>
            <a:r>
              <a:rPr lang="en-US" sz="1867" b="1" dirty="0">
                <a:latin typeface="Cambria" panose="02040503050406030204" pitchFamily="18" charset="0"/>
                <a:ea typeface="Cambria" panose="02040503050406030204" pitchFamily="18" charset="0"/>
              </a:rPr>
              <a:t>Follow stories from your industry or field. </a:t>
            </a:r>
            <a:r>
              <a:rPr lang="en-US" sz="1867" dirty="0">
                <a:latin typeface="Cambria" panose="02040503050406030204" pitchFamily="18" charset="0"/>
                <a:ea typeface="Cambria" panose="02040503050406030204" pitchFamily="18" charset="0"/>
              </a:rPr>
              <a:t>Stay current on issues related to your field of choice by reading industry blogs, journals, or newsletters. </a:t>
            </a:r>
          </a:p>
          <a:p>
            <a:r>
              <a:rPr lang="en-US" sz="1867" b="1" dirty="0">
                <a:latin typeface="Cambria" panose="02040503050406030204" pitchFamily="18" charset="0"/>
                <a:ea typeface="Cambria" panose="02040503050406030204" pitchFamily="18" charset="0"/>
              </a:rPr>
              <a:t>Network. </a:t>
            </a:r>
            <a:r>
              <a:rPr lang="en-US" sz="1867" dirty="0">
                <a:latin typeface="Cambria" panose="02040503050406030204" pitchFamily="18" charset="0"/>
                <a:ea typeface="Cambria" panose="02040503050406030204" pitchFamily="18" charset="0"/>
              </a:rPr>
              <a:t>Build your relationships with professionals in the fields that interest you.</a:t>
            </a:r>
          </a:p>
          <a:p>
            <a:endParaRPr lang="en-US" sz="400" dirty="0">
              <a:latin typeface="Cambria" panose="02040503050406030204" pitchFamily="18" charset="0"/>
              <a:ea typeface="Cambria" panose="02040503050406030204" pitchFamily="18" charset="0"/>
            </a:endParaRPr>
          </a:p>
          <a:p>
            <a:pPr marL="0" indent="0">
              <a:buNone/>
            </a:pPr>
            <a:r>
              <a:rPr lang="en-US" sz="2133" i="1" dirty="0">
                <a:latin typeface="Cambria" panose="02040503050406030204" pitchFamily="18" charset="0"/>
                <a:ea typeface="Cambria" panose="02040503050406030204" pitchFamily="18" charset="0"/>
              </a:rPr>
              <a:t>It’s common to spend 6 months or more applying and interviewing before finding the right job.</a:t>
            </a:r>
            <a:endParaRPr lang="en-US" sz="2133" b="1"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4294967295"/>
          </p:nvPr>
        </p:nvSpPr>
        <p:spPr>
          <a:xfrm>
            <a:off x="4825999" y="6530759"/>
            <a:ext cx="2540000" cy="304800"/>
          </a:xfrm>
        </p:spPr>
        <p:txBody>
          <a:bodyPr/>
          <a:lstStyle/>
          <a:p>
            <a:pPr defTabSz="1219170" fontAlgn="base">
              <a:spcAft>
                <a:spcPct val="0"/>
              </a:spcAft>
              <a:defRPr/>
            </a:pPr>
            <a:fld id="{5EA02BB6-1A9C-452C-B494-FBD8DDFC7C76}" type="slidenum">
              <a:rPr lang="en-US"/>
              <a:pPr defTabSz="1219170" fontAlgn="base">
                <a:spcAft>
                  <a:spcPct val="0"/>
                </a:spcAft>
                <a:defRPr/>
              </a:pPr>
              <a:t>6</a:t>
            </a:fld>
            <a:endParaRPr lang="en-US" dirty="0"/>
          </a:p>
        </p:txBody>
      </p:sp>
    </p:spTree>
    <p:extLst>
      <p:ext uri="{BB962C8B-B14F-4D97-AF65-F5344CB8AC3E}">
        <p14:creationId xmlns:p14="http://schemas.microsoft.com/office/powerpoint/2010/main" val="9195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pic>
        <p:nvPicPr>
          <p:cNvPr id="283" name="Google Shape;283;p5"/>
          <p:cNvPicPr preferRelativeResize="0"/>
          <p:nvPr/>
        </p:nvPicPr>
        <p:blipFill rotWithShape="1">
          <a:blip r:embed="rId3">
            <a:alphaModFix amt="50000"/>
          </a:blip>
          <a:srcRect l="8383" t="18034" r="2727" b="10128"/>
          <a:stretch/>
        </p:blipFill>
        <p:spPr>
          <a:xfrm>
            <a:off x="-1" y="1137884"/>
            <a:ext cx="12192001" cy="5179787"/>
          </a:xfrm>
          <a:prstGeom prst="rect">
            <a:avLst/>
          </a:prstGeom>
          <a:noFill/>
          <a:ln>
            <a:noFill/>
          </a:ln>
        </p:spPr>
      </p:pic>
      <p:sp>
        <p:nvSpPr>
          <p:cNvPr id="279" name="Google Shape;279;p5"/>
          <p:cNvSpPr txBox="1"/>
          <p:nvPr/>
        </p:nvSpPr>
        <p:spPr>
          <a:xfrm>
            <a:off x="609600" y="147284"/>
            <a:ext cx="11074400" cy="990600"/>
          </a:xfrm>
          <a:prstGeom prst="rect">
            <a:avLst/>
          </a:prstGeom>
          <a:noFill/>
          <a:ln>
            <a:noFill/>
          </a:ln>
        </p:spPr>
        <p:txBody>
          <a:bodyPr spcFirstLastPara="1" wrap="square" lIns="121900" tIns="60933" rIns="121900" bIns="60933" anchor="ctr" anchorCtr="0">
            <a:normAutofit/>
          </a:bodyPr>
          <a:lstStyle/>
          <a:p>
            <a:pPr algn="ctr" defTabSz="1219170" fontAlgn="base">
              <a:lnSpc>
                <a:spcPct val="90000"/>
              </a:lnSpc>
            </a:pPr>
            <a:r>
              <a:rPr lang="en-US" sz="4000" b="1" cap="small" dirty="0">
                <a:solidFill>
                  <a:srgbClr val="FFFFFF"/>
                </a:solidFill>
                <a:latin typeface="Garamond" panose="02020404030301010803" pitchFamily="18" charset="0"/>
                <a:ea typeface="Abril Fatface"/>
                <a:cs typeface="Abril Fatface"/>
                <a:sym typeface="Abril Fatface"/>
              </a:rPr>
              <a:t>Use Your Network</a:t>
            </a:r>
            <a:endParaRPr sz="2667" dirty="0">
              <a:solidFill>
                <a:srgbClr val="003366"/>
              </a:solidFill>
              <a:latin typeface="Garamond" panose="02020404030301010803" pitchFamily="18" charset="0"/>
            </a:endParaRPr>
          </a:p>
        </p:txBody>
      </p:sp>
      <p:sp>
        <p:nvSpPr>
          <p:cNvPr id="280" name="Google Shape;280;p5"/>
          <p:cNvSpPr txBox="1">
            <a:spLocks noGrp="1"/>
          </p:cNvSpPr>
          <p:nvPr>
            <p:ph type="sldNum" idx="12"/>
          </p:nvPr>
        </p:nvSpPr>
        <p:spPr>
          <a:xfrm>
            <a:off x="4873929" y="6553200"/>
            <a:ext cx="2540000" cy="304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900" b="1" i="0" u="none" strike="noStrike" cap="none">
                <a:solidFill>
                  <a:srgbClr val="191F3F"/>
                </a:solidFill>
                <a:latin typeface="Arial"/>
                <a:ea typeface="Arial"/>
                <a:cs typeface="Arial"/>
                <a:sym typeface="Arial"/>
              </a:defRPr>
            </a:lvl9pPr>
          </a:lstStyle>
          <a:p>
            <a:pPr defTabSz="1219170" fontAlgn="base"/>
            <a:fld id="{00000000-1234-1234-1234-123412341234}" type="slidenum">
              <a:rPr lang="en-US"/>
              <a:pPr defTabSz="1219170" fontAlgn="base"/>
              <a:t>7</a:t>
            </a:fld>
            <a:endParaRPr/>
          </a:p>
        </p:txBody>
      </p:sp>
      <p:sp>
        <p:nvSpPr>
          <p:cNvPr id="10" name="TextBox 9">
            <a:extLst>
              <a:ext uri="{FF2B5EF4-FFF2-40B4-BE49-F238E27FC236}">
                <a16:creationId xmlns:a16="http://schemas.microsoft.com/office/drawing/2014/main" id="{BD6B83BA-A3A5-4DBD-B0D9-B359D04A6599}"/>
              </a:ext>
            </a:extLst>
          </p:cNvPr>
          <p:cNvSpPr txBox="1"/>
          <p:nvPr/>
        </p:nvSpPr>
        <p:spPr>
          <a:xfrm>
            <a:off x="240397" y="1266710"/>
            <a:ext cx="11807065" cy="748795"/>
          </a:xfrm>
          <a:prstGeom prst="rect">
            <a:avLst/>
          </a:prstGeom>
          <a:noFill/>
        </p:spPr>
        <p:txBody>
          <a:bodyPr wrap="square" rtlCol="0">
            <a:spAutoFit/>
          </a:bodyPr>
          <a:lstStyle/>
          <a:p>
            <a:pPr defTabSz="1219170">
              <a:defRPr/>
            </a:pPr>
            <a:r>
              <a:rPr lang="en-US" sz="2133" dirty="0">
                <a:solidFill>
                  <a:srgbClr val="002060"/>
                </a:solidFill>
                <a:latin typeface="Cambria" panose="02040503050406030204" pitchFamily="18" charset="0"/>
                <a:ea typeface="Cambria" panose="02040503050406030204" pitchFamily="18" charset="0"/>
              </a:rPr>
              <a:t>Throughout college, you’ve been developing a network that falls into two broad categories: </a:t>
            </a:r>
            <a:r>
              <a:rPr lang="en-US" sz="2133" b="1" dirty="0">
                <a:solidFill>
                  <a:srgbClr val="00206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strong ties</a:t>
            </a:r>
            <a:r>
              <a:rPr lang="en-US" sz="2133" dirty="0">
                <a:solidFill>
                  <a:srgbClr val="00206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 and </a:t>
            </a:r>
            <a:r>
              <a:rPr lang="en-US" sz="2133" b="1" dirty="0">
                <a:solidFill>
                  <a:srgbClr val="00206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weak ties</a:t>
            </a:r>
            <a:r>
              <a:rPr lang="en-US" sz="2133" dirty="0">
                <a:solidFill>
                  <a:srgbClr val="002060"/>
                </a:solidFill>
                <a:latin typeface="Cambria" panose="02040503050406030204" pitchFamily="18" charset="0"/>
                <a:ea typeface="Cambria" panose="02040503050406030204" pitchFamily="18" charset="0"/>
              </a:rPr>
              <a:t>. </a:t>
            </a:r>
          </a:p>
        </p:txBody>
      </p:sp>
      <p:grpSp>
        <p:nvGrpSpPr>
          <p:cNvPr id="2" name="Group 1">
            <a:extLst>
              <a:ext uri="{FF2B5EF4-FFF2-40B4-BE49-F238E27FC236}">
                <a16:creationId xmlns:a16="http://schemas.microsoft.com/office/drawing/2014/main" id="{FC6AD663-4482-4738-BABD-A32911272B35}"/>
              </a:ext>
            </a:extLst>
          </p:cNvPr>
          <p:cNvGrpSpPr/>
          <p:nvPr/>
        </p:nvGrpSpPr>
        <p:grpSpPr>
          <a:xfrm>
            <a:off x="148912" y="1928976"/>
            <a:ext cx="12043089" cy="3328442"/>
            <a:chOff x="111683" y="1705932"/>
            <a:chExt cx="9032317" cy="2496331"/>
          </a:xfrm>
        </p:grpSpPr>
        <p:sp>
          <p:nvSpPr>
            <p:cNvPr id="11" name="TextBox 10">
              <a:extLst>
                <a:ext uri="{FF2B5EF4-FFF2-40B4-BE49-F238E27FC236}">
                  <a16:creationId xmlns:a16="http://schemas.microsoft.com/office/drawing/2014/main" id="{6D4C1A69-7C94-40F6-A7FF-16867907C878}"/>
                </a:ext>
              </a:extLst>
            </p:cNvPr>
            <p:cNvSpPr txBox="1"/>
            <p:nvPr/>
          </p:nvSpPr>
          <p:spPr>
            <a:xfrm>
              <a:off x="111683" y="1705932"/>
              <a:ext cx="4221165" cy="2313374"/>
            </a:xfrm>
            <a:prstGeom prst="rect">
              <a:avLst/>
            </a:prstGeom>
            <a:noFill/>
          </p:spPr>
          <p:txBody>
            <a:bodyPr wrap="square" rtlCol="0">
              <a:spAutoFit/>
            </a:bodyPr>
            <a:lstStyle/>
            <a:p>
              <a:pPr algn="ctr" defTabSz="1219170">
                <a:defRPr/>
              </a:pPr>
              <a:r>
                <a:rPr lang="en-US" sz="2107" b="1" dirty="0">
                  <a:solidFill>
                    <a:srgbClr val="002060"/>
                  </a:solidFill>
                  <a:latin typeface="Cambria" panose="02040503050406030204" pitchFamily="18" charset="0"/>
                  <a:ea typeface="Cambria" panose="02040503050406030204" pitchFamily="18" charset="0"/>
                </a:rPr>
                <a:t>Strong Ties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People you know well &amp; are close to</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Likely to share the same friend groups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Likely to use same information sources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Overlapping interests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Ex. Friend, Sibling</a:t>
              </a:r>
            </a:p>
            <a:p>
              <a:pPr defTabSz="1219170">
                <a:defRPr/>
              </a:pPr>
              <a:r>
                <a:rPr lang="en-US" sz="1200" dirty="0">
                  <a:solidFill>
                    <a:srgbClr val="002060"/>
                  </a:solidFill>
                  <a:latin typeface="Cambria" panose="02040503050406030204" pitchFamily="18" charset="0"/>
                  <a:ea typeface="Cambria" panose="02040503050406030204" pitchFamily="18" charset="0"/>
                </a:rPr>
                <a:t> </a:t>
              </a:r>
              <a:endParaRPr lang="en-US" sz="2400" dirty="0">
                <a:solidFill>
                  <a:srgbClr val="002060"/>
                </a:solidFill>
                <a:latin typeface="Cambria" panose="02040503050406030204" pitchFamily="18" charset="0"/>
                <a:ea typeface="Cambria" panose="02040503050406030204" pitchFamily="18" charset="0"/>
              </a:endParaRPr>
            </a:p>
            <a:p>
              <a:pPr defTabSz="1219170">
                <a:defRPr/>
              </a:pPr>
              <a:r>
                <a:rPr lang="en-US" sz="1867" dirty="0">
                  <a:solidFill>
                    <a:srgbClr val="002060"/>
                  </a:solidFill>
                  <a:latin typeface="Cambria" panose="02040503050406030204" pitchFamily="18" charset="0"/>
                  <a:ea typeface="Cambria" panose="02040503050406030204" pitchFamily="18" charset="0"/>
                </a:rPr>
                <a:t>This part of your network is great for encouragement, however new opportunities don’t generally come through these relationships.</a:t>
              </a:r>
            </a:p>
          </p:txBody>
        </p:sp>
        <p:sp>
          <p:nvSpPr>
            <p:cNvPr id="13" name="TextBox 12">
              <a:extLst>
                <a:ext uri="{FF2B5EF4-FFF2-40B4-BE49-F238E27FC236}">
                  <a16:creationId xmlns:a16="http://schemas.microsoft.com/office/drawing/2014/main" id="{04CFD7F9-980E-49CC-BDEF-67F0E75E4C1E}"/>
                </a:ext>
              </a:extLst>
            </p:cNvPr>
            <p:cNvSpPr txBox="1"/>
            <p:nvPr/>
          </p:nvSpPr>
          <p:spPr>
            <a:xfrm>
              <a:off x="4332848" y="1796556"/>
              <a:ext cx="4811152" cy="2405707"/>
            </a:xfrm>
            <a:prstGeom prst="rect">
              <a:avLst/>
            </a:prstGeom>
            <a:noFill/>
          </p:spPr>
          <p:txBody>
            <a:bodyPr wrap="square" rtlCol="0">
              <a:spAutoFit/>
            </a:bodyPr>
            <a:lstStyle/>
            <a:p>
              <a:pPr algn="ctr" defTabSz="1219170">
                <a:defRPr/>
              </a:pPr>
              <a:r>
                <a:rPr lang="en-US" sz="2107" b="1" dirty="0">
                  <a:solidFill>
                    <a:srgbClr val="002060"/>
                  </a:solidFill>
                  <a:latin typeface="Cambria" panose="02040503050406030204" pitchFamily="18" charset="0"/>
                  <a:ea typeface="Cambria" panose="02040503050406030204" pitchFamily="18" charset="0"/>
                </a:rPr>
                <a:t>Weak Ties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People whose lives overlap slightly with yours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Likely to engage in different communities</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Likely to know people you don’t know</a:t>
              </a:r>
            </a:p>
            <a:p>
              <a:pPr marL="380990" indent="-380990" defTabSz="1219170">
                <a:buFont typeface="Arial" panose="020B0604020202020204" pitchFamily="34" charset="0"/>
                <a:buChar char="•"/>
                <a:defRPr/>
              </a:pPr>
              <a:r>
                <a:rPr lang="en-US" sz="2107" dirty="0">
                  <a:solidFill>
                    <a:srgbClr val="002060"/>
                  </a:solidFill>
                  <a:latin typeface="Cambria" panose="02040503050406030204" pitchFamily="18" charset="0"/>
                  <a:ea typeface="Cambria" panose="02040503050406030204" pitchFamily="18" charset="0"/>
                </a:rPr>
                <a:t>Ex. Advisors, Friends’ parents, club members you don’t know well</a:t>
              </a:r>
            </a:p>
            <a:p>
              <a:pPr marL="380990" indent="-380990" defTabSz="1219170">
                <a:buFont typeface="Arial" panose="020B0604020202020204" pitchFamily="34" charset="0"/>
                <a:buChar char="•"/>
                <a:defRPr/>
              </a:pPr>
              <a:endParaRPr lang="en-US" sz="133" dirty="0">
                <a:solidFill>
                  <a:srgbClr val="002060"/>
                </a:solidFill>
                <a:latin typeface="Cambria" panose="02040503050406030204" pitchFamily="18" charset="0"/>
                <a:ea typeface="Cambria" panose="02040503050406030204" pitchFamily="18" charset="0"/>
              </a:endParaRPr>
            </a:p>
            <a:p>
              <a:pPr defTabSz="1219170">
                <a:defRPr/>
              </a:pPr>
              <a:r>
                <a:rPr lang="en-US" sz="1867" dirty="0">
                  <a:solidFill>
                    <a:srgbClr val="002060"/>
                  </a:solidFill>
                  <a:latin typeface="Cambria" panose="02040503050406030204" pitchFamily="18" charset="0"/>
                  <a:ea typeface="Cambria" panose="02040503050406030204" pitchFamily="18" charset="0"/>
                </a:rPr>
                <a:t>It’s the people whose lives overlap just slightly with yours, who spend time in communities you’re not engaged in, with people you don’t know, who can open doors to new opportunities.</a:t>
              </a:r>
            </a:p>
          </p:txBody>
        </p:sp>
      </p:grpSp>
      <p:sp>
        <p:nvSpPr>
          <p:cNvPr id="9" name="TextBox 8">
            <a:extLst>
              <a:ext uri="{FF2B5EF4-FFF2-40B4-BE49-F238E27FC236}">
                <a16:creationId xmlns:a16="http://schemas.microsoft.com/office/drawing/2014/main" id="{E90BEB26-09E2-414C-9416-7B72736FDAA8}"/>
              </a:ext>
            </a:extLst>
          </p:cNvPr>
          <p:cNvSpPr txBox="1"/>
          <p:nvPr/>
        </p:nvSpPr>
        <p:spPr>
          <a:xfrm>
            <a:off x="240397" y="5195524"/>
            <a:ext cx="11807065" cy="954300"/>
          </a:xfrm>
          <a:prstGeom prst="rect">
            <a:avLst/>
          </a:prstGeom>
          <a:noFill/>
        </p:spPr>
        <p:txBody>
          <a:bodyPr wrap="square" rtlCol="0">
            <a:spAutoFit/>
          </a:bodyPr>
          <a:lstStyle/>
          <a:p>
            <a:pPr defTabSz="1219170">
              <a:defRPr/>
            </a:pPr>
            <a:r>
              <a:rPr lang="en-US" sz="1867" b="1" i="1" dirty="0">
                <a:solidFill>
                  <a:srgbClr val="002060"/>
                </a:solidFill>
                <a:latin typeface="Cambria" panose="02040503050406030204" pitchFamily="18" charset="0"/>
                <a:ea typeface="Cambria" panose="02040503050406030204" pitchFamily="18" charset="0"/>
              </a:rPr>
              <a:t>Reach out to your network </a:t>
            </a:r>
            <a:r>
              <a:rPr lang="en-US" sz="1867" i="1" dirty="0">
                <a:solidFill>
                  <a:srgbClr val="002060"/>
                </a:solidFill>
                <a:latin typeface="Cambria" panose="02040503050406030204" pitchFamily="18" charset="0"/>
                <a:ea typeface="Cambria" panose="02040503050406030204" pitchFamily="18" charset="0"/>
              </a:rPr>
              <a:t>of both strong and weak ties. Keep them updated on your job search, while asking them to send leads your way. Additionally, your network may be able </a:t>
            </a:r>
            <a:r>
              <a:rPr lang="en-US" sz="1867" b="1" i="1" dirty="0">
                <a:solidFill>
                  <a:srgbClr val="002060"/>
                </a:solidFill>
                <a:latin typeface="Cambria" panose="02040503050406030204" pitchFamily="18" charset="0"/>
                <a:ea typeface="Cambria" panose="02040503050406030204" pitchFamily="18" charset="0"/>
              </a:rPr>
              <a:t>to introduce you to professionals</a:t>
            </a:r>
            <a:r>
              <a:rPr lang="en-US" sz="1867" i="1" dirty="0">
                <a:solidFill>
                  <a:srgbClr val="002060"/>
                </a:solidFill>
                <a:latin typeface="Cambria" panose="02040503050406030204" pitchFamily="18" charset="0"/>
                <a:ea typeface="Cambria" panose="02040503050406030204" pitchFamily="18" charset="0"/>
              </a:rPr>
              <a:t> who you can reach out to for </a:t>
            </a:r>
            <a:r>
              <a:rPr lang="en-US" sz="1867" i="1" dirty="0">
                <a:solidFill>
                  <a:srgbClr val="01000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career conversations.</a:t>
            </a:r>
            <a:endParaRPr lang="en-US" sz="1867" i="1" dirty="0">
              <a:solidFill>
                <a:srgbClr val="01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787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7;p9">
            <a:extLst>
              <a:ext uri="{FF2B5EF4-FFF2-40B4-BE49-F238E27FC236}">
                <a16:creationId xmlns:a16="http://schemas.microsoft.com/office/drawing/2014/main" id="{522ABC99-D8DB-4BBB-B313-BBF7F3216914}"/>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2" name="Content Placeholder 1"/>
          <p:cNvSpPr>
            <a:spLocks noGrp="1"/>
          </p:cNvSpPr>
          <p:nvPr>
            <p:ph sz="quarter" idx="1"/>
          </p:nvPr>
        </p:nvSpPr>
        <p:spPr>
          <a:xfrm>
            <a:off x="651861" y="1378722"/>
            <a:ext cx="10618540" cy="4710317"/>
          </a:xfrm>
        </p:spPr>
        <p:txBody>
          <a:bodyPr/>
          <a:lstStyle/>
          <a:p>
            <a:pPr marL="0" indent="0">
              <a:buNone/>
            </a:pPr>
            <a:r>
              <a:rPr lang="en-US" b="1" dirty="0">
                <a:latin typeface="Cambria" panose="02040503050406030204" pitchFamily="18" charset="0"/>
                <a:ea typeface="Cambria" panose="02040503050406030204" pitchFamily="18" charset="0"/>
              </a:rPr>
              <a:t>As a job seeker, it’s important to be informed about the organizations you are applying to in order to help you decide if it could be a good fit. </a:t>
            </a:r>
          </a:p>
          <a:p>
            <a:pPr marL="0" indent="0">
              <a:buNone/>
            </a:pPr>
            <a:r>
              <a:rPr lang="en-US" b="1" dirty="0">
                <a:latin typeface="Cambria" panose="02040503050406030204" pitchFamily="18" charset="0"/>
                <a:ea typeface="Cambria" panose="02040503050406030204" pitchFamily="18" charset="0"/>
              </a:rPr>
              <a:t>Consider:</a:t>
            </a:r>
          </a:p>
          <a:p>
            <a:r>
              <a:rPr lang="en-US" dirty="0">
                <a:latin typeface="Cambria" panose="02040503050406030204" pitchFamily="18" charset="0"/>
                <a:ea typeface="Cambria" panose="02040503050406030204" pitchFamily="18" charset="0"/>
              </a:rPr>
              <a:t>Work Culture </a:t>
            </a:r>
          </a:p>
          <a:p>
            <a:pPr marL="380990" indent="-380990">
              <a:buFont typeface="Arial" panose="020B0604020202020204" pitchFamily="34" charset="0"/>
              <a:buChar char="•"/>
            </a:pPr>
            <a:r>
              <a:rPr lang="en-US" dirty="0">
                <a:latin typeface="Cambria" panose="02040503050406030204" pitchFamily="18" charset="0"/>
                <a:ea typeface="Cambria" panose="02040503050406030204" pitchFamily="18" charset="0"/>
              </a:rPr>
              <a:t>Employee Satisfaction</a:t>
            </a:r>
          </a:p>
          <a:p>
            <a:pPr marL="380990" indent="-380990">
              <a:buFont typeface="Arial" panose="020B0604020202020204" pitchFamily="34" charset="0"/>
              <a:buChar char="•"/>
            </a:pPr>
            <a:r>
              <a:rPr lang="en-US" dirty="0">
                <a:latin typeface="Cambria" panose="02040503050406030204" pitchFamily="18" charset="0"/>
                <a:ea typeface="Cambria" panose="02040503050406030204" pitchFamily="18" charset="0"/>
              </a:rPr>
              <a:t>History</a:t>
            </a:r>
          </a:p>
          <a:p>
            <a:pPr marL="380990" indent="-380990">
              <a:buFont typeface="Arial" panose="020B0604020202020204" pitchFamily="34" charset="0"/>
              <a:buChar char="•"/>
            </a:pPr>
            <a:r>
              <a:rPr lang="en-US" dirty="0">
                <a:latin typeface="Cambria" panose="02040503050406030204" pitchFamily="18" charset="0"/>
                <a:ea typeface="Cambria" panose="02040503050406030204" pitchFamily="18" charset="0"/>
              </a:rPr>
              <a:t>Challenges</a:t>
            </a:r>
          </a:p>
          <a:p>
            <a:pPr marL="380990" indent="-380990">
              <a:buFont typeface="Arial" panose="020B0604020202020204" pitchFamily="34" charset="0"/>
              <a:buChar char="•"/>
            </a:pPr>
            <a:r>
              <a:rPr lang="en-US" dirty="0">
                <a:latin typeface="Cambria" panose="02040503050406030204" pitchFamily="18" charset="0"/>
                <a:ea typeface="Cambria" panose="02040503050406030204" pitchFamily="18" charset="0"/>
              </a:rPr>
              <a:t>Current Projects</a:t>
            </a:r>
          </a:p>
          <a:p>
            <a:pPr marL="380990" indent="-380990">
              <a:buFont typeface="Arial" panose="020B0604020202020204" pitchFamily="34" charset="0"/>
              <a:buChar char="•"/>
            </a:pPr>
            <a:r>
              <a:rPr lang="en-US" dirty="0">
                <a:latin typeface="Cambria" panose="02040503050406030204" pitchFamily="18" charset="0"/>
                <a:ea typeface="Cambria" panose="02040503050406030204" pitchFamily="18" charset="0"/>
              </a:rPr>
              <a:t>Covid-19 Response</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i="1" dirty="0">
                <a:latin typeface="Cambria" panose="02040503050406030204" pitchFamily="18" charset="0"/>
                <a:ea typeface="Cambria" panose="02040503050406030204" pitchFamily="18" charset="0"/>
              </a:rPr>
              <a:t>Additionally, this research will inform your application materials, allowing you to personalize your resume and cover letter to the specific organization and tailor your interview responses to their current issues and initiatives. </a:t>
            </a:r>
          </a:p>
          <a:p>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p:txBody>
          <a:bodyPr/>
          <a:lstStyle/>
          <a:p>
            <a:pPr defTabSz="1219170" fontAlgn="base">
              <a:spcAft>
                <a:spcPct val="0"/>
              </a:spcAft>
              <a:defRPr/>
            </a:pPr>
            <a:fld id="{22A6E62A-80FB-44D8-8A0D-CECAD572AF87}" type="slidenum">
              <a:rPr lang="en-US">
                <a:solidFill>
                  <a:srgbClr val="FFFFFF"/>
                </a:solidFill>
              </a:rPr>
              <a:pPr defTabSz="1219170" fontAlgn="base">
                <a:spcAft>
                  <a:spcPct val="0"/>
                </a:spcAft>
                <a:defRPr/>
              </a:pPr>
              <a:t>8</a:t>
            </a:fld>
            <a:endParaRPr lang="en-US" dirty="0">
              <a:solidFill>
                <a:srgbClr val="FFFFFF"/>
              </a:solidFill>
            </a:endParaRPr>
          </a:p>
        </p:txBody>
      </p:sp>
      <p:sp>
        <p:nvSpPr>
          <p:cNvPr id="7" name="Title 6"/>
          <p:cNvSpPr>
            <a:spLocks noGrp="1"/>
          </p:cNvSpPr>
          <p:nvPr>
            <p:ph type="title"/>
          </p:nvPr>
        </p:nvSpPr>
        <p:spPr/>
        <p:txBody>
          <a:bodyPr/>
          <a:lstStyle/>
          <a:p>
            <a:r>
              <a:rPr lang="en-US" sz="4267" cap="small" dirty="0">
                <a:solidFill>
                  <a:srgbClr val="002060"/>
                </a:solidFill>
                <a:latin typeface="Garamond"/>
              </a:rPr>
              <a:t>Do Your Research</a:t>
            </a:r>
          </a:p>
        </p:txBody>
      </p:sp>
      <p:pic>
        <p:nvPicPr>
          <p:cNvPr id="8" name="Picture 7" descr="A picture containing text&#10;&#10;Description automatically generated">
            <a:extLst>
              <a:ext uri="{FF2B5EF4-FFF2-40B4-BE49-F238E27FC236}">
                <a16:creationId xmlns:a16="http://schemas.microsoft.com/office/drawing/2014/main" id="{B95C33C5-B22A-4479-96D6-CAD74C70A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200" y="2128489"/>
            <a:ext cx="5491200" cy="3090761"/>
          </a:xfrm>
          <a:prstGeom prst="rect">
            <a:avLst/>
          </a:prstGeom>
          <a:ln>
            <a:noFill/>
          </a:ln>
          <a:effectLst>
            <a:softEdge rad="112500"/>
          </a:effectLst>
        </p:spPr>
      </p:pic>
    </p:spTree>
    <p:extLst>
      <p:ext uri="{BB962C8B-B14F-4D97-AF65-F5344CB8AC3E}">
        <p14:creationId xmlns:p14="http://schemas.microsoft.com/office/powerpoint/2010/main" val="314002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8" name="Google Shape;317;p9">
            <a:extLst>
              <a:ext uri="{FF2B5EF4-FFF2-40B4-BE49-F238E27FC236}">
                <a16:creationId xmlns:a16="http://schemas.microsoft.com/office/drawing/2014/main" id="{D06E98CD-ABB4-4DF6-AF5F-17BF361D43AE}"/>
              </a:ext>
            </a:extLst>
          </p:cNvPr>
          <p:cNvPicPr preferRelativeResize="0"/>
          <p:nvPr/>
        </p:nvPicPr>
        <p:blipFill rotWithShape="1">
          <a:blip r:embed="rId3">
            <a:alphaModFix amt="50000"/>
          </a:blip>
          <a:srcRect l="8383" t="18034" r="2727" b="10128"/>
          <a:stretch/>
        </p:blipFill>
        <p:spPr>
          <a:xfrm>
            <a:off x="-1" y="1137888"/>
            <a:ext cx="12192001" cy="5179787"/>
          </a:xfrm>
          <a:prstGeom prst="rect">
            <a:avLst/>
          </a:prstGeom>
          <a:noFill/>
          <a:ln>
            <a:noFill/>
          </a:ln>
        </p:spPr>
      </p:pic>
      <p:sp>
        <p:nvSpPr>
          <p:cNvPr id="334" name="Google Shape;334;p1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spcBef>
                <a:spcPts val="0"/>
              </a:spcBef>
              <a:spcAft>
                <a:spcPts val="0"/>
              </a:spcAft>
            </a:pPr>
            <a:r>
              <a:rPr lang="en-US" sz="4267" dirty="0">
                <a:latin typeface="Garamond" panose="02020404030301010803" pitchFamily="18" charset="0"/>
                <a:sym typeface="Garamond"/>
              </a:rPr>
              <a:t>Make Sure Your LinkedIn is Updated</a:t>
            </a:r>
            <a:endParaRPr sz="4267" dirty="0">
              <a:latin typeface="Garamond" panose="02020404030301010803" pitchFamily="18" charset="0"/>
              <a:sym typeface="Garamond"/>
            </a:endParaRPr>
          </a:p>
        </p:txBody>
      </p:sp>
      <p:sp>
        <p:nvSpPr>
          <p:cNvPr id="335" name="Google Shape;335;p11"/>
          <p:cNvSpPr txBox="1">
            <a:spLocks noGrp="1"/>
          </p:cNvSpPr>
          <p:nvPr>
            <p:ph idx="1"/>
          </p:nvPr>
        </p:nvSpPr>
        <p:spPr>
          <a:xfrm>
            <a:off x="609601" y="1358555"/>
            <a:ext cx="8583561" cy="5001061"/>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a:spcBef>
                <a:spcPts val="0"/>
              </a:spcBef>
              <a:spcAft>
                <a:spcPts val="0"/>
              </a:spcAft>
              <a:buSzPts val="1800"/>
            </a:pPr>
            <a:r>
              <a:rPr lang="en-US" sz="2400" b="1" dirty="0">
                <a:latin typeface="Cambria" panose="02040503050406030204" pitchFamily="18" charset="0"/>
                <a:ea typeface="Cambria" panose="02040503050406030204" pitchFamily="18" charset="0"/>
                <a:cs typeface="Garamond"/>
                <a:sym typeface="Garamond"/>
              </a:rPr>
              <a:t>URL: www.linkedin.com</a:t>
            </a:r>
            <a:endParaRPr dirty="0">
              <a:latin typeface="Cambria" panose="02040503050406030204" pitchFamily="18" charset="0"/>
              <a:ea typeface="Cambria" panose="02040503050406030204" pitchFamily="18" charset="0"/>
            </a:endParaRPr>
          </a:p>
          <a:p>
            <a:pPr lvl="1" indent="-285742">
              <a:spcBef>
                <a:spcPts val="0"/>
              </a:spcBef>
              <a:spcAft>
                <a:spcPts val="0"/>
              </a:spcAft>
              <a:buClr>
                <a:srgbClr val="0070C0"/>
              </a:buClr>
              <a:buSzPts val="1600"/>
              <a:buFont typeface="Garamond"/>
              <a:buChar char="–"/>
            </a:pPr>
            <a:r>
              <a:rPr lang="en-US" sz="2133" b="0" dirty="0">
                <a:latin typeface="Cambria" panose="02040503050406030204" pitchFamily="18" charset="0"/>
                <a:ea typeface="Cambria" panose="02040503050406030204" pitchFamily="18" charset="0"/>
                <a:cs typeface="Garamond"/>
                <a:sym typeface="Garamond"/>
              </a:rPr>
              <a:t>Almost 500 million users from over 200 countries</a:t>
            </a:r>
          </a:p>
          <a:p>
            <a:pPr lvl="1" indent="-285742">
              <a:spcBef>
                <a:spcPts val="0"/>
              </a:spcBef>
              <a:spcAft>
                <a:spcPts val="0"/>
              </a:spcAft>
              <a:buClr>
                <a:srgbClr val="0070C0"/>
              </a:buClr>
              <a:buSzPts val="1600"/>
              <a:buFont typeface="Garamond"/>
              <a:buChar char="–"/>
            </a:pPr>
            <a:r>
              <a:rPr lang="en-US" sz="2133" b="0" dirty="0">
                <a:latin typeface="Cambria" panose="02040503050406030204" pitchFamily="18" charset="0"/>
                <a:ea typeface="Cambria" panose="02040503050406030204" pitchFamily="18" charset="0"/>
                <a:sym typeface="Garamond"/>
              </a:rPr>
              <a:t>More than 40 million college students and recent graduates.</a:t>
            </a:r>
          </a:p>
          <a:p>
            <a:pPr>
              <a:spcBef>
                <a:spcPts val="0"/>
              </a:spcBef>
              <a:spcAft>
                <a:spcPts val="0"/>
              </a:spcAft>
              <a:buSzPts val="1800"/>
            </a:pPr>
            <a:r>
              <a:rPr lang="en-US" sz="2400" b="1" dirty="0">
                <a:latin typeface="Cambria" panose="02040503050406030204" pitchFamily="18" charset="0"/>
                <a:ea typeface="Cambria" panose="02040503050406030204" pitchFamily="18" charset="0"/>
                <a:sym typeface="Garamond"/>
              </a:rPr>
              <a:t>LinkedIn has a partnership with Google</a:t>
            </a:r>
            <a:endParaRPr lang="en-US" dirty="0">
              <a:latin typeface="Cambria" panose="02040503050406030204" pitchFamily="18" charset="0"/>
              <a:ea typeface="Cambria" panose="02040503050406030204" pitchFamily="18" charset="0"/>
            </a:endParaRPr>
          </a:p>
          <a:p>
            <a:pPr lvl="1" indent="-285742">
              <a:spcBef>
                <a:spcPts val="0"/>
              </a:spcBef>
              <a:spcAft>
                <a:spcPts val="0"/>
              </a:spcAft>
              <a:buClr>
                <a:srgbClr val="0070C0"/>
              </a:buClr>
              <a:buSzPts val="1600"/>
              <a:buFont typeface="Garamond"/>
              <a:buChar char="–"/>
            </a:pPr>
            <a:r>
              <a:rPr lang="en-US" sz="2400" b="0" dirty="0">
                <a:latin typeface="Cambria" panose="02040503050406030204" pitchFamily="18" charset="0"/>
                <a:ea typeface="Cambria" panose="02040503050406030204" pitchFamily="18" charset="0"/>
                <a:sym typeface="Garamond"/>
              </a:rPr>
              <a:t>If you have a LinkedIn profile and someone “googles” you, your LinkedIn profile will appear in the top results.</a:t>
            </a:r>
            <a:endParaRPr b="0" dirty="0">
              <a:latin typeface="Cambria" panose="02040503050406030204" pitchFamily="18" charset="0"/>
              <a:ea typeface="Cambria" panose="02040503050406030204" pitchFamily="18" charset="0"/>
            </a:endParaRPr>
          </a:p>
          <a:p>
            <a:pPr>
              <a:spcBef>
                <a:spcPts val="0"/>
              </a:spcBef>
              <a:spcAft>
                <a:spcPts val="0"/>
              </a:spcAft>
              <a:buSzPts val="1800"/>
            </a:pPr>
            <a:r>
              <a:rPr lang="en-US" sz="2400" b="1" dirty="0">
                <a:latin typeface="Cambria" panose="02040503050406030204" pitchFamily="18" charset="0"/>
                <a:ea typeface="Cambria" panose="02040503050406030204" pitchFamily="18" charset="0"/>
                <a:cs typeface="Garamond"/>
                <a:sym typeface="Garamond"/>
              </a:rPr>
              <a:t>93% of recruiters use LinkedIn to find employees</a:t>
            </a:r>
            <a:endParaRPr dirty="0">
              <a:latin typeface="Cambria" panose="02040503050406030204" pitchFamily="18" charset="0"/>
              <a:ea typeface="Cambria" panose="02040503050406030204" pitchFamily="18" charset="0"/>
            </a:endParaRPr>
          </a:p>
          <a:p>
            <a:pPr lvl="1" indent="-285742">
              <a:spcBef>
                <a:spcPts val="0"/>
              </a:spcBef>
              <a:spcAft>
                <a:spcPts val="0"/>
              </a:spcAft>
              <a:buClr>
                <a:srgbClr val="0070C0"/>
              </a:buClr>
              <a:buSzPts val="1600"/>
              <a:buFont typeface="Garamond"/>
              <a:buChar char="–"/>
            </a:pPr>
            <a:r>
              <a:rPr lang="en-US" sz="2400" b="0" dirty="0">
                <a:latin typeface="Cambria" panose="02040503050406030204" pitchFamily="18" charset="0"/>
                <a:ea typeface="Cambria" panose="02040503050406030204" pitchFamily="18" charset="0"/>
                <a:sym typeface="Garamond"/>
              </a:rPr>
              <a:t>70% of recruiters look at your social media.</a:t>
            </a:r>
          </a:p>
          <a:p>
            <a:pPr>
              <a:spcBef>
                <a:spcPts val="0"/>
              </a:spcBef>
              <a:spcAft>
                <a:spcPts val="0"/>
              </a:spcAft>
              <a:buSzPts val="1800"/>
            </a:pPr>
            <a:r>
              <a:rPr lang="en-US" sz="2400" b="1" dirty="0">
                <a:latin typeface="Cambria" panose="02040503050406030204" pitchFamily="18" charset="0"/>
                <a:ea typeface="Cambria" panose="02040503050406030204" pitchFamily="18" charset="0"/>
                <a:sym typeface="Garamond"/>
              </a:rPr>
              <a:t>Strengthen and extend your network</a:t>
            </a:r>
            <a:endParaRPr lang="en-US" dirty="0">
              <a:latin typeface="Cambria" panose="02040503050406030204" pitchFamily="18" charset="0"/>
              <a:ea typeface="Cambria" panose="02040503050406030204" pitchFamily="18" charset="0"/>
            </a:endParaRPr>
          </a:p>
          <a:p>
            <a:pPr lvl="1" indent="-285742">
              <a:spcBef>
                <a:spcPts val="0"/>
              </a:spcBef>
              <a:spcAft>
                <a:spcPts val="0"/>
              </a:spcAft>
              <a:buClr>
                <a:srgbClr val="0070C0"/>
              </a:buClr>
              <a:buSzPts val="1600"/>
              <a:buFont typeface="Garamond"/>
              <a:buChar char="–"/>
            </a:pPr>
            <a:r>
              <a:rPr lang="en-US" sz="2400" b="0" dirty="0">
                <a:latin typeface="Cambria" panose="02040503050406030204" pitchFamily="18" charset="0"/>
                <a:ea typeface="Cambria" panose="02040503050406030204" pitchFamily="18" charset="0"/>
                <a:sym typeface="Garamond"/>
              </a:rPr>
              <a:t>Add your friends, classmates, family, employers, past presenters, etc.</a:t>
            </a:r>
          </a:p>
          <a:p>
            <a:pPr marL="457190" lvl="1" indent="0">
              <a:spcBef>
                <a:spcPts val="0"/>
              </a:spcBef>
              <a:spcAft>
                <a:spcPts val="0"/>
              </a:spcAft>
              <a:buClr>
                <a:srgbClr val="0070C0"/>
              </a:buClr>
              <a:buSzPts val="1600"/>
              <a:buNone/>
            </a:pPr>
            <a:endParaRPr lang="en-US" sz="2400" b="0" dirty="0">
              <a:latin typeface="Cambria" panose="02040503050406030204" pitchFamily="18" charset="0"/>
              <a:ea typeface="Cambria" panose="02040503050406030204" pitchFamily="18" charset="0"/>
              <a:sym typeface="Garamond"/>
            </a:endParaRPr>
          </a:p>
          <a:p>
            <a:pPr lvl="1" indent="-285742">
              <a:spcBef>
                <a:spcPts val="0"/>
              </a:spcBef>
              <a:spcAft>
                <a:spcPts val="0"/>
              </a:spcAft>
              <a:buClr>
                <a:srgbClr val="0070C0"/>
              </a:buClr>
              <a:buSzPts val="1600"/>
              <a:buFont typeface="Garamond"/>
              <a:buChar char="–"/>
            </a:pPr>
            <a:endParaRPr lang="en-US" sz="2400" dirty="0">
              <a:latin typeface="Cambria" panose="02040503050406030204" pitchFamily="18" charset="0"/>
              <a:ea typeface="Cambria" panose="02040503050406030204" pitchFamily="18" charset="0"/>
              <a:sym typeface="Garamond"/>
            </a:endParaRPr>
          </a:p>
          <a:p>
            <a:pPr marL="133347" indent="-285742">
              <a:spcBef>
                <a:spcPts val="0"/>
              </a:spcBef>
              <a:buClr>
                <a:srgbClr val="0070C0"/>
              </a:buClr>
              <a:buSzPts val="1600"/>
              <a:buFont typeface="Garamond"/>
              <a:buChar char="–"/>
            </a:pPr>
            <a:endParaRPr lang="en-US" sz="2700" dirty="0">
              <a:latin typeface="Garamond"/>
              <a:sym typeface="Garamond"/>
            </a:endParaRPr>
          </a:p>
        </p:txBody>
      </p:sp>
      <p:sp>
        <p:nvSpPr>
          <p:cNvPr id="336" name="Google Shape;336;p11"/>
          <p:cNvSpPr txBox="1">
            <a:spLocks noGrp="1"/>
          </p:cNvSpPr>
          <p:nvPr>
            <p:ph type="sldNum" sz="quarter" idx="12"/>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defTabSz="1219170" fontAlgn="base">
              <a:spcBef>
                <a:spcPts val="0"/>
              </a:spcBef>
            </a:pPr>
            <a:fld id="{00000000-1234-1234-1234-123412341234}" type="slidenum">
              <a:rPr lang="en-US">
                <a:solidFill>
                  <a:srgbClr val="FFFFFF"/>
                </a:solidFill>
              </a:rPr>
              <a:pPr defTabSz="1219170" fontAlgn="base">
                <a:spcBef>
                  <a:spcPts val="0"/>
                </a:spcBef>
              </a:pPr>
              <a:t>9</a:t>
            </a:fld>
            <a:endParaRPr>
              <a:solidFill>
                <a:srgbClr val="FFFFFF"/>
              </a:solidFill>
            </a:endParaRPr>
          </a:p>
        </p:txBody>
      </p:sp>
      <p:pic>
        <p:nvPicPr>
          <p:cNvPr id="337" name="Google Shape;337;p11" descr="Peace Corps overhauls logo as part of &quot;mission-driven&quot; rebrand | Design Week"/>
          <p:cNvPicPr preferRelativeResize="0"/>
          <p:nvPr/>
        </p:nvPicPr>
        <p:blipFill rotWithShape="1">
          <a:blip r:embed="rId4">
            <a:alphaModFix/>
          </a:blip>
          <a:srcRect/>
          <a:stretch/>
        </p:blipFill>
        <p:spPr>
          <a:xfrm>
            <a:off x="18199079" y="88703"/>
            <a:ext cx="101328" cy="101079"/>
          </a:xfrm>
          <a:prstGeom prst="rect">
            <a:avLst/>
          </a:prstGeom>
          <a:noFill/>
          <a:ln>
            <a:noFill/>
          </a:ln>
        </p:spPr>
      </p:pic>
      <p:pic>
        <p:nvPicPr>
          <p:cNvPr id="2052" name="Picture 4" descr="Can LinkedIn Be An Effective Marketing Channel For Hotels? - Hotel Speak">
            <a:extLst>
              <a:ext uri="{FF2B5EF4-FFF2-40B4-BE49-F238E27FC236}">
                <a16:creationId xmlns:a16="http://schemas.microsoft.com/office/drawing/2014/main" id="{4268A039-AA3F-4114-82BF-ED837948A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541665" y="2897793"/>
            <a:ext cx="5199091" cy="1663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B382893810B4DBCD8A8F3F73340E1" ma:contentTypeVersion="16" ma:contentTypeDescription="Create a new document." ma:contentTypeScope="" ma:versionID="6214aec80db95130c191e145a7c9a54b">
  <xsd:schema xmlns:xsd="http://www.w3.org/2001/XMLSchema" xmlns:xs="http://www.w3.org/2001/XMLSchema" xmlns:p="http://schemas.microsoft.com/office/2006/metadata/properties" xmlns:ns2="7b1f6663-a786-4232-bf38-774db25066ea" xmlns:ns3="449aa4ff-2567-47e8-b610-1a73d0d743cb" targetNamespace="http://schemas.microsoft.com/office/2006/metadata/properties" ma:root="true" ma:fieldsID="b318df9f098955bab9c094eefcb0cd6a" ns2:_="" ns3:_="">
    <xsd:import namespace="7b1f6663-a786-4232-bf38-774db25066ea"/>
    <xsd:import namespace="449aa4ff-2567-47e8-b610-1a73d0d743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f6663-a786-4232-bf38-774db2506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9aa4ff-2567-47e8-b610-1a73d0d743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e254d7a-77d0-42b6-8210-5cabf3c04bc7}" ma:internalName="TaxCatchAll" ma:showField="CatchAllData" ma:web="449aa4ff-2567-47e8-b610-1a73d0d743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1f6663-a786-4232-bf38-774db25066ea">
      <Terms xmlns="http://schemas.microsoft.com/office/infopath/2007/PartnerControls"/>
    </lcf76f155ced4ddcb4097134ff3c332f>
    <TaxCatchAll xmlns="449aa4ff-2567-47e8-b610-1a73d0d743cb" xsi:nil="true"/>
  </documentManagement>
</p:properties>
</file>

<file path=customXml/itemProps1.xml><?xml version="1.0" encoding="utf-8"?>
<ds:datastoreItem xmlns:ds="http://schemas.openxmlformats.org/officeDocument/2006/customXml" ds:itemID="{56C3D039-CC40-4A77-8D35-56DEE0C48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f6663-a786-4232-bf38-774db25066ea"/>
    <ds:schemaRef ds:uri="449aa4ff-2567-47e8-b610-1a73d0d743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E32AAB-8AF3-42B4-ABEB-E87E422CE924}">
  <ds:schemaRefs>
    <ds:schemaRef ds:uri="http://schemas.microsoft.com/sharepoint/v3/contenttype/forms"/>
  </ds:schemaRefs>
</ds:datastoreItem>
</file>

<file path=customXml/itemProps3.xml><?xml version="1.0" encoding="utf-8"?>
<ds:datastoreItem xmlns:ds="http://schemas.openxmlformats.org/officeDocument/2006/customXml" ds:itemID="{E85BBDDE-3E95-4DF2-B86F-D92476B74DEA}">
  <ds:schemaRefs>
    <ds:schemaRef ds:uri="http://schemas.microsoft.com/office/2006/metadata/properties"/>
    <ds:schemaRef ds:uri="http://schemas.microsoft.com/office/infopath/2007/PartnerControls"/>
    <ds:schemaRef ds:uri="7b1f6663-a786-4232-bf38-774db25066ea"/>
    <ds:schemaRef ds:uri="449aa4ff-2567-47e8-b610-1a73d0d743cb"/>
  </ds:schemaRefs>
</ds:datastoreItem>
</file>

<file path=docProps/app.xml><?xml version="1.0" encoding="utf-8"?>
<Properties xmlns="http://schemas.openxmlformats.org/officeDocument/2006/extended-properties" xmlns:vt="http://schemas.openxmlformats.org/officeDocument/2006/docPropsVTypes">
  <TotalTime>211</TotalTime>
  <Words>6871</Words>
  <Application>Microsoft Office PowerPoint</Application>
  <PresentationFormat>Widescreen</PresentationFormat>
  <Paragraphs>582</Paragraphs>
  <Slides>46</Slides>
  <Notes>45</Notes>
  <HiddenSlides>9</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Dark-Blue-Vertical-PPT-Template</vt:lpstr>
      <vt:lpstr>1_Dark-Blue-Vertical-PPT-Template</vt:lpstr>
      <vt:lpstr>2_Dark-Blue-Vertical-PPT-Template</vt:lpstr>
      <vt:lpstr>Search Your Way to Success Exploring Your Options, Preparing Your Future</vt:lpstr>
      <vt:lpstr>The Job Search</vt:lpstr>
      <vt:lpstr>Your Degree Will Open Doors</vt:lpstr>
      <vt:lpstr>Know Your Options</vt:lpstr>
      <vt:lpstr>Keep Your Job Search in Perspective</vt:lpstr>
      <vt:lpstr>Be Realistic: Finding a Job Takes Time</vt:lpstr>
      <vt:lpstr>PowerPoint Presentation</vt:lpstr>
      <vt:lpstr>Do Your Research</vt:lpstr>
      <vt:lpstr>Make Sure Your LinkedIn is Updated</vt:lpstr>
      <vt:lpstr>LinkedIn Resources</vt:lpstr>
      <vt:lpstr>Job Search Engines</vt:lpstr>
      <vt:lpstr>Recruiting Agencies</vt:lpstr>
      <vt:lpstr>Temporary Staffing</vt:lpstr>
      <vt:lpstr>Professional Associations</vt:lpstr>
      <vt:lpstr>Corporate and Organization Websites</vt:lpstr>
      <vt:lpstr>Career Fairs</vt:lpstr>
      <vt:lpstr>Social Media</vt:lpstr>
      <vt:lpstr>Job Search Centers</vt:lpstr>
      <vt:lpstr>Take in the Whole Picture</vt:lpstr>
      <vt:lpstr>Negotiating and Accepting an Offer</vt:lpstr>
      <vt:lpstr>For a Successful Job Search, Remember to:</vt:lpstr>
      <vt:lpstr>Resumes</vt:lpstr>
      <vt:lpstr>The Main Parts of a Resume</vt:lpstr>
      <vt:lpstr>PowerPoint Presentation</vt:lpstr>
      <vt:lpstr>PowerPoint Presentation</vt:lpstr>
      <vt:lpstr>The Hiring Matrix</vt:lpstr>
      <vt:lpstr>PowerPoint Presentation</vt:lpstr>
      <vt:lpstr>PowerPoint Presentation</vt:lpstr>
      <vt:lpstr>PowerPoint Presentation</vt:lpstr>
      <vt:lpstr>Fonts &amp; Formatting</vt:lpstr>
      <vt:lpstr>PowerPoint Presentation</vt:lpstr>
      <vt:lpstr>PowerPoint Presentation</vt:lpstr>
      <vt:lpstr>Accomplishment Statements</vt:lpstr>
      <vt:lpstr>Writing Accomplishment Statements</vt:lpstr>
      <vt:lpstr>Cover Letters</vt:lpstr>
      <vt:lpstr>What Do You Remember About Resumes?</vt:lpstr>
      <vt:lpstr>The Main Parts of a Cover Letter</vt:lpstr>
      <vt:lpstr>A Well-Crafted Cover Letter:</vt:lpstr>
      <vt:lpstr>PowerPoint Presentation</vt:lpstr>
      <vt:lpstr>Tip #1: Personalize</vt:lpstr>
      <vt:lpstr>PowerPoint Presentation</vt:lpstr>
      <vt:lpstr>Tip #2: Include Undeniable Proof</vt:lpstr>
      <vt:lpstr>Tip #3: Stick to the Format</vt:lpstr>
      <vt:lpstr>PowerPoint Presentation</vt:lpstr>
      <vt:lpstr>Key Cover Letter Things to Remember</vt:lpstr>
      <vt:lpstr>We Want to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Your Way to Success Exploring Your Options, Exploring Your Future</dc:title>
  <dc:creator>Kate Millard</dc:creator>
  <cp:lastModifiedBy>Kate Millard</cp:lastModifiedBy>
  <cp:revision>3</cp:revision>
  <dcterms:created xsi:type="dcterms:W3CDTF">2023-03-06T15:15:32Z</dcterms:created>
  <dcterms:modified xsi:type="dcterms:W3CDTF">2023-03-06T20:24:57Z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0x010100B5DB382893810B4DBCD8A8F3F73340E1</vt:lpwstr>
  </property>
  <property fmtid="{D5CDD505-2E9C-101B-9397-08002B2CF9AE}" pid="3" name="MediaServiceImageTags">
    <vt:lpwstr/>
  </property>
</Properties>
</file>