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 id="2147483680" r:id="rId2"/>
  </p:sldMasterIdLst>
  <p:notesMasterIdLst>
    <p:notesMasterId r:id="rId71"/>
  </p:notesMasterIdLst>
  <p:sldIdLst>
    <p:sldId id="349" r:id="rId3"/>
    <p:sldId id="312" r:id="rId4"/>
    <p:sldId id="313" r:id="rId5"/>
    <p:sldId id="314" r:id="rId6"/>
    <p:sldId id="316" r:id="rId7"/>
    <p:sldId id="317" r:id="rId8"/>
    <p:sldId id="264" r:id="rId9"/>
    <p:sldId id="398" r:id="rId10"/>
    <p:sldId id="318" r:id="rId11"/>
    <p:sldId id="325" r:id="rId12"/>
    <p:sldId id="265" r:id="rId13"/>
    <p:sldId id="266" r:id="rId14"/>
    <p:sldId id="322" r:id="rId15"/>
    <p:sldId id="399" r:id="rId16"/>
    <p:sldId id="321"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351" r:id="rId37"/>
    <p:sldId id="352" r:id="rId38"/>
    <p:sldId id="353" r:id="rId39"/>
    <p:sldId id="354" r:id="rId40"/>
    <p:sldId id="355" r:id="rId41"/>
    <p:sldId id="356" r:id="rId42"/>
    <p:sldId id="357" r:id="rId43"/>
    <p:sldId id="358" r:id="rId44"/>
    <p:sldId id="359" r:id="rId45"/>
    <p:sldId id="360" r:id="rId46"/>
    <p:sldId id="393" r:id="rId47"/>
    <p:sldId id="362" r:id="rId48"/>
    <p:sldId id="363" r:id="rId49"/>
    <p:sldId id="364" r:id="rId50"/>
    <p:sldId id="365" r:id="rId51"/>
    <p:sldId id="366" r:id="rId52"/>
    <p:sldId id="394" r:id="rId53"/>
    <p:sldId id="368" r:id="rId54"/>
    <p:sldId id="395" r:id="rId55"/>
    <p:sldId id="396" r:id="rId56"/>
    <p:sldId id="374" r:id="rId57"/>
    <p:sldId id="375" r:id="rId58"/>
    <p:sldId id="376" r:id="rId59"/>
    <p:sldId id="377" r:id="rId60"/>
    <p:sldId id="397" r:id="rId61"/>
    <p:sldId id="379" r:id="rId62"/>
    <p:sldId id="386" r:id="rId63"/>
    <p:sldId id="380" r:id="rId64"/>
    <p:sldId id="381" r:id="rId65"/>
    <p:sldId id="388" r:id="rId66"/>
    <p:sldId id="389" r:id="rId67"/>
    <p:sldId id="390" r:id="rId68"/>
    <p:sldId id="391" r:id="rId69"/>
    <p:sldId id="392" r:id="rId70"/>
  </p:sldIdLst>
  <p:sldSz cx="9144000" cy="6858000" type="screen4x3"/>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121A7E-215A-40A0-A378-BE30DF4CFB0D}">
  <a:tblStyle styleId="{07121A7E-215A-40A0-A378-BE30DF4CFB0D}"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2563B327-38D5-4668-87E4-97A3FB1FFDD7}" styleName="Table_1">
    <a:wholeTbl>
      <a:tcTxStyle b="off" i="off">
        <a:font>
          <a:latin typeface="Arial"/>
          <a:ea typeface="Arial"/>
          <a:cs typeface="Arial"/>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17" autoAdjust="0"/>
  </p:normalViewPr>
  <p:slideViewPr>
    <p:cSldViewPr snapToGrid="0">
      <p:cViewPr varScale="1">
        <p:scale>
          <a:sx n="69" d="100"/>
          <a:sy n="69" d="100"/>
        </p:scale>
        <p:origin x="1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82742" cy="46513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97512" y="0"/>
            <a:ext cx="2982742" cy="46513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8805" y="4418013"/>
            <a:ext cx="5504202" cy="4181475"/>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36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36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675"/>
            <a:ext cx="2982742" cy="46513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97512" y="8829675"/>
            <a:ext cx="2982742" cy="465138"/>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963710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nau.edu/Provost/PEP/Quality-Assurance-Syste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aepnet.org/glossar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1</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41686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26" name="Shape 326"/>
          <p:cNvSpPr txBox="1">
            <a:spLocks noGrp="1"/>
          </p:cNvSpPr>
          <p:nvPr>
            <p:ph type="body" idx="1"/>
          </p:nvPr>
        </p:nvSpPr>
        <p:spPr>
          <a:xfrm>
            <a:off x="688805" y="4418012"/>
            <a:ext cx="5504154" cy="4181398"/>
          </a:xfrm>
          <a:prstGeom prst="rect">
            <a:avLst/>
          </a:prstGeom>
          <a:noFill/>
          <a:ln>
            <a:noFill/>
          </a:ln>
        </p:spPr>
        <p:txBody>
          <a:bodyPr lIns="91425" tIns="91425" rIns="91425" bIns="91425" anchor="t" anchorCtr="0">
            <a:noAutofit/>
          </a:bodyPr>
          <a:lstStyle/>
          <a:p>
            <a:pPr marL="342900" lvl="0" indent="-152400" rtl="0">
              <a:spcBef>
                <a:spcPts val="0"/>
              </a:spcBef>
              <a:buClr>
                <a:srgbClr val="000000"/>
              </a:buClr>
              <a:buSzPct val="100000"/>
              <a:buFont typeface="Arial"/>
              <a:buChar char="•"/>
            </a:pPr>
            <a:r>
              <a:rPr lang="en-US" sz="1000" dirty="0">
                <a:solidFill>
                  <a:srgbClr val="000000"/>
                </a:solidFill>
                <a:latin typeface="Arial"/>
                <a:ea typeface="Arial"/>
                <a:cs typeface="Arial"/>
                <a:sym typeface="Arial"/>
              </a:rPr>
              <a:t>Prioritizing work...</a:t>
            </a:r>
          </a:p>
          <a:p>
            <a:pPr marL="742950" lvl="1" indent="31750" rtl="0">
              <a:spcBef>
                <a:spcPts val="420"/>
              </a:spcBef>
              <a:buClr>
                <a:srgbClr val="000000"/>
              </a:buClr>
              <a:buSzPct val="100000"/>
              <a:buFont typeface="Arial"/>
              <a:buChar char="–"/>
            </a:pPr>
            <a:r>
              <a:rPr lang="en-US" sz="1000" dirty="0">
                <a:solidFill>
                  <a:srgbClr val="000000"/>
                </a:solidFill>
                <a:latin typeface="Arial"/>
                <a:ea typeface="Arial"/>
                <a:cs typeface="Arial"/>
                <a:sym typeface="Arial"/>
              </a:rPr>
              <a:t>Based on the due date of your CAEP Self-Study Report, does your institution have sources of evidence (or a plan, if allowed) for all standards and components, especially required ones?  Will your institution have enough data (3 </a:t>
            </a:r>
            <a:r>
              <a:rPr lang="en-US" sz="1000" dirty="0" smtClean="0">
                <a:solidFill>
                  <a:srgbClr val="000000"/>
                </a:solidFill>
                <a:latin typeface="Arial"/>
                <a:ea typeface="Arial"/>
                <a:cs typeface="Arial"/>
                <a:sym typeface="Arial"/>
              </a:rPr>
              <a:t>cycles)?</a:t>
            </a:r>
            <a:endParaRPr lang="en-US" sz="1000" dirty="0">
              <a:solidFill>
                <a:srgbClr val="000000"/>
              </a:solidFill>
              <a:latin typeface="Arial"/>
              <a:ea typeface="Arial"/>
              <a:cs typeface="Arial"/>
              <a:sym typeface="Arial"/>
            </a:endParaRPr>
          </a:p>
          <a:p>
            <a:pPr marL="742950" lvl="1" indent="31750" rtl="0">
              <a:spcBef>
                <a:spcPts val="420"/>
              </a:spcBef>
              <a:buClr>
                <a:srgbClr val="000000"/>
              </a:buClr>
              <a:buSzPct val="100000"/>
              <a:buFont typeface="Arial"/>
              <a:buChar char="–"/>
            </a:pPr>
            <a:r>
              <a:rPr lang="en-US" sz="1000" dirty="0">
                <a:solidFill>
                  <a:srgbClr val="000000"/>
                </a:solidFill>
                <a:latin typeface="Arial"/>
                <a:ea typeface="Arial"/>
                <a:cs typeface="Arial"/>
                <a:sym typeface="Arial"/>
              </a:rPr>
              <a:t>During the high level needs analysis, what </a:t>
            </a:r>
            <a:r>
              <a:rPr lang="en-US" sz="1000" dirty="0" smtClean="0">
                <a:solidFill>
                  <a:srgbClr val="000000"/>
                </a:solidFill>
                <a:latin typeface="Arial"/>
                <a:ea typeface="Arial"/>
                <a:cs typeface="Arial"/>
                <a:sym typeface="Arial"/>
              </a:rPr>
              <a:t>do </a:t>
            </a:r>
            <a:r>
              <a:rPr lang="en-US" sz="1000" dirty="0">
                <a:solidFill>
                  <a:srgbClr val="000000"/>
                </a:solidFill>
                <a:latin typeface="Arial"/>
                <a:ea typeface="Arial"/>
                <a:cs typeface="Arial"/>
                <a:sym typeface="Arial"/>
              </a:rPr>
              <a:t>you identify as the most significant </a:t>
            </a:r>
            <a:r>
              <a:rPr lang="en-US" sz="1000" dirty="0" smtClean="0">
                <a:solidFill>
                  <a:srgbClr val="000000"/>
                </a:solidFill>
                <a:latin typeface="Arial"/>
                <a:ea typeface="Arial"/>
                <a:cs typeface="Arial"/>
                <a:sym typeface="Arial"/>
              </a:rPr>
              <a:t>gap(s)?</a:t>
            </a:r>
            <a:endParaRPr lang="en-US" sz="1000" dirty="0">
              <a:solidFill>
                <a:srgbClr val="000000"/>
              </a:solidFill>
              <a:latin typeface="Arial"/>
              <a:ea typeface="Arial"/>
              <a:cs typeface="Arial"/>
              <a:sym typeface="Arial"/>
            </a:endParaRPr>
          </a:p>
          <a:p>
            <a:pPr marL="742950" lvl="1" indent="31750" rtl="0">
              <a:spcBef>
                <a:spcPts val="420"/>
              </a:spcBef>
              <a:buClr>
                <a:srgbClr val="000000"/>
              </a:buClr>
              <a:buSzPct val="100000"/>
              <a:buFont typeface="Arial"/>
              <a:buChar char="–"/>
            </a:pPr>
            <a:r>
              <a:rPr lang="en-US" sz="1000" dirty="0" smtClean="0">
                <a:solidFill>
                  <a:srgbClr val="000000"/>
                </a:solidFill>
                <a:latin typeface="Arial"/>
                <a:ea typeface="Arial"/>
                <a:cs typeface="Arial"/>
                <a:sym typeface="Arial"/>
              </a:rPr>
              <a:t>Are </a:t>
            </a:r>
            <a:r>
              <a:rPr lang="en-US" sz="1000" dirty="0">
                <a:solidFill>
                  <a:srgbClr val="000000"/>
                </a:solidFill>
                <a:latin typeface="Arial"/>
                <a:ea typeface="Arial"/>
                <a:cs typeface="Arial"/>
                <a:sym typeface="Arial"/>
              </a:rPr>
              <a:t>the data being collected valid and reliable</a:t>
            </a:r>
            <a:r>
              <a:rPr lang="en-US" sz="1000" dirty="0" smtClean="0">
                <a:solidFill>
                  <a:srgbClr val="000000"/>
                </a:solidFill>
                <a:latin typeface="Arial"/>
                <a:ea typeface="Arial"/>
                <a:cs typeface="Arial"/>
                <a:sym typeface="Arial"/>
              </a:rPr>
              <a:t>?</a:t>
            </a:r>
          </a:p>
          <a:p>
            <a:pPr marL="457200" lvl="0" indent="-171450" rtl="0">
              <a:spcBef>
                <a:spcPts val="420"/>
              </a:spcBef>
              <a:buClr>
                <a:srgbClr val="000000"/>
              </a:buClr>
              <a:buSzPct val="100000"/>
              <a:buFont typeface="Arial" panose="020B0604020202020204" pitchFamily="34" charset="0"/>
              <a:buChar char="•"/>
            </a:pPr>
            <a:r>
              <a:rPr lang="en-US" sz="1000" dirty="0" smtClean="0">
                <a:solidFill>
                  <a:srgbClr val="000000"/>
                </a:solidFill>
                <a:latin typeface="Arial"/>
                <a:ea typeface="Arial"/>
                <a:cs typeface="Arial"/>
                <a:sym typeface="Arial"/>
              </a:rPr>
              <a:t>We will be recommending a</a:t>
            </a:r>
            <a:r>
              <a:rPr lang="en-US" sz="1000" baseline="0" dirty="0" smtClean="0">
                <a:solidFill>
                  <a:srgbClr val="000000"/>
                </a:solidFill>
                <a:latin typeface="Arial"/>
                <a:ea typeface="Arial"/>
                <a:cs typeface="Arial"/>
                <a:sym typeface="Arial"/>
              </a:rPr>
              <a:t> sequential approach to this work, but recognized that based on where you are in the state program review or CAEP accreditation process or already recognized priorities at your campus, you might need to work on components simultaneously or prioritize work for one component over the approach we are recommending.  Overall, the strategies and approaches we are recommending should be adapted to your context.</a:t>
            </a:r>
            <a:endParaRPr lang="en-US" sz="1000" dirty="0">
              <a:solidFill>
                <a:srgbClr val="000000"/>
              </a:solidFill>
              <a:latin typeface="Arial"/>
              <a:ea typeface="Arial"/>
              <a:cs typeface="Arial"/>
              <a:sym typeface="Arial"/>
            </a:endParaRPr>
          </a:p>
        </p:txBody>
      </p:sp>
      <p:sp>
        <p:nvSpPr>
          <p:cNvPr id="327" name="Shape 327"/>
          <p:cNvSpPr txBox="1">
            <a:spLocks noGrp="1"/>
          </p:cNvSpPr>
          <p:nvPr>
            <p:ph type="sldNum" idx="12"/>
          </p:nvPr>
        </p:nvSpPr>
        <p:spPr>
          <a:xfrm>
            <a:off x="3897512" y="8829675"/>
            <a:ext cx="2982667" cy="465000"/>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82319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3" name="Shape 173"/>
          <p:cNvSpPr txBox="1">
            <a:spLocks noGrp="1"/>
          </p:cNvSpPr>
          <p:nvPr>
            <p:ph type="body" idx="1"/>
          </p:nvPr>
        </p:nvSpPr>
        <p:spPr>
          <a:xfrm>
            <a:off x="688805" y="4418012"/>
            <a:ext cx="5504154" cy="4181398"/>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Times New Roman"/>
              <a:buNone/>
              <a:tabLst/>
              <a:defRPr/>
            </a:pPr>
            <a:endParaRPr lang="en-US" sz="1800" dirty="0" smtClean="0"/>
          </a:p>
        </p:txBody>
      </p:sp>
      <p:sp>
        <p:nvSpPr>
          <p:cNvPr id="174" name="Shape 174"/>
          <p:cNvSpPr txBox="1">
            <a:spLocks noGrp="1"/>
          </p:cNvSpPr>
          <p:nvPr>
            <p:ph type="sldNum" idx="12"/>
          </p:nvPr>
        </p:nvSpPr>
        <p:spPr>
          <a:xfrm>
            <a:off x="3897512" y="8829675"/>
            <a:ext cx="2982667" cy="465000"/>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57909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8804" y="4418013"/>
            <a:ext cx="5504155" cy="4181399"/>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Tx/>
              <a:buFont typeface="Times New Roman"/>
              <a:buNone/>
              <a:tabLst/>
              <a:defRPr/>
            </a:pPr>
            <a:endParaRPr lang="en-US" sz="1200" dirty="0" smtClean="0"/>
          </a:p>
        </p:txBody>
      </p:sp>
      <p:sp>
        <p:nvSpPr>
          <p:cNvPr id="181" name="Shape 181"/>
          <p:cNvSpPr txBox="1">
            <a:spLocks noGrp="1"/>
          </p:cNvSpPr>
          <p:nvPr>
            <p:ph type="sldNum" idx="12"/>
          </p:nvPr>
        </p:nvSpPr>
        <p:spPr>
          <a:xfrm>
            <a:off x="3897512" y="8829675"/>
            <a:ext cx="2982668" cy="465000"/>
          </a:xfrm>
          <a:prstGeom prst="rect">
            <a:avLst/>
          </a:prstGeom>
        </p:spPr>
        <p:txBody>
          <a:bodyPr lIns="92275" tIns="46125" rIns="92275" bIns="46125" anchor="b" anchorCtr="0">
            <a:noAutofit/>
          </a:bodyPr>
          <a:lstStyle/>
          <a:p>
            <a:pPr lvl="0">
              <a:spcBef>
                <a:spcPts val="0"/>
              </a:spcBef>
              <a:buClr>
                <a:schemeClr val="dk1"/>
              </a:buClr>
              <a:buSzPct val="25000"/>
              <a:buFont typeface="Times New Roman"/>
              <a:buNone/>
            </a:pPr>
            <a:fld id="{00000000-1234-1234-1234-123412341234}" type="slidenum">
              <a:rPr lang="en-US"/>
              <a:t>12</a:t>
            </a:fld>
            <a:endParaRPr lang="en-US"/>
          </a:p>
        </p:txBody>
      </p:sp>
    </p:spTree>
    <p:extLst>
      <p:ext uri="{BB962C8B-B14F-4D97-AF65-F5344CB8AC3E}">
        <p14:creationId xmlns:p14="http://schemas.microsoft.com/office/powerpoint/2010/main" val="93586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8804" y="4418013"/>
            <a:ext cx="5504155" cy="4181399"/>
          </a:xfrm>
          <a:prstGeom prst="rect">
            <a:avLst/>
          </a:prstGeom>
        </p:spPr>
        <p:txBody>
          <a:bodyPr lIns="91425" tIns="91425" rIns="91425" bIns="91425" anchor="t" anchorCtr="0">
            <a:noAutofit/>
          </a:bodyPr>
          <a:lstStyle/>
          <a:p>
            <a:pPr marL="457200" lvl="0" indent="-381000" rtl="0">
              <a:spcBef>
                <a:spcPts val="0"/>
              </a:spcBef>
              <a:buSzPct val="100000"/>
            </a:pPr>
            <a:r>
              <a:rPr lang="en-US" sz="2000" b="1" dirty="0" smtClean="0">
                <a:solidFill>
                  <a:schemeClr val="tx1"/>
                </a:solidFill>
              </a:rPr>
              <a:t>Activity (partner-share/large-group share):</a:t>
            </a:r>
          </a:p>
          <a:p>
            <a:pPr marL="914400" lvl="1" indent="-381000" rtl="0">
              <a:spcBef>
                <a:spcPts val="0"/>
              </a:spcBef>
              <a:buSzPct val="100000"/>
            </a:pPr>
            <a:r>
              <a:rPr lang="en-US" sz="2000" b="0" dirty="0" smtClean="0">
                <a:solidFill>
                  <a:schemeClr val="tx1"/>
                </a:solidFill>
              </a:rPr>
              <a:t>How have you or could you gather this high level needs analysis data on your campus?</a:t>
            </a:r>
          </a:p>
          <a:p>
            <a:pPr marL="1371600" lvl="2" indent="-381000" rtl="0">
              <a:spcBef>
                <a:spcPts val="0"/>
              </a:spcBef>
              <a:buSzPct val="100000"/>
            </a:pPr>
            <a:r>
              <a:rPr lang="en-US" sz="2000" dirty="0" smtClean="0">
                <a:solidFill>
                  <a:schemeClr val="tx1"/>
                </a:solidFill>
              </a:rPr>
              <a:t>Who did/could you talk to on your campus?</a:t>
            </a:r>
          </a:p>
          <a:p>
            <a:pPr marL="1371600" lvl="2" indent="-381000" rtl="0">
              <a:spcBef>
                <a:spcPts val="0"/>
              </a:spcBef>
              <a:buSzPct val="100000"/>
            </a:pPr>
            <a:r>
              <a:rPr lang="en-US" sz="2000" dirty="0" smtClean="0">
                <a:solidFill>
                  <a:schemeClr val="tx1"/>
                </a:solidFill>
              </a:rPr>
              <a:t>What documentation did/could you review?</a:t>
            </a:r>
          </a:p>
          <a:p>
            <a:pPr marL="914400" lvl="1" indent="-381000" rtl="0">
              <a:spcBef>
                <a:spcPts val="0"/>
              </a:spcBef>
              <a:buSzPct val="100000"/>
            </a:pPr>
            <a:r>
              <a:rPr lang="en-US" sz="2000" b="0" dirty="0" smtClean="0">
                <a:solidFill>
                  <a:schemeClr val="tx1"/>
                </a:solidFill>
              </a:rPr>
              <a:t>Are there other initial approaches your campus took to develop a quality assurance system?</a:t>
            </a:r>
          </a:p>
          <a:p>
            <a:pPr marL="914400" lvl="1" indent="-381000" rtl="0">
              <a:spcBef>
                <a:spcPts val="0"/>
              </a:spcBef>
              <a:buSzPct val="100000"/>
            </a:pPr>
            <a:r>
              <a:rPr lang="en-US" sz="2000" b="0" dirty="0" smtClean="0">
                <a:solidFill>
                  <a:schemeClr val="tx1"/>
                </a:solidFill>
              </a:rPr>
              <a:t>Who could implement this strategy on your campus?</a:t>
            </a:r>
          </a:p>
          <a:p>
            <a:pPr marL="914400" lvl="1" indent="-381000" rtl="0">
              <a:spcBef>
                <a:spcPts val="0"/>
              </a:spcBef>
              <a:buSzPct val="100000"/>
            </a:pPr>
            <a:endParaRPr lang="en-US" sz="2000" b="0" dirty="0" smtClean="0">
              <a:solidFill>
                <a:schemeClr val="tx1"/>
              </a:solidFill>
            </a:endParaRPr>
          </a:p>
          <a:p>
            <a:pPr marL="457200" marR="0" lvl="0" indent="-381000" algn="l" defTabSz="914400" rtl="0" eaLnBrk="1" fontAlgn="auto" latinLnBrk="0" hangingPunct="1">
              <a:lnSpc>
                <a:spcPct val="100000"/>
              </a:lnSpc>
              <a:spcBef>
                <a:spcPts val="0"/>
              </a:spcBef>
              <a:spcAft>
                <a:spcPts val="0"/>
              </a:spcAft>
              <a:buClr>
                <a:schemeClr val="dk1"/>
              </a:buClr>
              <a:buSzPct val="100000"/>
              <a:buFont typeface="Times New Roman"/>
              <a:buNone/>
              <a:tabLst/>
              <a:defRPr/>
            </a:pPr>
            <a:r>
              <a:rPr lang="en-US" sz="2000" dirty="0" smtClean="0"/>
              <a:t>Reference - QAS: Guiding Questions for Strategies handout</a:t>
            </a:r>
            <a:endParaRPr lang="en-US" sz="2000" b="0" dirty="0" smtClean="0">
              <a:solidFill>
                <a:schemeClr val="tx1"/>
              </a:solidFill>
            </a:endParaRPr>
          </a:p>
          <a:p>
            <a:pPr lvl="0" rtl="0">
              <a:spcBef>
                <a:spcPts val="0"/>
              </a:spcBef>
              <a:buNone/>
            </a:pPr>
            <a:endParaRPr lang="en-US" sz="1100" dirty="0" smtClean="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Tx/>
              <a:buFont typeface="Times New Roman"/>
              <a:buNone/>
              <a:tabLst/>
              <a:defRPr/>
            </a:pPr>
            <a:r>
              <a:rPr lang="en-US" sz="1100" dirty="0" smtClean="0">
                <a:latin typeface="Arial"/>
                <a:ea typeface="Arial"/>
                <a:cs typeface="Arial"/>
                <a:sym typeface="Arial"/>
              </a:rPr>
              <a:t>With one or two partners sitting next to you, please take a 5 minutes to discuss these three questions.  We will ask for highlights from your discussions to be shared with the whole group.</a:t>
            </a:r>
          </a:p>
          <a:p>
            <a:pPr lvl="0" rtl="0">
              <a:spcBef>
                <a:spcPts val="0"/>
              </a:spcBef>
              <a:buNone/>
            </a:pPr>
            <a:endParaRPr lang="en-US" sz="1100" dirty="0" smtClean="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Tx/>
              <a:buFont typeface="Times New Roman"/>
              <a:buNone/>
              <a:tabLst/>
              <a:defRPr/>
            </a:pPr>
            <a:r>
              <a:rPr lang="en-US" sz="1100" dirty="0" smtClean="0"/>
              <a:t>How have you or could you gather this high level needs analysis data on your campus?</a:t>
            </a:r>
          </a:p>
          <a:p>
            <a:pPr marL="0" marR="0" lvl="0" indent="0" algn="l" defTabSz="914400" rtl="0" eaLnBrk="1" fontAlgn="auto" latinLnBrk="0" hangingPunct="1">
              <a:lnSpc>
                <a:spcPct val="100000"/>
              </a:lnSpc>
              <a:spcBef>
                <a:spcPts val="0"/>
              </a:spcBef>
              <a:spcAft>
                <a:spcPts val="0"/>
              </a:spcAft>
              <a:buClr>
                <a:schemeClr val="dk1"/>
              </a:buClr>
              <a:buSzTx/>
              <a:buFont typeface="Times New Roman"/>
              <a:buNone/>
              <a:tabLst/>
              <a:defRPr/>
            </a:pPr>
            <a:r>
              <a:rPr lang="en-US" sz="1100" dirty="0" smtClean="0"/>
              <a:t>Large meeting with stakeholders, find a leader/point person who could take on work; Early Instrument Review</a:t>
            </a:r>
            <a:r>
              <a:rPr lang="en-US" sz="1100" baseline="0" dirty="0" smtClean="0"/>
              <a:t> (CAEP) could help target efforts; local program assessments alignment to CAEP/SPA/discipline-specific Standards; CAEP Site Reviewer Rubric (in CAEP March 2016 Accreditation Handbook) as a resource for strengths and gaps in assessment system</a:t>
            </a:r>
          </a:p>
          <a:p>
            <a:pPr marL="0" marR="0" lvl="0" indent="0" algn="l" defTabSz="914400" rtl="0" eaLnBrk="1" fontAlgn="auto" latinLnBrk="0" hangingPunct="1">
              <a:lnSpc>
                <a:spcPct val="100000"/>
              </a:lnSpc>
              <a:spcBef>
                <a:spcPts val="0"/>
              </a:spcBef>
              <a:spcAft>
                <a:spcPts val="0"/>
              </a:spcAft>
              <a:buClr>
                <a:schemeClr val="dk1"/>
              </a:buClr>
              <a:buSzTx/>
              <a:buFont typeface="Times New Roman"/>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
                <a:schemeClr val="dk1"/>
              </a:buClr>
              <a:buSzTx/>
              <a:buFont typeface="Times New Roman"/>
              <a:buNone/>
              <a:tabLst/>
              <a:defRPr/>
            </a:pPr>
            <a:r>
              <a:rPr lang="en-US" sz="1100" dirty="0" smtClean="0"/>
              <a:t>Are there other initial approaches your campus took to develop a quality assurance system?</a:t>
            </a:r>
          </a:p>
          <a:p>
            <a:pPr marL="0" marR="0" lvl="0" indent="0" algn="l" defTabSz="914400" rtl="0" eaLnBrk="1" fontAlgn="auto" latinLnBrk="0" hangingPunct="1">
              <a:lnSpc>
                <a:spcPct val="100000"/>
              </a:lnSpc>
              <a:spcBef>
                <a:spcPts val="0"/>
              </a:spcBef>
              <a:spcAft>
                <a:spcPts val="0"/>
              </a:spcAft>
              <a:buClr>
                <a:schemeClr val="dk1"/>
              </a:buClr>
              <a:buSzTx/>
              <a:buFont typeface="Times New Roman"/>
              <a:buNone/>
              <a:tabLst/>
              <a:defRPr/>
            </a:pPr>
            <a:r>
              <a:rPr lang="en-US" sz="1100" dirty="0" smtClean="0"/>
              <a:t>Integrate institutional values into CAEP Standards to encourage</a:t>
            </a:r>
            <a:r>
              <a:rPr lang="en-US" sz="1100" baseline="0" dirty="0" smtClean="0"/>
              <a:t> accreditation work; unified data structure with support from faculty and graduate assistants to aggregate and report data</a:t>
            </a:r>
            <a:endParaRPr lang="en-US" sz="1100" dirty="0" smtClean="0"/>
          </a:p>
          <a:p>
            <a:pPr marL="0" marR="0" lvl="0" indent="0" algn="l" defTabSz="914400" rtl="0" eaLnBrk="1" fontAlgn="auto" latinLnBrk="0" hangingPunct="1">
              <a:lnSpc>
                <a:spcPct val="100000"/>
              </a:lnSpc>
              <a:spcBef>
                <a:spcPts val="0"/>
              </a:spcBef>
              <a:spcAft>
                <a:spcPts val="0"/>
              </a:spcAft>
              <a:buClr>
                <a:schemeClr val="dk1"/>
              </a:buClr>
              <a:buSzTx/>
              <a:buFont typeface="Times New Roman"/>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
                <a:schemeClr val="dk1"/>
              </a:buClr>
              <a:buSzTx/>
              <a:buFont typeface="Times New Roman"/>
              <a:buNone/>
              <a:tabLst/>
              <a:defRPr/>
            </a:pPr>
            <a:r>
              <a:rPr lang="en-US" sz="1100" dirty="0" smtClean="0"/>
              <a:t>Who could implement this strategy on your campus?</a:t>
            </a:r>
          </a:p>
          <a:p>
            <a:pPr marL="0" marR="0" lvl="0" indent="0" algn="l" defTabSz="914400" rtl="0" eaLnBrk="1" fontAlgn="auto" latinLnBrk="0" hangingPunct="1">
              <a:lnSpc>
                <a:spcPct val="100000"/>
              </a:lnSpc>
              <a:spcBef>
                <a:spcPts val="0"/>
              </a:spcBef>
              <a:spcAft>
                <a:spcPts val="0"/>
              </a:spcAft>
              <a:buClr>
                <a:schemeClr val="dk1"/>
              </a:buClr>
              <a:buSzTx/>
              <a:buFont typeface="Times New Roman"/>
              <a:buNone/>
              <a:tabLst/>
              <a:defRPr/>
            </a:pPr>
            <a:r>
              <a:rPr lang="en-US" sz="1100" dirty="0" smtClean="0"/>
              <a:t>Experts or leaders</a:t>
            </a:r>
            <a:r>
              <a:rPr lang="en-US" sz="1100" baseline="0" dirty="0" smtClean="0"/>
              <a:t> with backgrounds</a:t>
            </a:r>
            <a:r>
              <a:rPr lang="en-US" sz="1100" dirty="0" smtClean="0"/>
              <a:t> in research and methodology;</a:t>
            </a:r>
            <a:r>
              <a:rPr lang="en-US" sz="1100" baseline="0" dirty="0" smtClean="0"/>
              <a:t> appraisal and assessment; statistics; people with strong interpersonal communication skills (to liaise with faculty); institutional or EPP leader to communicate consistently; balance with people who are working students</a:t>
            </a:r>
            <a:endParaRPr lang="en-US" sz="1100" dirty="0" smtClean="0"/>
          </a:p>
        </p:txBody>
      </p:sp>
      <p:sp>
        <p:nvSpPr>
          <p:cNvPr id="196" name="Shape 196"/>
          <p:cNvSpPr txBox="1">
            <a:spLocks noGrp="1"/>
          </p:cNvSpPr>
          <p:nvPr>
            <p:ph type="sldNum" idx="12"/>
          </p:nvPr>
        </p:nvSpPr>
        <p:spPr>
          <a:xfrm>
            <a:off x="3897512" y="8829675"/>
            <a:ext cx="2982668" cy="465000"/>
          </a:xfrm>
          <a:prstGeom prst="rect">
            <a:avLst/>
          </a:prstGeom>
        </p:spPr>
        <p:txBody>
          <a:bodyPr lIns="92275" tIns="46125" rIns="92275" bIns="46125" anchor="b" anchorCtr="0">
            <a:noAutofit/>
          </a:bodyPr>
          <a:lstStyle/>
          <a:p>
            <a:pPr lvl="0" rtl="0">
              <a:spcBef>
                <a:spcPts val="0"/>
              </a:spcBef>
              <a:buClr>
                <a:schemeClr val="dk1"/>
              </a:buClr>
              <a:buSzPct val="25000"/>
              <a:buFont typeface="Times New Roman"/>
              <a:buNone/>
            </a:pPr>
            <a:fld id="{00000000-1234-1234-1234-123412341234}" type="slidenum">
              <a:rPr lang="en-US"/>
              <a:t>13</a:t>
            </a:fld>
            <a:endParaRPr lang="en-US"/>
          </a:p>
        </p:txBody>
      </p:sp>
    </p:spTree>
    <p:extLst>
      <p:ext uri="{BB962C8B-B14F-4D97-AF65-F5344CB8AC3E}">
        <p14:creationId xmlns:p14="http://schemas.microsoft.com/office/powerpoint/2010/main" val="958486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1" name="Shape 151"/>
          <p:cNvSpPr txBox="1">
            <a:spLocks noGrp="1"/>
          </p:cNvSpPr>
          <p:nvPr>
            <p:ph type="body" idx="1"/>
          </p:nvPr>
        </p:nvSpPr>
        <p:spPr>
          <a:xfrm>
            <a:off x="688805" y="4418013"/>
            <a:ext cx="5504202" cy="4181475"/>
          </a:xfrm>
          <a:prstGeom prst="rect">
            <a:avLst/>
          </a:prstGeom>
          <a:noFill/>
          <a:ln>
            <a:noFill/>
          </a:ln>
        </p:spPr>
        <p:txBody>
          <a:bodyPr lIns="91425" tIns="91425" rIns="91425" bIns="91425" anchor="t" anchorCtr="0">
            <a:noAutofit/>
          </a:bodyPr>
          <a:lstStyle/>
          <a:p>
            <a:pPr>
              <a:buFont typeface="Wingdings" panose="05000000000000000000" pitchFamily="2" charset="2"/>
              <a:buChar char="§"/>
            </a:pPr>
            <a:r>
              <a:rPr lang="en-US" dirty="0" smtClean="0"/>
              <a:t>NAU Professional Education Programs utilized CAEP Standards to…</a:t>
            </a:r>
          </a:p>
          <a:p>
            <a:pPr lvl="1"/>
            <a:r>
              <a:rPr lang="en-US" b="1" dirty="0" smtClean="0"/>
              <a:t>Strengthen connections and leverage the expertise of campus departments </a:t>
            </a:r>
            <a:r>
              <a:rPr lang="en-US" dirty="0" smtClean="0"/>
              <a:t>including</a:t>
            </a:r>
            <a:r>
              <a:rPr lang="en-US" b="1" dirty="0" smtClean="0"/>
              <a:t> </a:t>
            </a:r>
            <a:r>
              <a:rPr lang="en-US" dirty="0" smtClean="0"/>
              <a:t>Information Technology Services, Enterprise Reporting, E-Learning Center, Vice Provost for Academic Affairs Business &amp; Process Analysis Team, Director of Special Projects and Administration and Compliance Director, Office of Institutional Planning &amp; Analysis, Enrollment Management and Student Affairs, Extended Campuses, Graduate College, Campus Academic Advising, Student Academic Success &amp; Retention, College of Education Research Center, College of Education Test Preparation Center, Office of Curriculum, Learning Design, &amp; Academic Assessment, University Registrar, Financial Aid, Government Affairs, Development</a:t>
            </a:r>
          </a:p>
          <a:p>
            <a:pPr lvl="1"/>
            <a:r>
              <a:rPr lang="en-US" b="1" dirty="0" smtClean="0"/>
              <a:t>Strengthen connections with stakeholders</a:t>
            </a:r>
            <a:r>
              <a:rPr lang="en-US" dirty="0" smtClean="0"/>
              <a:t> through development of intentional partnerships to increase opportunities for candidates to work with  diverse students and work in high need schools and districts</a:t>
            </a:r>
          </a:p>
        </p:txBody>
      </p:sp>
      <p:sp>
        <p:nvSpPr>
          <p:cNvPr id="152" name="Shape 152"/>
          <p:cNvSpPr txBox="1">
            <a:spLocks noGrp="1"/>
          </p:cNvSpPr>
          <p:nvPr>
            <p:ph type="sldNum" idx="12"/>
          </p:nvPr>
        </p:nvSpPr>
        <p:spPr>
          <a:xfrm>
            <a:off x="3897512" y="8829675"/>
            <a:ext cx="2982742" cy="465138"/>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00990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1" name="Shape 151"/>
          <p:cNvSpPr txBox="1">
            <a:spLocks noGrp="1"/>
          </p:cNvSpPr>
          <p:nvPr>
            <p:ph type="body" idx="1"/>
          </p:nvPr>
        </p:nvSpPr>
        <p:spPr>
          <a:xfrm>
            <a:off x="688805" y="4418013"/>
            <a:ext cx="5504202" cy="4181475"/>
          </a:xfrm>
          <a:prstGeom prst="rect">
            <a:avLst/>
          </a:prstGeom>
          <a:noFill/>
          <a:ln>
            <a:noFill/>
          </a:ln>
        </p:spPr>
        <p:txBody>
          <a:bodyPr lIns="91425" tIns="91425" rIns="91425" bIns="91425" anchor="t" anchorCtr="0">
            <a:noAutofit/>
          </a:bodyPr>
          <a:lstStyle/>
          <a:p>
            <a:pPr lvl="0" rtl="0">
              <a:spcBef>
                <a:spcPts val="0"/>
              </a:spcBef>
              <a:buNone/>
            </a:pPr>
            <a:r>
              <a:rPr lang="en-US" sz="1800" dirty="0" smtClean="0">
                <a:latin typeface="Arial"/>
                <a:ea typeface="Arial"/>
                <a:cs typeface="Arial"/>
                <a:sym typeface="Arial"/>
              </a:rPr>
              <a:t>Brainstorm --- This is a three part workshop and we would like to address your questions to the greatest extent possible.  Given</a:t>
            </a:r>
            <a:r>
              <a:rPr lang="en-US" sz="1800" baseline="0" dirty="0" smtClean="0">
                <a:latin typeface="Arial"/>
                <a:ea typeface="Arial"/>
                <a:cs typeface="Arial"/>
                <a:sym typeface="Arial"/>
              </a:rPr>
              <a:t> the overview provided regarding what is a quality assurance system and the initial discussion regarding the model we will be discussing, we would like to take the last few minutes of this first session to find out what questions or issues you are trying to address at your campus in relation to developing a quality assurance system.  </a:t>
            </a:r>
          </a:p>
          <a:p>
            <a:pPr lvl="0" rtl="0">
              <a:spcBef>
                <a:spcPts val="0"/>
              </a:spcBef>
              <a:buNone/>
            </a:pPr>
            <a:endParaRPr lang="en-US" sz="1800" baseline="0" dirty="0" smtClean="0">
              <a:latin typeface="Arial"/>
              <a:ea typeface="Arial"/>
              <a:cs typeface="Arial"/>
              <a:sym typeface="Arial"/>
            </a:endParaRPr>
          </a:p>
          <a:p>
            <a:pPr lvl="0" rtl="0">
              <a:spcBef>
                <a:spcPts val="0"/>
              </a:spcBef>
              <a:buNone/>
            </a:pPr>
            <a:r>
              <a:rPr lang="en-US" sz="1800" baseline="0" dirty="0" smtClean="0">
                <a:latin typeface="Arial"/>
                <a:ea typeface="Arial"/>
                <a:cs typeface="Arial"/>
                <a:sym typeface="Arial"/>
              </a:rPr>
              <a:t>You can share your questions/issues/ideas with us by raising your hand and we will be taking notes.  You can also write down your ideas on the sticky notes provided on the tables and post them on the large Questions/Issues/Ideas chart at the back of the room as you exit.</a:t>
            </a:r>
            <a:endParaRPr lang="en-US" sz="1800" dirty="0">
              <a:latin typeface="Arial"/>
              <a:ea typeface="Arial"/>
              <a:cs typeface="Arial"/>
              <a:sym typeface="Arial"/>
            </a:endParaRPr>
          </a:p>
        </p:txBody>
      </p:sp>
      <p:sp>
        <p:nvSpPr>
          <p:cNvPr id="152" name="Shape 152"/>
          <p:cNvSpPr txBox="1">
            <a:spLocks noGrp="1"/>
          </p:cNvSpPr>
          <p:nvPr>
            <p:ph type="sldNum" idx="12"/>
          </p:nvPr>
        </p:nvSpPr>
        <p:spPr>
          <a:xfrm>
            <a:off x="3897512" y="8829675"/>
            <a:ext cx="2982742" cy="465138"/>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4848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2 Objectives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18</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4997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of QAS System-Transition</a:t>
            </a:r>
            <a:r>
              <a:rPr lang="en-US" baseline="0" dirty="0" smtClean="0"/>
              <a:t> to Assessment Audit</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19</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1541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dirty="0" smtClean="0"/>
              <a:t>The next strategy we would like to discuss in our Quality Assurance System is to conduct a detailed audit of the assessments as they align to the CAEP standards, consider the purpose, value, and quality of the instruments, and consider the strengths and gaps.  Then prioritize efforts and set timelines for documenting validity arguments for the instruments, verifying reliability, and determining how to use the data to inform continuous improvement.</a:t>
            </a:r>
          </a:p>
          <a:p>
            <a:pPr lvl="0">
              <a:spcBef>
                <a:spcPts val="0"/>
              </a:spcBef>
              <a:buNone/>
            </a:pPr>
            <a:endParaRPr lang="en-US" dirty="0" smtClean="0"/>
          </a:p>
          <a:p>
            <a:pPr lvl="0">
              <a:spcBef>
                <a:spcPts val="0"/>
              </a:spcBef>
              <a:buNone/>
            </a:pPr>
            <a:r>
              <a:rPr lang="en-US" dirty="0" smtClean="0"/>
              <a:t>A common misconception is that validity is about the  tests or measures.  If the measure is determined to be “valid” then any data obtained from the measure must be valid.   However,</a:t>
            </a:r>
            <a:r>
              <a:rPr lang="en-US" baseline="0" dirty="0" smtClean="0"/>
              <a:t> e</a:t>
            </a:r>
            <a:r>
              <a:rPr lang="en-US" dirty="0" smtClean="0"/>
              <a:t>vidence of validity must relate to the </a:t>
            </a:r>
            <a:r>
              <a:rPr lang="en-US" b="1" u="sng" dirty="0" smtClean="0"/>
              <a:t>purpose </a:t>
            </a:r>
            <a:r>
              <a:rPr lang="en-US" dirty="0" smtClean="0"/>
              <a:t>and </a:t>
            </a:r>
            <a:r>
              <a:rPr lang="en-US" b="1" u="sng" dirty="0" smtClean="0"/>
              <a:t>use </a:t>
            </a:r>
            <a:r>
              <a:rPr lang="en-US" dirty="0" smtClean="0"/>
              <a:t>of data, as well</a:t>
            </a:r>
            <a:r>
              <a:rPr lang="en-US" baseline="0" dirty="0" smtClean="0"/>
              <a:t> as </a:t>
            </a:r>
            <a:r>
              <a:rPr lang="en-US" b="1" u="sng" baseline="0" dirty="0" smtClean="0"/>
              <a:t>confidence</a:t>
            </a:r>
            <a:r>
              <a:rPr lang="en-US" baseline="0" dirty="0" smtClean="0"/>
              <a:t> in the data.</a:t>
            </a:r>
            <a:r>
              <a:rPr lang="en-US" dirty="0" smtClean="0"/>
              <a:t> CAEP Standard 5.1 asks the provider to maintain a quality assurance system comprised of </a:t>
            </a:r>
            <a:r>
              <a:rPr lang="en-US" b="1" u="sng" dirty="0" smtClean="0"/>
              <a:t>valid data </a:t>
            </a:r>
            <a:r>
              <a:rPr lang="en-US" dirty="0" smtClean="0"/>
              <a:t>from multiple measures” and 5.2 the QAS “relies on relevant, verifiable, representative, cumulative, and actionable measures, and produces empirical evidence that interpretations of</a:t>
            </a:r>
            <a:r>
              <a:rPr lang="en-US" baseline="0" dirty="0" smtClean="0"/>
              <a:t> data are valid and consistent.” </a:t>
            </a:r>
            <a:r>
              <a:rPr lang="en-US" dirty="0" smtClean="0"/>
              <a:t> </a:t>
            </a:r>
          </a:p>
          <a:p>
            <a:pPr lvl="0">
              <a:spcBef>
                <a:spcPts val="0"/>
              </a:spcBef>
              <a:buNone/>
            </a:pPr>
            <a:endParaRPr lang="en-US" dirty="0" smtClean="0"/>
          </a:p>
          <a:p>
            <a:pPr lvl="0">
              <a:spcBef>
                <a:spcPts val="0"/>
              </a:spcBef>
              <a:buNone/>
            </a:pPr>
            <a:r>
              <a:rPr lang="en-US" dirty="0" smtClean="0"/>
              <a:t>The purpose of the Assessment Audit is to provide evidence demonstrating the provider has measures that “monitor candidate progress, completer achievements, and operational effectiveness aligned with all CAEP standards.”</a:t>
            </a:r>
          </a:p>
          <a:p>
            <a:pPr lvl="0">
              <a:spcBef>
                <a:spcPts val="0"/>
              </a:spcBef>
              <a:buNone/>
            </a:pPr>
            <a:endParaRPr lang="en-US" dirty="0" smtClean="0"/>
          </a:p>
          <a:p>
            <a:pPr lvl="0">
              <a:spcBef>
                <a:spcPts val="0"/>
              </a:spcBef>
              <a:buNone/>
            </a:pPr>
            <a:r>
              <a:rPr lang="en-US" dirty="0" smtClean="0"/>
              <a:t>Use audit to first think about who your audience (end-user)</a:t>
            </a:r>
            <a:r>
              <a:rPr lang="en-US" baseline="0" dirty="0" smtClean="0"/>
              <a:t> is, and then what evidence do you need to communicate results with the various stakeholders.</a:t>
            </a:r>
          </a:p>
          <a:p>
            <a:pPr lvl="0">
              <a:spcBef>
                <a:spcPts val="0"/>
              </a:spcBef>
              <a:buNone/>
            </a:pPr>
            <a:r>
              <a:rPr lang="en-US" baseline="0" dirty="0" smtClean="0"/>
              <a:t>For example:  EPP leadership team, college leadership, faculty (development, implementation, use), staff, University Supervisors (training and feedback), P-12 administrators, assessment experts, state board of education directors</a:t>
            </a:r>
            <a:endParaRPr lang="en-US" dirty="0" smtClean="0"/>
          </a:p>
          <a:p>
            <a:pPr lvl="0">
              <a:spcBef>
                <a:spcPts val="0"/>
              </a:spcBef>
              <a:buNone/>
            </a:pPr>
            <a:endParaRPr lang="en-US" dirty="0" smtClean="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20</a:t>
            </a:fld>
            <a:endParaRPr lang="en-US"/>
          </a:p>
        </p:txBody>
      </p:sp>
    </p:spTree>
    <p:extLst>
      <p:ext uri="{BB962C8B-B14F-4D97-AF65-F5344CB8AC3E}">
        <p14:creationId xmlns:p14="http://schemas.microsoft.com/office/powerpoint/2010/main" val="1039986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dirty="0" smtClean="0"/>
              <a:t>If you</a:t>
            </a:r>
            <a:r>
              <a:rPr lang="en-US" baseline="0" dirty="0" smtClean="0"/>
              <a:t> are the initial stages of writing the self-study or planning to submit to CAEP, this would be a first step.  If you are entering the self-study process at a different stage (new staff, self-study due soon), conduct the audit to evaluate and set priorities.  Outlines your QAS.   This strategy goes a step further than the higher level analysis with delineating details for each assessment related to schedule, use, validity/reliability, and evidence of quality.</a:t>
            </a:r>
          </a:p>
          <a:p>
            <a:pPr lvl="0">
              <a:spcBef>
                <a:spcPts val="0"/>
              </a:spcBef>
              <a:buNone/>
            </a:pPr>
            <a:endParaRPr lang="en-US" baseline="0" dirty="0" smtClean="0"/>
          </a:p>
          <a:p>
            <a:pPr lvl="0">
              <a:spcBef>
                <a:spcPts val="0"/>
              </a:spcBef>
              <a:buNone/>
            </a:pPr>
            <a:r>
              <a:rPr lang="en-US" baseline="0" dirty="0" smtClean="0"/>
              <a:t>Show example audit for CAEP Standard 1.1:  Handout</a:t>
            </a:r>
          </a:p>
          <a:p>
            <a:pPr lvl="0">
              <a:spcBef>
                <a:spcPts val="0"/>
              </a:spcBef>
              <a:buNone/>
            </a:pPr>
            <a:endParaRPr lang="en-US" dirty="0" smtClean="0"/>
          </a:p>
          <a:p>
            <a:pPr lvl="0">
              <a:spcBef>
                <a:spcPts val="0"/>
              </a:spcBef>
              <a:buNone/>
            </a:pPr>
            <a:r>
              <a:rPr lang="en-US" dirty="0" smtClean="0"/>
              <a:t>Template: fill out template to audit your current evidence for each of the CAEP Standards</a:t>
            </a:r>
            <a:r>
              <a:rPr lang="en-US" baseline="0" dirty="0" smtClean="0"/>
              <a:t> (Column A).  If you have gaps, this will identify where those gaps are.</a:t>
            </a:r>
          </a:p>
          <a:p>
            <a:pPr lvl="0">
              <a:spcBef>
                <a:spcPts val="0"/>
              </a:spcBef>
              <a:buNone/>
            </a:pPr>
            <a:endParaRPr lang="en-US" dirty="0" smtClean="0"/>
          </a:p>
          <a:p>
            <a:pPr lvl="0">
              <a:spcBef>
                <a:spcPts val="0"/>
              </a:spcBef>
              <a:buNone/>
            </a:pPr>
            <a:r>
              <a:rPr lang="en-US" dirty="0" smtClean="0"/>
              <a:t>What assessments</a:t>
            </a:r>
            <a:r>
              <a:rPr lang="en-US" baseline="0" dirty="0" smtClean="0"/>
              <a:t> or evidence will you be using (column B)?  </a:t>
            </a:r>
          </a:p>
          <a:p>
            <a:pPr lvl="0">
              <a:spcBef>
                <a:spcPts val="0"/>
              </a:spcBef>
              <a:buNone/>
            </a:pPr>
            <a:r>
              <a:rPr lang="en-US" baseline="0" dirty="0" smtClean="0"/>
              <a:t>How, who, and when will you collect data for various purposes (implementation, reporting, review schedule, administrations)-Column C</a:t>
            </a:r>
          </a:p>
          <a:p>
            <a:pPr lvl="0">
              <a:spcBef>
                <a:spcPts val="0"/>
              </a:spcBef>
              <a:buNone/>
            </a:pPr>
            <a:r>
              <a:rPr lang="en-US" baseline="0" dirty="0" smtClean="0"/>
              <a:t>How do you plan to use the data (Purpose, Column D)</a:t>
            </a:r>
          </a:p>
          <a:p>
            <a:pPr lvl="0">
              <a:spcBef>
                <a:spcPts val="0"/>
              </a:spcBef>
              <a:buNone/>
            </a:pPr>
            <a:r>
              <a:rPr lang="en-US" baseline="0" dirty="0" smtClean="0"/>
              <a:t>What is your evidence of validity and reliability? (Column E)</a:t>
            </a:r>
            <a:endParaRPr lang="en-US" dirty="0" smtClean="0"/>
          </a:p>
          <a:p>
            <a:pPr lvl="0">
              <a:spcBef>
                <a:spcPts val="0"/>
              </a:spcBef>
              <a:buNone/>
            </a:pPr>
            <a:r>
              <a:rPr lang="en-US" dirty="0" smtClean="0"/>
              <a:t>Does</a:t>
            </a:r>
            <a:r>
              <a:rPr lang="en-US" baseline="0" dirty="0" smtClean="0"/>
              <a:t> assessment meet Sufficient Level or Above? (Column F; see CAEP Website, Accreditation Resources, Assessments)</a:t>
            </a:r>
          </a:p>
          <a:p>
            <a:pPr lvl="0">
              <a:spcBef>
                <a:spcPts val="0"/>
              </a:spcBef>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21</a:t>
            </a:fld>
            <a:endParaRPr lang="en-US"/>
          </a:p>
        </p:txBody>
      </p:sp>
    </p:spTree>
    <p:extLst>
      <p:ext uri="{BB962C8B-B14F-4D97-AF65-F5344CB8AC3E}">
        <p14:creationId xmlns:p14="http://schemas.microsoft.com/office/powerpoint/2010/main" val="3642926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8805" y="4418013"/>
            <a:ext cx="5504202" cy="4181475"/>
          </a:xfrm>
          <a:prstGeom prst="rect">
            <a:avLst/>
          </a:prstGeom>
        </p:spPr>
        <p:txBody>
          <a:bodyPr lIns="91425" tIns="91425" rIns="91425" bIns="91425" anchor="t" anchorCtr="0">
            <a:noAutofit/>
          </a:bodyPr>
          <a:lstStyle/>
          <a:p>
            <a:pPr marL="342900" lvl="0" indent="-215900" rtl="0">
              <a:spcBef>
                <a:spcPts val="420"/>
              </a:spcBef>
              <a:buClr>
                <a:srgbClr val="003264"/>
              </a:buClr>
              <a:buSzPct val="100000"/>
              <a:buFont typeface="Arial"/>
              <a:buChar char="•"/>
            </a:pPr>
            <a:r>
              <a:rPr lang="en-US" sz="2100" dirty="0">
                <a:solidFill>
                  <a:srgbClr val="003D7C"/>
                </a:solidFill>
                <a:latin typeface="Arial"/>
                <a:ea typeface="Arial"/>
                <a:cs typeface="Arial"/>
                <a:sym typeface="Arial"/>
              </a:rPr>
              <a:t>Context: NAU Professional Education Programs (PEP) statistics</a:t>
            </a:r>
          </a:p>
          <a:p>
            <a:pPr marL="742950" lvl="1" indent="-171450" rtl="0">
              <a:spcBef>
                <a:spcPts val="0"/>
              </a:spcBef>
              <a:buClr>
                <a:srgbClr val="619080"/>
              </a:buClr>
              <a:buSzPct val="100000"/>
              <a:buFont typeface="Arial"/>
              <a:buChar char="–"/>
            </a:pPr>
            <a:r>
              <a:rPr lang="en-US" sz="1800" b="1" dirty="0">
                <a:solidFill>
                  <a:srgbClr val="619080"/>
                </a:solidFill>
                <a:latin typeface="Arial"/>
                <a:ea typeface="Arial"/>
                <a:cs typeface="Arial"/>
                <a:sym typeface="Arial"/>
              </a:rPr>
              <a:t>23 Initial Teacher Preparation Programs:</a:t>
            </a:r>
          </a:p>
          <a:p>
            <a:pPr marL="1143000" lvl="2" indent="-114300" rtl="0">
              <a:spcBef>
                <a:spcPts val="0"/>
              </a:spcBef>
              <a:buClr>
                <a:srgbClr val="619080"/>
              </a:buClr>
              <a:buSzPct val="100000"/>
              <a:buFont typeface="Arial"/>
              <a:buChar char="•"/>
            </a:pPr>
            <a:r>
              <a:rPr lang="en-US" sz="1800" dirty="0">
                <a:solidFill>
                  <a:srgbClr val="619080"/>
                </a:solidFill>
                <a:latin typeface="Arial"/>
                <a:ea typeface="Arial"/>
                <a:cs typeface="Arial"/>
                <a:sym typeface="Arial"/>
              </a:rPr>
              <a:t>Enrollment: 2,385 (average of last 3 years)</a:t>
            </a:r>
          </a:p>
          <a:p>
            <a:pPr marL="1143000" lvl="2" indent="-114300" rtl="0">
              <a:spcBef>
                <a:spcPts val="0"/>
              </a:spcBef>
              <a:buClr>
                <a:srgbClr val="619080"/>
              </a:buClr>
              <a:buSzPct val="100000"/>
              <a:buFont typeface="Arial"/>
              <a:buChar char="•"/>
            </a:pPr>
            <a:r>
              <a:rPr lang="en-US" sz="1800" dirty="0">
                <a:solidFill>
                  <a:srgbClr val="619080"/>
                </a:solidFill>
                <a:latin typeface="Arial"/>
                <a:ea typeface="Arial"/>
                <a:cs typeface="Arial"/>
                <a:sym typeface="Arial"/>
              </a:rPr>
              <a:t>Graduates: 607 (average of last 3 years)</a:t>
            </a:r>
          </a:p>
          <a:p>
            <a:pPr marL="742950" lvl="1" indent="-171450" rtl="0">
              <a:spcBef>
                <a:spcPts val="0"/>
              </a:spcBef>
              <a:buClr>
                <a:srgbClr val="619080"/>
              </a:buClr>
              <a:buSzPct val="100000"/>
              <a:buFont typeface="Arial"/>
              <a:buChar char="–"/>
            </a:pPr>
            <a:r>
              <a:rPr lang="en-US" sz="1800" b="1" dirty="0" smtClean="0">
                <a:solidFill>
                  <a:srgbClr val="619080"/>
                </a:solidFill>
                <a:latin typeface="Arial"/>
                <a:ea typeface="Arial"/>
                <a:cs typeface="Arial"/>
                <a:sym typeface="Arial"/>
              </a:rPr>
              <a:t>18 </a:t>
            </a:r>
            <a:r>
              <a:rPr lang="en-US" sz="1800" b="1" dirty="0">
                <a:solidFill>
                  <a:srgbClr val="619080"/>
                </a:solidFill>
                <a:latin typeface="Arial"/>
                <a:ea typeface="Arial"/>
                <a:cs typeface="Arial"/>
                <a:sym typeface="Arial"/>
              </a:rPr>
              <a:t>Advanced Programs:</a:t>
            </a:r>
          </a:p>
          <a:p>
            <a:pPr marL="1143000" lvl="2" indent="-114300" rtl="0">
              <a:spcBef>
                <a:spcPts val="0"/>
              </a:spcBef>
              <a:buClr>
                <a:srgbClr val="619080"/>
              </a:buClr>
              <a:buSzPct val="100000"/>
              <a:buFont typeface="Arial"/>
              <a:buChar char="•"/>
            </a:pPr>
            <a:r>
              <a:rPr lang="en-US" sz="1800" dirty="0">
                <a:solidFill>
                  <a:srgbClr val="619080"/>
                </a:solidFill>
                <a:latin typeface="Arial"/>
                <a:ea typeface="Arial"/>
                <a:cs typeface="Arial"/>
                <a:sym typeface="Arial"/>
              </a:rPr>
              <a:t>Enrollment: 1,059 (average of last 3 years)</a:t>
            </a:r>
          </a:p>
          <a:p>
            <a:pPr marL="1143000" lvl="2" indent="-114300" rtl="0">
              <a:spcBef>
                <a:spcPts val="0"/>
              </a:spcBef>
              <a:buClr>
                <a:srgbClr val="619080"/>
              </a:buClr>
              <a:buSzPct val="100000"/>
              <a:buFont typeface="Arial"/>
              <a:buChar char="•"/>
            </a:pPr>
            <a:r>
              <a:rPr lang="en-US" sz="1800" dirty="0">
                <a:solidFill>
                  <a:srgbClr val="619080"/>
                </a:solidFill>
                <a:latin typeface="Arial"/>
                <a:ea typeface="Arial"/>
                <a:cs typeface="Arial"/>
                <a:sym typeface="Arial"/>
              </a:rPr>
              <a:t>Graduates: 456 (average of last 3 years)</a:t>
            </a:r>
          </a:p>
          <a:p>
            <a:pPr marL="742950" lvl="1" indent="-171450" rtl="0">
              <a:spcBef>
                <a:spcPts val="0"/>
              </a:spcBef>
              <a:buClr>
                <a:srgbClr val="619080"/>
              </a:buClr>
              <a:buSzPct val="100000"/>
              <a:buFont typeface="Arial"/>
              <a:buChar char="–"/>
            </a:pPr>
            <a:r>
              <a:rPr lang="en-US" sz="1800" b="1" dirty="0">
                <a:solidFill>
                  <a:srgbClr val="619080"/>
                </a:solidFill>
                <a:latin typeface="Arial"/>
                <a:ea typeface="Arial"/>
                <a:cs typeface="Arial"/>
                <a:sym typeface="Arial"/>
              </a:rPr>
              <a:t>NCATE Accredited in 2011</a:t>
            </a:r>
          </a:p>
          <a:p>
            <a:pPr marL="1143000" lvl="2" indent="-114300" rtl="0">
              <a:spcBef>
                <a:spcPts val="0"/>
              </a:spcBef>
              <a:buClr>
                <a:srgbClr val="619080"/>
              </a:buClr>
              <a:buSzPct val="100000"/>
              <a:buFont typeface="Arial"/>
              <a:buChar char="•"/>
            </a:pPr>
            <a:r>
              <a:rPr lang="en-US" sz="1800" dirty="0">
                <a:solidFill>
                  <a:srgbClr val="619080"/>
                </a:solidFill>
                <a:latin typeface="Arial"/>
                <a:ea typeface="Arial"/>
                <a:cs typeface="Arial"/>
                <a:sym typeface="Arial"/>
              </a:rPr>
              <a:t>CAEP Self-Study submitted July 2016</a:t>
            </a:r>
          </a:p>
          <a:p>
            <a:pPr marL="1143000" lvl="2" indent="-114300" rtl="0">
              <a:spcBef>
                <a:spcPts val="0"/>
              </a:spcBef>
              <a:buClr>
                <a:srgbClr val="619080"/>
              </a:buClr>
              <a:buSzPct val="100000"/>
              <a:buFont typeface="Arial"/>
              <a:buChar char="•"/>
            </a:pPr>
            <a:r>
              <a:rPr lang="en-US" sz="1800" dirty="0">
                <a:solidFill>
                  <a:srgbClr val="619080"/>
                </a:solidFill>
                <a:latin typeface="Arial"/>
                <a:ea typeface="Arial"/>
                <a:cs typeface="Arial"/>
                <a:sym typeface="Arial"/>
              </a:rPr>
              <a:t>CAEP Site Visit </a:t>
            </a:r>
            <a:r>
              <a:rPr lang="en-US" sz="1800" dirty="0" smtClean="0">
                <a:solidFill>
                  <a:srgbClr val="619080"/>
                </a:solidFill>
                <a:latin typeface="Arial"/>
                <a:ea typeface="Arial"/>
                <a:cs typeface="Arial"/>
                <a:sym typeface="Arial"/>
              </a:rPr>
              <a:t>occurred in March 2017</a:t>
            </a:r>
          </a:p>
          <a:p>
            <a:pPr marL="1600200" lvl="3" indent="-114300" rtl="0">
              <a:spcBef>
                <a:spcPts val="0"/>
              </a:spcBef>
              <a:buClr>
                <a:srgbClr val="619080"/>
              </a:buClr>
              <a:buSzPct val="100000"/>
              <a:buFont typeface="Arial"/>
              <a:buChar char="•"/>
            </a:pPr>
            <a:r>
              <a:rPr lang="en-US" sz="1800" dirty="0" smtClean="0">
                <a:solidFill>
                  <a:srgbClr val="619080"/>
                </a:solidFill>
                <a:latin typeface="Arial"/>
                <a:ea typeface="Arial"/>
                <a:cs typeface="Arial"/>
                <a:sym typeface="Arial"/>
              </a:rPr>
              <a:t>Anticipate</a:t>
            </a:r>
            <a:r>
              <a:rPr lang="en-US" sz="1800" baseline="0" dirty="0" smtClean="0">
                <a:solidFill>
                  <a:srgbClr val="619080"/>
                </a:solidFill>
                <a:latin typeface="Arial"/>
                <a:ea typeface="Arial"/>
                <a:cs typeface="Arial"/>
                <a:sym typeface="Arial"/>
              </a:rPr>
              <a:t> receiving accreditation decision in October 2017</a:t>
            </a:r>
            <a:endParaRPr lang="en-US" sz="1800" dirty="0">
              <a:solidFill>
                <a:srgbClr val="619080"/>
              </a:solidFill>
              <a:latin typeface="Arial"/>
              <a:ea typeface="Arial"/>
              <a:cs typeface="Arial"/>
              <a:sym typeface="Arial"/>
            </a:endParaRPr>
          </a:p>
          <a:p>
            <a:pPr marL="742950" lvl="1" indent="-171450" rtl="0">
              <a:spcBef>
                <a:spcPts val="0"/>
              </a:spcBef>
              <a:buClr>
                <a:srgbClr val="619080"/>
              </a:buClr>
              <a:buSzPct val="100000"/>
              <a:buFont typeface="Arial"/>
              <a:buChar char="–"/>
            </a:pPr>
            <a:r>
              <a:rPr lang="en-US" sz="1800" b="1" dirty="0">
                <a:solidFill>
                  <a:srgbClr val="619080"/>
                </a:solidFill>
                <a:latin typeface="Arial"/>
                <a:ea typeface="Arial"/>
                <a:cs typeface="Arial"/>
                <a:sym typeface="Arial"/>
              </a:rPr>
              <a:t>Main Campus in Northern Arizona (Flagstaff)</a:t>
            </a:r>
          </a:p>
          <a:p>
            <a:pPr marL="1143000" lvl="2" indent="-114300" rtl="0">
              <a:spcBef>
                <a:spcPts val="0"/>
              </a:spcBef>
              <a:buClr>
                <a:srgbClr val="619080"/>
              </a:buClr>
              <a:buSzPct val="100000"/>
              <a:buFont typeface="Arial"/>
              <a:buChar char="•"/>
            </a:pPr>
            <a:r>
              <a:rPr lang="en-US" sz="1800" dirty="0">
                <a:solidFill>
                  <a:srgbClr val="619080"/>
                </a:solidFill>
                <a:latin typeface="Arial"/>
                <a:ea typeface="Arial"/>
                <a:cs typeface="Arial"/>
                <a:sym typeface="Arial"/>
              </a:rPr>
              <a:t>17 </a:t>
            </a:r>
            <a:r>
              <a:rPr lang="en-US" sz="1800" dirty="0" smtClean="0">
                <a:solidFill>
                  <a:srgbClr val="619080"/>
                </a:solidFill>
                <a:latin typeface="Arial"/>
                <a:ea typeface="Arial"/>
                <a:cs typeface="Arial"/>
                <a:sym typeface="Arial"/>
              </a:rPr>
              <a:t>community campus sites </a:t>
            </a:r>
            <a:r>
              <a:rPr lang="en-US" sz="1800" dirty="0">
                <a:solidFill>
                  <a:srgbClr val="619080"/>
                </a:solidFill>
                <a:latin typeface="Arial"/>
                <a:ea typeface="Arial"/>
                <a:cs typeface="Arial"/>
                <a:sym typeface="Arial"/>
              </a:rPr>
              <a:t>on average 2 to 5 hours in multiple directions from main </a:t>
            </a:r>
            <a:r>
              <a:rPr lang="en-US" sz="1800" dirty="0" smtClean="0">
                <a:solidFill>
                  <a:srgbClr val="619080"/>
                </a:solidFill>
                <a:latin typeface="Arial"/>
                <a:ea typeface="Arial"/>
                <a:cs typeface="Arial"/>
                <a:sym typeface="Arial"/>
              </a:rPr>
              <a:t>campus</a:t>
            </a:r>
            <a:endParaRPr sz="1800" b="1" dirty="0">
              <a:solidFill>
                <a:srgbClr val="619080"/>
              </a:solidFill>
              <a:latin typeface="Arial"/>
              <a:ea typeface="Arial"/>
              <a:cs typeface="Arial"/>
              <a:sym typeface="Arial"/>
            </a:endParaRPr>
          </a:p>
          <a:p>
            <a:pPr marR="0" lvl="0" algn="l" rtl="0">
              <a:lnSpc>
                <a:spcPct val="100000"/>
              </a:lnSpc>
              <a:spcBef>
                <a:spcPts val="0"/>
              </a:spcBef>
              <a:spcAft>
                <a:spcPts val="0"/>
              </a:spcAft>
              <a:buNone/>
            </a:pPr>
            <a:endParaRPr dirty="0"/>
          </a:p>
        </p:txBody>
      </p:sp>
      <p:sp>
        <p:nvSpPr>
          <p:cNvPr id="121" name="Shape 121"/>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112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dirty="0" smtClean="0"/>
              <a:t>Show sample Assessment Audit with CAEP standard 1.1:</a:t>
            </a:r>
            <a:r>
              <a:rPr lang="en-US" baseline="0" dirty="0" smtClean="0"/>
              <a:t> on screen and refer to Handout</a:t>
            </a:r>
            <a:endParaRPr lang="en-US" dirty="0" smtClean="0"/>
          </a:p>
          <a:p>
            <a:pPr lvl="0">
              <a:spcBef>
                <a:spcPts val="0"/>
              </a:spcBef>
              <a:buNone/>
            </a:pPr>
            <a:r>
              <a:rPr lang="en-US" dirty="0" smtClean="0"/>
              <a:t> </a:t>
            </a:r>
          </a:p>
          <a:p>
            <a:pPr lvl="0">
              <a:spcBef>
                <a:spcPts val="0"/>
              </a:spcBef>
              <a:buNone/>
            </a:pPr>
            <a:r>
              <a:rPr lang="en-US" b="1" dirty="0" smtClean="0"/>
              <a:t>Standard:</a:t>
            </a:r>
            <a:r>
              <a:rPr lang="en-US" dirty="0" smtClean="0"/>
              <a:t> Understanding of 10 </a:t>
            </a:r>
            <a:r>
              <a:rPr lang="en-US" dirty="0" err="1" smtClean="0"/>
              <a:t>InTASC</a:t>
            </a:r>
            <a:r>
              <a:rPr lang="en-US" dirty="0" smtClean="0"/>
              <a:t> standards. assessment instrument is Licensure Exams</a:t>
            </a:r>
          </a:p>
          <a:p>
            <a:pPr lvl="0">
              <a:spcBef>
                <a:spcPts val="0"/>
              </a:spcBef>
              <a:buNone/>
            </a:pPr>
            <a:r>
              <a:rPr lang="en-US" b="1" dirty="0" smtClean="0"/>
              <a:t>Implementation: </a:t>
            </a:r>
            <a:r>
              <a:rPr lang="en-US" dirty="0" smtClean="0"/>
              <a:t>data are managed externally since published instrument</a:t>
            </a:r>
          </a:p>
          <a:p>
            <a:pPr lvl="0">
              <a:spcBef>
                <a:spcPts val="0"/>
              </a:spcBef>
              <a:buNone/>
            </a:pPr>
            <a:r>
              <a:rPr lang="en-US" b="1" dirty="0" smtClean="0"/>
              <a:t>Data extracted </a:t>
            </a:r>
            <a:r>
              <a:rPr lang="en-US" dirty="0" smtClean="0"/>
              <a:t>by our NAU PEP staff each Sept 1 to add to report templates for SPA or EPP level analysis</a:t>
            </a:r>
          </a:p>
          <a:p>
            <a:pPr lvl="0">
              <a:spcBef>
                <a:spcPts val="0"/>
              </a:spcBef>
              <a:buNone/>
            </a:pPr>
            <a:r>
              <a:rPr lang="en-US" b="1" dirty="0" smtClean="0"/>
              <a:t>Reviewed</a:t>
            </a:r>
            <a:r>
              <a:rPr lang="en-US" dirty="0" smtClean="0"/>
              <a:t> formally even years for programs/ odd years at EPP level</a:t>
            </a:r>
          </a:p>
          <a:p>
            <a:pPr lvl="0">
              <a:spcBef>
                <a:spcPts val="0"/>
              </a:spcBef>
              <a:buNone/>
            </a:pPr>
            <a:r>
              <a:rPr lang="en-US" b="1" dirty="0" smtClean="0"/>
              <a:t>Administrations: </a:t>
            </a:r>
            <a:r>
              <a:rPr lang="en-US" dirty="0" smtClean="0"/>
              <a:t> # administrations in reporting cycle</a:t>
            </a:r>
          </a:p>
          <a:p>
            <a:pPr lvl="0">
              <a:spcBef>
                <a:spcPts val="0"/>
              </a:spcBef>
              <a:buNone/>
            </a:pPr>
            <a:r>
              <a:rPr lang="en-US" b="1" dirty="0" smtClean="0"/>
              <a:t>Use of Data:</a:t>
            </a:r>
            <a:r>
              <a:rPr lang="en-US" dirty="0" smtClean="0"/>
              <a:t>  subscale analysis informs  for TPC candidate support</a:t>
            </a:r>
          </a:p>
          <a:p>
            <a:pPr lvl="0">
              <a:spcBef>
                <a:spcPts val="0"/>
              </a:spcBef>
              <a:buNone/>
            </a:pPr>
            <a:r>
              <a:rPr lang="en-US" b="1" dirty="0" smtClean="0"/>
              <a:t>Validity/Reliability:</a:t>
            </a:r>
            <a:r>
              <a:rPr lang="en-US" dirty="0" smtClean="0"/>
              <a:t>  proprietary evidence</a:t>
            </a:r>
            <a:r>
              <a:rPr lang="en-US" baseline="0" dirty="0" smtClean="0"/>
              <a:t> from manual and annual training w/ certificate of competence required for each university supervisor</a:t>
            </a:r>
            <a:endParaRPr lang="en-US" dirty="0" smtClean="0"/>
          </a:p>
          <a:p>
            <a:pPr lvl="0">
              <a:spcBef>
                <a:spcPts val="0"/>
              </a:spcBef>
              <a:buNone/>
            </a:pPr>
            <a:r>
              <a:rPr lang="en-US" b="1" dirty="0" smtClean="0"/>
              <a:t>CAEP Review Criteria: </a:t>
            </a:r>
            <a:r>
              <a:rPr lang="en-US" dirty="0" smtClean="0"/>
              <a:t> disaggregated by licensure area, at least 2 cycles of data reported; provides evidence or each candidate’s knowledge, </a:t>
            </a:r>
          </a:p>
          <a:p>
            <a:pPr lvl="0">
              <a:spcBef>
                <a:spcPts val="0"/>
              </a:spcBef>
              <a:buNone/>
            </a:pPr>
            <a:endParaRPr lang="en-US" dirty="0" smtClean="0"/>
          </a:p>
          <a:p>
            <a:pPr lvl="0" rtl="0">
              <a:spcBef>
                <a:spcPts val="0"/>
              </a:spcBef>
              <a:buClr>
                <a:schemeClr val="dk1"/>
              </a:buClr>
              <a:buSzPct val="25000"/>
              <a:buFont typeface="Times New Roman"/>
              <a:buNone/>
            </a:pPr>
            <a:r>
              <a:rPr lang="en-US" dirty="0" smtClean="0"/>
              <a:t>Other examples that came from our audit:</a:t>
            </a:r>
          </a:p>
          <a:p>
            <a:pPr lvl="0" rtl="0">
              <a:spcBef>
                <a:spcPts val="0"/>
              </a:spcBef>
              <a:buClr>
                <a:schemeClr val="dk1"/>
              </a:buClr>
              <a:buSzPct val="25000"/>
              <a:buFont typeface="Times New Roman"/>
              <a:buNone/>
            </a:pPr>
            <a:r>
              <a:rPr lang="en-US" dirty="0" smtClean="0"/>
              <a:t>Teacher candidate evaluation OR student teaching evaluation:</a:t>
            </a:r>
          </a:p>
          <a:p>
            <a:pPr lvl="0">
              <a:spcBef>
                <a:spcPts val="0"/>
              </a:spcBef>
              <a:buClr>
                <a:schemeClr val="dk1"/>
              </a:buClr>
              <a:buSzPct val="25000"/>
              <a:buFont typeface="Times New Roman"/>
              <a:buNone/>
            </a:pPr>
            <a:r>
              <a:rPr lang="en-US" dirty="0" smtClean="0"/>
              <a:t>We were using several different, locally developed teacher candidate observation/evaluation instrument.  A goal was to identify one instrument better aligned to how we wanted to use the data, to look at how well our candidates are prepared to enter the teaching profession, but also to look at disaggregated data to drill down into specific knowledge, skills and dispositions strengths and areas needing improvement.</a:t>
            </a:r>
          </a:p>
          <a:p>
            <a:pPr lvl="0">
              <a:spcBef>
                <a:spcPts val="0"/>
              </a:spcBef>
              <a:buClr>
                <a:schemeClr val="dk1"/>
              </a:buClr>
              <a:buSzPct val="25000"/>
              <a:buFont typeface="Times New Roman"/>
              <a:buNone/>
            </a:pPr>
            <a:r>
              <a:rPr lang="en-US" dirty="0" smtClean="0"/>
              <a:t>For this, a representative committee of faculty, university supervisors, and staff reviewed several options and selected a proprietary (nationally standardized) measure to adapt and use across our programs.</a:t>
            </a:r>
          </a:p>
          <a:p>
            <a:pPr lvl="0">
              <a:spcBef>
                <a:spcPts val="0"/>
              </a:spcBef>
              <a:buClr>
                <a:schemeClr val="dk1"/>
              </a:buClr>
              <a:buSzPct val="25000"/>
              <a:buFont typeface="Times New Roman"/>
              <a:buNone/>
            </a:pPr>
            <a:endParaRPr lang="en-US" dirty="0" smtClean="0"/>
          </a:p>
          <a:p>
            <a:pPr lvl="0">
              <a:spcBef>
                <a:spcPts val="0"/>
              </a:spcBef>
              <a:buClr>
                <a:schemeClr val="dk1"/>
              </a:buClr>
              <a:buSzPct val="25000"/>
              <a:buFont typeface="Times New Roman"/>
              <a:buNone/>
            </a:pPr>
            <a:r>
              <a:rPr lang="en-US" dirty="0" smtClean="0"/>
              <a:t>Another example is NAU’s</a:t>
            </a:r>
            <a:r>
              <a:rPr lang="en-US" baseline="0" dirty="0" smtClean="0"/>
              <a:t> EPP-created assessment, the Candidate Work Sample (aligns to CAEP 1.2 measuring P-12 students’ progress; implemented in student teaching, reported each semester; assessment development, review, revisions, and validity/reliability has evolved in the past 4 years; the purpose of the assessment is to provide evidence of impact on student learning (reported as Assessment 5 for SPAs, and 1.2 for CAEP Unit level; the Evidence Framework along with the NAU developed VIP framework (Part 3 of this presentation) will explain this in greater detail)—discussed in greater detail in Part 3</a:t>
            </a:r>
          </a:p>
          <a:p>
            <a:pPr lvl="0">
              <a:spcBef>
                <a:spcPts val="0"/>
              </a:spcBef>
              <a:buClr>
                <a:schemeClr val="dk1"/>
              </a:buClr>
              <a:buSzPct val="25000"/>
              <a:buFont typeface="Times New Roman"/>
              <a:buNone/>
            </a:pPr>
            <a:endParaRPr lang="en-US" baseline="0" dirty="0" smtClean="0"/>
          </a:p>
          <a:p>
            <a:pPr lvl="0">
              <a:spcBef>
                <a:spcPts val="0"/>
              </a:spcBef>
              <a:buClr>
                <a:schemeClr val="dk1"/>
              </a:buClr>
              <a:buSzPct val="25000"/>
              <a:buFont typeface="Times New Roman"/>
              <a:buNone/>
            </a:pPr>
            <a:r>
              <a:rPr lang="en-US" baseline="0" dirty="0" smtClean="0"/>
              <a:t>The assessment audit and periodic review (addressed later in the policies and procedures section-Part 3) has led to continuous improvements to improve validity, reliability, confidence in results, and use of results to inform the programs.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22</a:t>
            </a:fld>
            <a:endParaRPr lang="en-US"/>
          </a:p>
        </p:txBody>
      </p:sp>
    </p:spTree>
    <p:extLst>
      <p:ext uri="{BB962C8B-B14F-4D97-AF65-F5344CB8AC3E}">
        <p14:creationId xmlns:p14="http://schemas.microsoft.com/office/powerpoint/2010/main" val="3858798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a:t>
            </a:r>
            <a:r>
              <a:rPr lang="en-US" baseline="0" dirty="0" smtClean="0"/>
              <a:t> 10-15 minutes; regroup into teams or with partner(s) who may be addressing similar needs with program review</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23</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67416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to Data Tools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24</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69565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dirty="0" smtClean="0"/>
              <a:t>Vision: Reporting and use</a:t>
            </a:r>
            <a:r>
              <a:rPr lang="en-US" baseline="0" dirty="0" smtClean="0"/>
              <a:t> of data were seen as the most important functions that we needed to address in relation to our quality assurance system; </a:t>
            </a:r>
            <a:r>
              <a:rPr lang="en-US" dirty="0" smtClean="0"/>
              <a:t>Performanc</a:t>
            </a:r>
            <a:r>
              <a:rPr lang="en-US" baseline="0" dirty="0" smtClean="0"/>
              <a:t>e data integrated with demographic data; university-supported tools; led to the use of an online collaborative space for faculty (e.g., SharePoint); lead to readily accessible source of data to contribute to grant writing, media releases, talking points to university leadership and other stakeholders, research agendas</a:t>
            </a:r>
          </a:p>
          <a:p>
            <a:pPr lvl="0">
              <a:spcBef>
                <a:spcPts val="0"/>
              </a:spcBef>
              <a:buNone/>
            </a:pPr>
            <a:r>
              <a:rPr lang="en-US" dirty="0" smtClean="0"/>
              <a:t>Provide the NAU example:</a:t>
            </a:r>
          </a:p>
          <a:p>
            <a:pPr marL="457200" lvl="0" indent="-228600" rtl="0">
              <a:spcBef>
                <a:spcPts val="0"/>
              </a:spcBef>
              <a:buChar char="●"/>
            </a:pPr>
            <a:r>
              <a:rPr lang="en-US" dirty="0" smtClean="0"/>
              <a:t>At NAU, we were seeking a quality assurance system that would include multiple data tools to address the complex and large-scale nature of our data:</a:t>
            </a:r>
          </a:p>
          <a:p>
            <a:pPr marL="914400" lvl="1" indent="-228600" rtl="0">
              <a:spcBef>
                <a:spcPts val="0"/>
              </a:spcBef>
              <a:buChar char="○"/>
            </a:pPr>
            <a:r>
              <a:rPr lang="en-US" dirty="0" smtClean="0"/>
              <a:t>For data collection, we integrated a rubric tool with a data management tool so we could analyze data by academic plan, campus location, etc.</a:t>
            </a:r>
          </a:p>
          <a:p>
            <a:pPr marL="914400" lvl="1" indent="-228600" rtl="0">
              <a:spcBef>
                <a:spcPts val="0"/>
              </a:spcBef>
              <a:buChar char="○"/>
            </a:pPr>
            <a:r>
              <a:rPr lang="en-US" dirty="0" smtClean="0"/>
              <a:t>For data reporting, we also integrated data</a:t>
            </a:r>
            <a:r>
              <a:rPr lang="en-US" baseline="0" dirty="0" smtClean="0"/>
              <a:t> collection tools with data reporting and archiving tools</a:t>
            </a:r>
            <a:endParaRPr lang="en-US" dirty="0" smtClean="0"/>
          </a:p>
          <a:p>
            <a:pPr marL="914400" lvl="1" indent="-228600" rtl="0">
              <a:spcBef>
                <a:spcPts val="0"/>
              </a:spcBef>
              <a:buChar char="○"/>
            </a:pPr>
            <a:r>
              <a:rPr lang="en-US" dirty="0" smtClean="0"/>
              <a:t>The majority of our data tools do interface with each other to achieve a balance of data functions</a:t>
            </a:r>
          </a:p>
          <a:p>
            <a:pPr marL="914400" lvl="1" indent="-228600" rtl="0">
              <a:spcBef>
                <a:spcPts val="0"/>
              </a:spcBef>
              <a:buChar char="○"/>
            </a:pPr>
            <a:endParaRPr lang="en-US" dirty="0" smtClean="0"/>
          </a:p>
          <a:p>
            <a:pPr marL="457200" lvl="0" indent="-228600" rtl="0">
              <a:spcBef>
                <a:spcPts val="0"/>
              </a:spcBef>
              <a:buChar char="○"/>
            </a:pPr>
            <a:r>
              <a:rPr lang="en-US" b="1" u="sng" dirty="0" smtClean="0"/>
              <a:t>Show data</a:t>
            </a:r>
            <a:r>
              <a:rPr lang="en-US" b="1" u="sng" baseline="0" dirty="0" smtClean="0"/>
              <a:t> tool flowchart</a:t>
            </a:r>
            <a:endParaRPr lang="en-US" b="1" u="sng" dirty="0" smtClean="0"/>
          </a:p>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25</a:t>
            </a:fld>
            <a:endParaRPr lang="en-US"/>
          </a:p>
        </p:txBody>
      </p:sp>
    </p:spTree>
    <p:extLst>
      <p:ext uri="{BB962C8B-B14F-4D97-AF65-F5344CB8AC3E}">
        <p14:creationId xmlns:p14="http://schemas.microsoft.com/office/powerpoint/2010/main" val="2952862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rtl="0">
              <a:spcBef>
                <a:spcPts val="420"/>
              </a:spcBef>
              <a:buClr>
                <a:srgbClr val="000000"/>
              </a:buClr>
              <a:buSzPct val="100000"/>
              <a:buFont typeface="Arial"/>
              <a:buChar char="•"/>
            </a:pPr>
            <a:r>
              <a:rPr lang="en-US" sz="1100" dirty="0" smtClean="0">
                <a:solidFill>
                  <a:srgbClr val="000000"/>
                </a:solidFill>
                <a:latin typeface="Arial"/>
                <a:ea typeface="Arial"/>
                <a:cs typeface="Arial"/>
                <a:sym typeface="Arial"/>
              </a:rPr>
              <a:t>Examples of data tool functions we’re currently using:</a:t>
            </a:r>
          </a:p>
          <a:p>
            <a:pPr marL="914400" lvl="1" indent="-298450" rtl="0">
              <a:spcBef>
                <a:spcPts val="0"/>
              </a:spcBef>
              <a:buClr>
                <a:srgbClr val="000000"/>
              </a:buClr>
              <a:buSzPct val="100000"/>
              <a:buFont typeface="Arial"/>
              <a:buChar char="–"/>
            </a:pPr>
            <a:r>
              <a:rPr lang="en-US" sz="1100" dirty="0" smtClean="0">
                <a:solidFill>
                  <a:srgbClr val="000000"/>
                </a:solidFill>
                <a:latin typeface="Arial"/>
                <a:ea typeface="Arial"/>
                <a:cs typeface="Arial"/>
                <a:sym typeface="Arial"/>
              </a:rPr>
              <a:t>Electronically collecting rubric and survey data; qualitative data (notes from stakeholder meetings,</a:t>
            </a:r>
            <a:r>
              <a:rPr lang="en-US" sz="1100" baseline="0" dirty="0" smtClean="0">
                <a:solidFill>
                  <a:srgbClr val="000000"/>
                </a:solidFill>
                <a:latin typeface="Arial"/>
                <a:ea typeface="Arial"/>
                <a:cs typeface="Arial"/>
                <a:sym typeface="Arial"/>
              </a:rPr>
              <a:t> Partnership meetings, faculty meetings)</a:t>
            </a:r>
            <a:endParaRPr lang="en-US" sz="1100" dirty="0" smtClean="0">
              <a:solidFill>
                <a:srgbClr val="000000"/>
              </a:solidFill>
              <a:latin typeface="Arial"/>
              <a:ea typeface="Arial"/>
              <a:cs typeface="Arial"/>
              <a:sym typeface="Arial"/>
            </a:endParaRPr>
          </a:p>
          <a:p>
            <a:pPr marL="914400" lvl="1" indent="-298450" rtl="0">
              <a:spcBef>
                <a:spcPts val="0"/>
              </a:spcBef>
              <a:buClr>
                <a:srgbClr val="000000"/>
              </a:buClr>
              <a:buSzPct val="100000"/>
              <a:buFont typeface="Arial"/>
              <a:buChar char="–"/>
            </a:pPr>
            <a:r>
              <a:rPr lang="en-US" sz="1100" dirty="0" smtClean="0">
                <a:solidFill>
                  <a:srgbClr val="000000"/>
                </a:solidFill>
                <a:latin typeface="Arial"/>
                <a:ea typeface="Arial"/>
                <a:cs typeface="Arial"/>
                <a:sym typeface="Arial"/>
              </a:rPr>
              <a:t>Reporting and archiving data (Self-Study, Assessment Office, SPA, Provost/Associate Provost/Deans, ADE,</a:t>
            </a:r>
            <a:r>
              <a:rPr lang="en-US" sz="1100" baseline="0" dirty="0" smtClean="0">
                <a:solidFill>
                  <a:srgbClr val="000000"/>
                </a:solidFill>
                <a:latin typeface="Arial"/>
                <a:ea typeface="Arial"/>
                <a:cs typeface="Arial"/>
                <a:sym typeface="Arial"/>
              </a:rPr>
              <a:t> Stakeholder)</a:t>
            </a:r>
            <a:r>
              <a:rPr lang="en-US" sz="1100" dirty="0" smtClean="0">
                <a:solidFill>
                  <a:srgbClr val="000000"/>
                </a:solidFill>
                <a:latin typeface="Arial"/>
                <a:ea typeface="Arial"/>
                <a:cs typeface="Arial"/>
                <a:sym typeface="Arial"/>
              </a:rPr>
              <a:t> </a:t>
            </a:r>
          </a:p>
          <a:p>
            <a:pPr marL="914400" lvl="1" indent="-298450" rtl="0">
              <a:spcBef>
                <a:spcPts val="0"/>
              </a:spcBef>
              <a:buClr>
                <a:srgbClr val="000000"/>
              </a:buClr>
              <a:buSzPct val="100000"/>
              <a:buFont typeface="Arial"/>
              <a:buChar char="–"/>
            </a:pPr>
            <a:r>
              <a:rPr lang="en-US" sz="1100" dirty="0" smtClean="0">
                <a:solidFill>
                  <a:srgbClr val="000000"/>
                </a:solidFill>
                <a:latin typeface="Arial"/>
                <a:ea typeface="Arial"/>
                <a:cs typeface="Arial"/>
                <a:sym typeface="Arial"/>
              </a:rPr>
              <a:t>Transitioning to university-supported tools (locally</a:t>
            </a:r>
            <a:r>
              <a:rPr lang="en-US" sz="1100" baseline="0" dirty="0" smtClean="0">
                <a:solidFill>
                  <a:srgbClr val="000000"/>
                </a:solidFill>
                <a:latin typeface="Arial"/>
                <a:ea typeface="Arial"/>
                <a:cs typeface="Arial"/>
                <a:sym typeface="Arial"/>
              </a:rPr>
              <a:t> maintained to NAU supported systems, software, analyses supports (university and college level)</a:t>
            </a:r>
            <a:endParaRPr lang="en-US" sz="1100" dirty="0" smtClean="0">
              <a:solidFill>
                <a:srgbClr val="000000"/>
              </a:solidFill>
              <a:latin typeface="Arial"/>
              <a:ea typeface="Arial"/>
              <a:cs typeface="Arial"/>
              <a:sym typeface="Arial"/>
            </a:endParaRPr>
          </a:p>
          <a:p>
            <a:pPr marL="914400" lvl="1" indent="-298450" rtl="0">
              <a:spcBef>
                <a:spcPts val="0"/>
              </a:spcBef>
              <a:buClr>
                <a:srgbClr val="000000"/>
              </a:buClr>
              <a:buSzPct val="100000"/>
              <a:buFont typeface="Arial"/>
              <a:buChar char="–"/>
            </a:pPr>
            <a:r>
              <a:rPr lang="en-US" sz="1100" dirty="0" smtClean="0">
                <a:solidFill>
                  <a:srgbClr val="000000"/>
                </a:solidFill>
                <a:latin typeface="Arial"/>
                <a:ea typeface="Arial"/>
                <a:cs typeface="Arial"/>
                <a:sym typeface="Arial"/>
              </a:rPr>
              <a:t>Connecting to university demographic data (data</a:t>
            </a:r>
            <a:r>
              <a:rPr lang="en-US" sz="1100" baseline="0" dirty="0" smtClean="0">
                <a:solidFill>
                  <a:srgbClr val="000000"/>
                </a:solidFill>
                <a:latin typeface="Arial"/>
                <a:ea typeface="Arial"/>
                <a:cs typeface="Arial"/>
                <a:sym typeface="Arial"/>
              </a:rPr>
              <a:t> systems, revisions to add needed fields to extract data)</a:t>
            </a:r>
            <a:endParaRPr lang="en-US" sz="1100" dirty="0" smtClean="0">
              <a:solidFill>
                <a:srgbClr val="000000"/>
              </a:solidFill>
              <a:latin typeface="Arial"/>
              <a:ea typeface="Arial"/>
              <a:cs typeface="Arial"/>
              <a:sym typeface="Arial"/>
            </a:endParaRPr>
          </a:p>
          <a:p>
            <a:pPr marL="914400" lvl="1" indent="-298450" rtl="0">
              <a:spcBef>
                <a:spcPts val="0"/>
              </a:spcBef>
              <a:buClr>
                <a:srgbClr val="000000"/>
              </a:buClr>
              <a:buSzPct val="100000"/>
              <a:buFont typeface="Arial"/>
              <a:buChar char="–"/>
            </a:pPr>
            <a:r>
              <a:rPr lang="en-US" sz="1100" dirty="0" smtClean="0">
                <a:solidFill>
                  <a:srgbClr val="000000"/>
                </a:solidFill>
                <a:latin typeface="Arial"/>
                <a:ea typeface="Arial"/>
                <a:cs typeface="Arial"/>
                <a:sym typeface="Arial"/>
              </a:rPr>
              <a:t>Enhancing access to data and instruments for a variety of audiences (e.g., faculty, teachers, university leadership, P12 partners, state</a:t>
            </a:r>
            <a:r>
              <a:rPr lang="en-US" sz="1100" baseline="0" dirty="0" smtClean="0">
                <a:solidFill>
                  <a:srgbClr val="000000"/>
                </a:solidFill>
                <a:latin typeface="Arial"/>
                <a:ea typeface="Arial"/>
                <a:cs typeface="Arial"/>
                <a:sym typeface="Arial"/>
              </a:rPr>
              <a:t> politicians and agencies, </a:t>
            </a:r>
            <a:r>
              <a:rPr lang="en-US" sz="1100" dirty="0" smtClean="0">
                <a:solidFill>
                  <a:srgbClr val="000000"/>
                </a:solidFill>
                <a:latin typeface="Arial"/>
                <a:ea typeface="Arial"/>
                <a:cs typeface="Arial"/>
                <a:sym typeface="Arial"/>
              </a:rPr>
              <a:t>general public)</a:t>
            </a:r>
          </a:p>
          <a:p>
            <a:pPr marL="914400" lvl="1" indent="-298450" rtl="0">
              <a:spcBef>
                <a:spcPts val="0"/>
              </a:spcBef>
              <a:buClr>
                <a:srgbClr val="000000"/>
              </a:buClr>
              <a:buSzPct val="100000"/>
              <a:buFont typeface="Arial"/>
              <a:buChar char="–"/>
            </a:pPr>
            <a:r>
              <a:rPr lang="en-US" sz="1100" dirty="0" smtClean="0">
                <a:solidFill>
                  <a:srgbClr val="000000"/>
                </a:solidFill>
                <a:latin typeface="Arial"/>
                <a:ea typeface="Arial"/>
                <a:cs typeface="Arial"/>
                <a:sym typeface="Arial"/>
              </a:rPr>
              <a:t>Using self-study to respond to grants, develop research</a:t>
            </a:r>
            <a:r>
              <a:rPr lang="en-US" sz="1100" baseline="0" dirty="0" smtClean="0">
                <a:solidFill>
                  <a:srgbClr val="000000"/>
                </a:solidFill>
                <a:latin typeface="Arial"/>
                <a:ea typeface="Arial"/>
                <a:cs typeface="Arial"/>
                <a:sym typeface="Arial"/>
              </a:rPr>
              <a:t> agendas, and promote programs (media, news/events, flyers, information presentations)</a:t>
            </a:r>
          </a:p>
          <a:p>
            <a:pPr marL="615950" lvl="1" indent="0" rtl="0">
              <a:spcBef>
                <a:spcPts val="0"/>
              </a:spcBef>
              <a:buClr>
                <a:srgbClr val="000000"/>
              </a:buClr>
              <a:buSzPct val="100000"/>
              <a:buFont typeface="Arial"/>
              <a:buNone/>
            </a:pPr>
            <a:endParaRPr lang="en-US" sz="1100" baseline="0" dirty="0" smtClean="0">
              <a:solidFill>
                <a:srgbClr val="000000"/>
              </a:solidFill>
              <a:latin typeface="Arial"/>
              <a:ea typeface="Arial"/>
              <a:cs typeface="Arial"/>
              <a:sym typeface="Arial"/>
            </a:endParaRPr>
          </a:p>
          <a:p>
            <a:pPr marL="615950" lvl="1" indent="0" rtl="0">
              <a:spcBef>
                <a:spcPts val="0"/>
              </a:spcBef>
              <a:buClr>
                <a:srgbClr val="000000"/>
              </a:buClr>
              <a:buSzPct val="100000"/>
              <a:buFont typeface="Arial"/>
              <a:buNone/>
            </a:pPr>
            <a:r>
              <a:rPr lang="en-US" sz="1100" baseline="0" dirty="0" smtClean="0">
                <a:solidFill>
                  <a:srgbClr val="000000"/>
                </a:solidFill>
                <a:latin typeface="Arial"/>
                <a:ea typeface="Arial"/>
                <a:cs typeface="Arial"/>
                <a:sym typeface="Arial"/>
              </a:rPr>
              <a:t>Question: Who do you need on the team to support the use of the data tools and functions?  data management support staff, </a:t>
            </a:r>
            <a:r>
              <a:rPr lang="en-US" sz="1100" baseline="0" dirty="0" err="1" smtClean="0">
                <a:solidFill>
                  <a:srgbClr val="000000"/>
                </a:solidFill>
                <a:latin typeface="Arial"/>
                <a:ea typeface="Arial"/>
                <a:cs typeface="Arial"/>
                <a:sym typeface="Arial"/>
              </a:rPr>
              <a:t>e-learning</a:t>
            </a:r>
            <a:r>
              <a:rPr lang="en-US" sz="1100" baseline="0" dirty="0" smtClean="0">
                <a:solidFill>
                  <a:srgbClr val="000000"/>
                </a:solidFill>
                <a:latin typeface="Arial"/>
                <a:ea typeface="Arial"/>
                <a:cs typeface="Arial"/>
                <a:sym typeface="Arial"/>
              </a:rPr>
              <a:t> designers, assessment developers, institutional data analysts, faculty and staff with assessment expertise; data analysts, research/statistics experts, graduate assistants with backgrounds in assessment and statistical analyses</a:t>
            </a:r>
            <a:endParaRPr lang="en-US" sz="1100" dirty="0" smtClean="0">
              <a:solidFill>
                <a:srgbClr val="000000"/>
              </a:solidFill>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26</a:t>
            </a:fld>
            <a:endParaRPr lang="en-US"/>
          </a:p>
        </p:txBody>
      </p:sp>
    </p:spTree>
    <p:extLst>
      <p:ext uri="{BB962C8B-B14F-4D97-AF65-F5344CB8AC3E}">
        <p14:creationId xmlns:p14="http://schemas.microsoft.com/office/powerpoint/2010/main" val="4126097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Consider the various ways you collect, analyze,</a:t>
            </a:r>
            <a:r>
              <a:rPr lang="en-US" baseline="0" dirty="0" smtClean="0"/>
              <a:t> interpret, report, and share evidence to inform continuous improvement</a:t>
            </a:r>
          </a:p>
          <a:p>
            <a:r>
              <a:rPr lang="en-US" baseline="0" dirty="0" smtClean="0"/>
              <a:t>What is working well for you?  Where are there gaps?  What are potential solutions? </a:t>
            </a:r>
          </a:p>
          <a:p>
            <a:r>
              <a:rPr lang="en-US" baseline="0" dirty="0" smtClean="0"/>
              <a:t>How might you use the data tools and human resources self-assessment?  Who will be involved in the discussion?  What changes do you anticipate or hope to achieve?</a:t>
            </a:r>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27</a:t>
            </a:fld>
            <a:endParaRPr lang="en-US"/>
          </a:p>
        </p:txBody>
      </p:sp>
    </p:spTree>
    <p:extLst>
      <p:ext uri="{BB962C8B-B14F-4D97-AF65-F5344CB8AC3E}">
        <p14:creationId xmlns:p14="http://schemas.microsoft.com/office/powerpoint/2010/main" val="4060157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strategy:</a:t>
            </a:r>
            <a:r>
              <a:rPr lang="en-US" baseline="0" dirty="0" smtClean="0"/>
              <a:t>  Develop assessment policies and procedures</a:t>
            </a:r>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28</a:t>
            </a:fld>
            <a:endParaRPr lang="en-US"/>
          </a:p>
        </p:txBody>
      </p:sp>
    </p:spTree>
    <p:extLst>
      <p:ext uri="{BB962C8B-B14F-4D97-AF65-F5344CB8AC3E}">
        <p14:creationId xmlns:p14="http://schemas.microsoft.com/office/powerpoint/2010/main" val="4289849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a:ea typeface="Arial"/>
                <a:cs typeface="Arial"/>
                <a:sym typeface="Arial"/>
              </a:rPr>
              <a:t>Show </a:t>
            </a:r>
            <a:r>
              <a:rPr lang="en-US" sz="1200" b="1" dirty="0" smtClean="0">
                <a:latin typeface="Arial"/>
                <a:ea typeface="Arial"/>
                <a:cs typeface="Arial"/>
                <a:sym typeface="Arial"/>
              </a:rPr>
              <a:t>policies and procedures portal</a:t>
            </a:r>
            <a:r>
              <a:rPr lang="en-US" sz="1200" dirty="0" smtClean="0">
                <a:latin typeface="Arial"/>
                <a:ea typeface="Arial"/>
                <a:cs typeface="Arial"/>
                <a:sym typeface="Arial"/>
              </a:rPr>
              <a:t> on NAU PEP site and QAS website with Examples</a:t>
            </a:r>
            <a:r>
              <a:rPr lang="en-US" sz="1200" baseline="0" dirty="0" smtClean="0">
                <a:latin typeface="Arial"/>
                <a:ea typeface="Arial"/>
                <a:cs typeface="Arial"/>
                <a:sym typeface="Arial"/>
              </a:rPr>
              <a:t> from our experience:  https://nau.edu/Provost/PEP/Quality-Assurance-System/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Arial"/>
                <a:ea typeface="Arial"/>
                <a:cs typeface="Arial"/>
                <a:sym typeface="Arial"/>
              </a:rPr>
              <a:t>Also:  </a:t>
            </a:r>
            <a:r>
              <a:rPr lang="en-US" sz="1200" b="1" baseline="0" dirty="0" smtClean="0">
                <a:latin typeface="Arial"/>
                <a:ea typeface="Arial"/>
                <a:cs typeface="Arial"/>
                <a:sym typeface="Arial"/>
              </a:rPr>
              <a:t>Data Tool </a:t>
            </a:r>
            <a:r>
              <a:rPr lang="en-US" sz="1200" b="1" baseline="0" dirty="0" err="1" smtClean="0">
                <a:latin typeface="Arial"/>
                <a:ea typeface="Arial"/>
                <a:cs typeface="Arial"/>
                <a:sym typeface="Arial"/>
              </a:rPr>
              <a:t>FLowChart</a:t>
            </a:r>
            <a:endParaRPr lang="en-US" sz="1200" b="1" dirty="0" smtClean="0">
              <a:latin typeface="Arial"/>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a:ea typeface="Arial"/>
                <a:cs typeface="Arial"/>
                <a:sym typeface="Arial"/>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a:ea typeface="Arial"/>
                <a:cs typeface="Arial"/>
                <a:sym typeface="Arial"/>
              </a:rPr>
              <a:t>Discussed,</a:t>
            </a:r>
            <a:r>
              <a:rPr lang="en-US" sz="1200" baseline="0" dirty="0" smtClean="0">
                <a:latin typeface="Arial"/>
                <a:ea typeface="Arial"/>
                <a:cs typeface="Arial"/>
                <a:sym typeface="Arial"/>
              </a:rPr>
              <a:t> proposed, and drafted policy and procedures for reporting that met university, state, and SPA  expectations</a:t>
            </a:r>
            <a:r>
              <a:rPr lang="en-US" sz="1200" dirty="0" smtClean="0">
                <a:latin typeface="Arial"/>
                <a:ea typeface="Arial"/>
                <a:cs typeface="Arial"/>
                <a:sym typeface="Arial"/>
              </a:rPr>
              <a:t>	with minimal</a:t>
            </a:r>
            <a:r>
              <a:rPr lang="en-US" sz="1200" baseline="0" dirty="0" smtClean="0">
                <a:latin typeface="Arial"/>
                <a:ea typeface="Arial"/>
                <a:cs typeface="Arial"/>
                <a:sym typeface="Arial"/>
              </a:rPr>
              <a:t> duplication (OCLDAA, SPA, ADE)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a:ea typeface="Arial"/>
                <a:cs typeface="Arial"/>
                <a:sym typeface="Arial"/>
              </a:rPr>
              <a:t>Developed templates</a:t>
            </a:r>
            <a:r>
              <a:rPr lang="en-US" sz="1200" baseline="0" dirty="0" smtClean="0">
                <a:latin typeface="Arial"/>
                <a:ea typeface="Arial"/>
                <a:cs typeface="Arial"/>
                <a:sym typeface="Arial"/>
              </a:rPr>
              <a:t> for faculty/staff to use for SPA and Self-Study reporting; duplicate each reporting cycle and archive, store, to maintain a record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Arial"/>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Arial"/>
                <a:ea typeface="Arial"/>
                <a:cs typeface="Arial"/>
                <a:sym typeface="Arial"/>
              </a:rPr>
              <a:t>Developed template for biennial reporting to institutions assessment office that is efficient and aligned with CAEP and SPA (and State Certification Unit) </a:t>
            </a:r>
            <a:endParaRPr lang="en-US" sz="1200" dirty="0" smtClean="0">
              <a:latin typeface="Arial"/>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a:ea typeface="Arial"/>
              <a:cs typeface="Arial"/>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a:ea typeface="Arial"/>
                <a:cs typeface="Arial"/>
                <a:sym typeface="Arial"/>
              </a:rPr>
              <a:t>Show example files for Master Assessment Plan and Calendar and Biennial Reporting Chart with expectations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latin typeface="Arial"/>
                <a:ea typeface="Arial"/>
                <a:cs typeface="Arial"/>
                <a:sym typeface="Arial"/>
              </a:rPr>
              <a:t>	guided</a:t>
            </a:r>
            <a:r>
              <a:rPr lang="en-US" sz="1200" baseline="0" dirty="0" smtClean="0">
                <a:latin typeface="Arial"/>
                <a:ea typeface="Arial"/>
                <a:cs typeface="Arial"/>
                <a:sym typeface="Arial"/>
              </a:rPr>
              <a:t>  decision to use a proprietary student teaching evaluation (too many variations across programs, challenges with establishing validity and reliability on numerous EPP-created tools, challenges with collecting and extracting data,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aseline="0" dirty="0" smtClean="0">
                <a:latin typeface="Arial"/>
                <a:ea typeface="Arial"/>
                <a:cs typeface="Arial"/>
                <a:sym typeface="Arial"/>
              </a:rPr>
              <a:t>Efficiencies with sharing data resulted in selecting SharePoint (Other tools not available at the time)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aseline="0" dirty="0" smtClean="0">
                <a:latin typeface="Arial"/>
                <a:ea typeface="Arial"/>
                <a:cs typeface="Arial"/>
                <a:sym typeface="Arial"/>
              </a:rPr>
              <a:t>Discussions with upper administration about more sophisticated tools that are university supported for rubric data extraction (</a:t>
            </a:r>
            <a:r>
              <a:rPr lang="en-US" sz="1200" baseline="0" dirty="0" err="1" smtClean="0">
                <a:latin typeface="Arial"/>
                <a:ea typeface="Arial"/>
                <a:cs typeface="Arial"/>
                <a:sym typeface="Arial"/>
              </a:rPr>
              <a:t>BbLearn</a:t>
            </a:r>
            <a:r>
              <a:rPr lang="en-US" sz="1200" baseline="0" dirty="0" smtClean="0">
                <a:latin typeface="Arial"/>
                <a:ea typeface="Arial"/>
                <a:cs typeface="Arial"/>
                <a:sym typeface="Arial"/>
              </a:rPr>
              <a:t> Rubric with bridge software (</a:t>
            </a:r>
            <a:r>
              <a:rPr lang="en-US" sz="1200" baseline="0" dirty="0" err="1" smtClean="0">
                <a:latin typeface="Arial"/>
                <a:ea typeface="Arial"/>
                <a:cs typeface="Arial"/>
                <a:sym typeface="Arial"/>
              </a:rPr>
              <a:t>Informatica</a:t>
            </a:r>
            <a:r>
              <a:rPr lang="en-US" sz="1200" baseline="0" dirty="0" smtClean="0">
                <a:latin typeface="Arial"/>
                <a:ea typeface="Arial"/>
                <a:cs typeface="Arial"/>
                <a:sym typeface="Arial"/>
              </a:rPr>
              <a:t>), Collecting and managing other student data (</a:t>
            </a:r>
            <a:r>
              <a:rPr lang="en-US" sz="1200" baseline="0" dirty="0" err="1" smtClean="0">
                <a:latin typeface="Arial"/>
                <a:ea typeface="Arial"/>
                <a:cs typeface="Arial"/>
                <a:sym typeface="Arial"/>
              </a:rPr>
              <a:t>SalesForce</a:t>
            </a:r>
            <a:r>
              <a:rPr lang="en-US" sz="1200" baseline="0" dirty="0" smtClean="0">
                <a:latin typeface="Arial"/>
                <a:ea typeface="Arial"/>
                <a:cs typeface="Arial"/>
                <a:sym typeface="Arial"/>
              </a:rPr>
              <a:t>), having a survey tool with advanced functions (</a:t>
            </a:r>
            <a:r>
              <a:rPr lang="en-US" sz="1200" baseline="0" dirty="0" err="1" smtClean="0">
                <a:latin typeface="Arial"/>
                <a:ea typeface="Arial"/>
                <a:cs typeface="Arial"/>
                <a:sym typeface="Arial"/>
              </a:rPr>
              <a:t>Qualtrics</a:t>
            </a:r>
            <a:r>
              <a:rPr lang="en-US" sz="1200" baseline="0" dirty="0" smtClean="0">
                <a:latin typeface="Arial"/>
                <a:ea typeface="Arial"/>
                <a:cs typeface="Arial"/>
                <a:sym typeface="Arial"/>
              </a:rPr>
              <a:t>), Reporting official data (Business Objects and other institutional reporting tools and procedures, sharing through SharePoint and website; formal reporting to CAEP, NAU Assessment office, ADE (Title II)</a:t>
            </a:r>
            <a:endParaRPr lang="en-US" sz="1200" dirty="0" smtClean="0">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29</a:t>
            </a:fld>
            <a:endParaRPr lang="en-US"/>
          </a:p>
        </p:txBody>
      </p:sp>
    </p:spTree>
    <p:extLst>
      <p:ext uri="{BB962C8B-B14F-4D97-AF65-F5344CB8AC3E}">
        <p14:creationId xmlns:p14="http://schemas.microsoft.com/office/powerpoint/2010/main" val="4132418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Policy and Procedures Strategy focuses on efficient, systematic ways to guide faculty and staff with managing the QAS.  The</a:t>
            </a:r>
            <a:r>
              <a:rPr lang="en-US" baseline="0" dirty="0" smtClean="0"/>
              <a:t> links on this slide will take  you to the NAU Professional Education Programs website, Quality Assurance System resources.  At our institution, the Office of Curriculum, Learning Design, and Academic Assessment requires all of the university’s programs to submit annual Program Level Assessment Reporting and Review through our college curriculum and assessment committees.  Since most or our programs are nationally recognized by a Specialized Professional Association (SPA), we worked with the university office to submit a report that aligns with our CAEP and SPA process, but also meets the requirements for the university.  The example policy at this link details that CAEP accredited programs will complete a Biennial Report in the fall of  even years, and during the spring of odd years, the C &amp; A committee will review the Use of Assessment Results and Action Plan sections and provide feedback to the program faculty (continuous improvement checks/balances).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left side of this slide outlines the components to the Biennial Reporting Template.  As a reminder, you can find this template on the NAU PEP Quality Assurance System website: </a:t>
            </a:r>
            <a:r>
              <a:rPr lang="en-US" dirty="0" smtClean="0">
                <a:hlinkClick r:id="rId3"/>
              </a:rPr>
              <a:t>https://nau.edu/Provost/PEP/Quality-Assurance-System/</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30</a:t>
            </a:fld>
            <a:endParaRPr lang="en-US"/>
          </a:p>
        </p:txBody>
      </p:sp>
    </p:spTree>
    <p:extLst>
      <p:ext uri="{BB962C8B-B14F-4D97-AF65-F5344CB8AC3E}">
        <p14:creationId xmlns:p14="http://schemas.microsoft.com/office/powerpoint/2010/main" val="2026274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Development and use of Master</a:t>
            </a:r>
            <a:r>
              <a:rPr lang="en-US" baseline="0" dirty="0" smtClean="0"/>
              <a:t> SPA Template with policies and procedures aligned to CAEP</a:t>
            </a:r>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31</a:t>
            </a:fld>
            <a:endParaRPr lang="en-US"/>
          </a:p>
        </p:txBody>
      </p:sp>
    </p:spTree>
    <p:extLst>
      <p:ext uri="{BB962C8B-B14F-4D97-AF65-F5344CB8AC3E}">
        <p14:creationId xmlns:p14="http://schemas.microsoft.com/office/powerpoint/2010/main" val="3479190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5" name="Shape 125"/>
          <p:cNvSpPr txBox="1">
            <a:spLocks noGrp="1"/>
          </p:cNvSpPr>
          <p:nvPr>
            <p:ph type="body" idx="1"/>
          </p:nvPr>
        </p:nvSpPr>
        <p:spPr>
          <a:xfrm>
            <a:off x="688805" y="4418013"/>
            <a:ext cx="5504202" cy="4181475"/>
          </a:xfrm>
          <a:prstGeom prst="rect">
            <a:avLst/>
          </a:prstGeom>
          <a:noFill/>
          <a:ln>
            <a:noFill/>
          </a:ln>
        </p:spPr>
        <p:txBody>
          <a:bodyPr lIns="92275" tIns="46125" rIns="92275" bIns="46125" anchor="t" anchorCtr="0">
            <a:noAutofit/>
          </a:bodyPr>
          <a:lstStyle/>
          <a:p>
            <a:pPr lvl="0" rtl="0">
              <a:lnSpc>
                <a:spcPct val="115000"/>
              </a:lnSpc>
              <a:spcBef>
                <a:spcPts val="0"/>
              </a:spcBef>
              <a:buClr>
                <a:schemeClr val="dk1"/>
              </a:buClr>
              <a:buSzPct val="100000"/>
              <a:buFont typeface="Arial"/>
              <a:buNone/>
            </a:pPr>
            <a:r>
              <a:rPr lang="en-US" sz="1100" i="1" dirty="0">
                <a:latin typeface="Arial"/>
                <a:ea typeface="Arial"/>
                <a:cs typeface="Arial"/>
                <a:sym typeface="Arial"/>
              </a:rPr>
              <a:t>We would like a sense of the size of your </a:t>
            </a:r>
            <a:r>
              <a:rPr lang="en-US" sz="1100" i="1" dirty="0" smtClean="0">
                <a:latin typeface="Arial"/>
                <a:ea typeface="Arial"/>
                <a:cs typeface="Arial"/>
                <a:sym typeface="Arial"/>
              </a:rPr>
              <a:t>programs</a:t>
            </a:r>
            <a:r>
              <a:rPr lang="en-US" sz="1100" i="1" baseline="0" dirty="0" smtClean="0">
                <a:latin typeface="Arial"/>
                <a:ea typeface="Arial"/>
                <a:cs typeface="Arial"/>
                <a:sym typeface="Arial"/>
              </a:rPr>
              <a:t> and allow you to meet others with a potentially similar context.</a:t>
            </a:r>
          </a:p>
          <a:p>
            <a:pPr lvl="0" rtl="0">
              <a:lnSpc>
                <a:spcPct val="115000"/>
              </a:lnSpc>
              <a:spcBef>
                <a:spcPts val="0"/>
              </a:spcBef>
              <a:buClr>
                <a:schemeClr val="dk1"/>
              </a:buClr>
              <a:buSzPct val="100000"/>
              <a:buFont typeface="Arial"/>
              <a:buNone/>
            </a:pPr>
            <a:endParaRPr lang="en-US" sz="1100" i="1" baseline="0" dirty="0" smtClean="0">
              <a:latin typeface="Arial"/>
              <a:ea typeface="Arial"/>
              <a:cs typeface="Arial"/>
              <a:sym typeface="Arial"/>
            </a:endParaRPr>
          </a:p>
          <a:p>
            <a:pPr marL="342900" marR="0" lvl="0" indent="-241300" algn="l" rtl="0">
              <a:lnSpc>
                <a:spcPct val="100000"/>
              </a:lnSpc>
              <a:spcBef>
                <a:spcPts val="0"/>
              </a:spcBef>
              <a:spcAft>
                <a:spcPts val="0"/>
              </a:spcAft>
              <a:buClr>
                <a:srgbClr val="003264"/>
              </a:buClr>
              <a:buSzPct val="100000"/>
              <a:buFont typeface="Arial"/>
              <a:buChar char="•"/>
            </a:pPr>
            <a:r>
              <a:rPr lang="en-US" sz="2400" dirty="0" smtClean="0"/>
              <a:t>Please form</a:t>
            </a:r>
            <a:r>
              <a:rPr lang="en-US" sz="2400" baseline="0" dirty="0" smtClean="0"/>
              <a:t> a line ---- starting on the left if…</a:t>
            </a:r>
          </a:p>
          <a:p>
            <a:pPr marL="800100" marR="0" lvl="1" indent="-241300" algn="l" defTabSz="914400" rtl="0" eaLnBrk="1" fontAlgn="auto" latinLnBrk="0" hangingPunct="1">
              <a:lnSpc>
                <a:spcPct val="100000"/>
              </a:lnSpc>
              <a:spcBef>
                <a:spcPts val="0"/>
              </a:spcBef>
              <a:spcAft>
                <a:spcPts val="0"/>
              </a:spcAft>
              <a:buClr>
                <a:srgbClr val="003264"/>
              </a:buClr>
              <a:buSzPct val="100000"/>
              <a:buFont typeface="Arial"/>
              <a:buChar char="•"/>
              <a:tabLst/>
              <a:defRPr/>
            </a:pPr>
            <a:r>
              <a:rPr lang="en-US" sz="2400" dirty="0" smtClean="0"/>
              <a:t>you consider your institution to be small in terms of number of initial and advanced programs (&lt;10) and enrollment of programs (&lt;1,000)</a:t>
            </a:r>
          </a:p>
          <a:p>
            <a:pPr marL="800100" marR="0" lvl="1" indent="-241300" algn="l" defTabSz="914400" rtl="0" eaLnBrk="1" fontAlgn="auto" latinLnBrk="0" hangingPunct="1">
              <a:lnSpc>
                <a:spcPct val="100000"/>
              </a:lnSpc>
              <a:spcBef>
                <a:spcPts val="0"/>
              </a:spcBef>
              <a:spcAft>
                <a:spcPts val="0"/>
              </a:spcAft>
              <a:buClr>
                <a:srgbClr val="003264"/>
              </a:buClr>
              <a:buSzPct val="100000"/>
              <a:buFont typeface="Arial"/>
              <a:buChar char="•"/>
              <a:tabLst/>
              <a:defRPr/>
            </a:pPr>
            <a:r>
              <a:rPr lang="en-US" sz="2400" dirty="0" smtClean="0"/>
              <a:t>Middle if…</a:t>
            </a:r>
          </a:p>
          <a:p>
            <a:pPr marL="800100" marR="0" lvl="1" indent="-241300" algn="l" defTabSz="914400" rtl="0" eaLnBrk="1" fontAlgn="auto" latinLnBrk="0" hangingPunct="1">
              <a:lnSpc>
                <a:spcPct val="100000"/>
              </a:lnSpc>
              <a:spcBef>
                <a:spcPts val="0"/>
              </a:spcBef>
              <a:spcAft>
                <a:spcPts val="0"/>
              </a:spcAft>
              <a:buClr>
                <a:srgbClr val="003264"/>
              </a:buClr>
              <a:buSzPct val="100000"/>
              <a:buFont typeface="Arial"/>
              <a:buChar char="•"/>
              <a:tabLst/>
              <a:defRPr/>
            </a:pPr>
            <a:r>
              <a:rPr lang="en-US" sz="2400" dirty="0" smtClean="0"/>
              <a:t>you consider your institution to be medium sized in terms of initial and/or advanced programs (10-25) and enrollment of programs (1,000 to 2,000)</a:t>
            </a:r>
          </a:p>
          <a:p>
            <a:pPr marL="800100" marR="0" lvl="1" indent="-241300" algn="l" defTabSz="914400" rtl="0" eaLnBrk="1" fontAlgn="auto" latinLnBrk="0" hangingPunct="1">
              <a:lnSpc>
                <a:spcPct val="100000"/>
              </a:lnSpc>
              <a:spcBef>
                <a:spcPts val="0"/>
              </a:spcBef>
              <a:spcAft>
                <a:spcPts val="0"/>
              </a:spcAft>
              <a:buClr>
                <a:srgbClr val="003264"/>
              </a:buClr>
              <a:buSzPct val="100000"/>
              <a:buFont typeface="Arial"/>
              <a:buChar char="•"/>
              <a:tabLst/>
              <a:defRPr/>
            </a:pPr>
            <a:r>
              <a:rPr lang="en-US" sz="2400" dirty="0" smtClean="0"/>
              <a:t>Large if…</a:t>
            </a:r>
          </a:p>
          <a:p>
            <a:pPr marL="800100" marR="0" lvl="1" indent="-241300" algn="l" defTabSz="914400" rtl="0" eaLnBrk="1" fontAlgn="auto" latinLnBrk="0" hangingPunct="1">
              <a:lnSpc>
                <a:spcPct val="100000"/>
              </a:lnSpc>
              <a:spcBef>
                <a:spcPts val="0"/>
              </a:spcBef>
              <a:spcAft>
                <a:spcPts val="0"/>
              </a:spcAft>
              <a:buClr>
                <a:srgbClr val="003264"/>
              </a:buClr>
              <a:buSzPct val="100000"/>
              <a:buFont typeface="Arial"/>
              <a:buChar char="•"/>
              <a:tabLst/>
              <a:defRPr/>
            </a:pPr>
            <a:r>
              <a:rPr lang="en-US" sz="2400" dirty="0" smtClean="0"/>
              <a:t>you consider your institution to be large in terms of initial and/or advanced programs (25+) and enrollment of programs (2,000+)?</a:t>
            </a:r>
          </a:p>
          <a:p>
            <a:pPr marL="800100" marR="0" lvl="1" indent="-241300" algn="l" defTabSz="914400" rtl="0" eaLnBrk="1" fontAlgn="auto" latinLnBrk="0" hangingPunct="1">
              <a:lnSpc>
                <a:spcPct val="100000"/>
              </a:lnSpc>
              <a:spcBef>
                <a:spcPts val="0"/>
              </a:spcBef>
              <a:spcAft>
                <a:spcPts val="0"/>
              </a:spcAft>
              <a:buClr>
                <a:srgbClr val="003264"/>
              </a:buClr>
              <a:buSzPct val="100000"/>
              <a:buFont typeface="Arial"/>
              <a:buChar char="•"/>
              <a:tabLst/>
              <a:defRPr/>
            </a:pPr>
            <a:endParaRPr lang="en-US" sz="2400" i="1" dirty="0" smtClean="0">
              <a:latin typeface="Arial"/>
              <a:ea typeface="Arial"/>
              <a:cs typeface="Arial"/>
              <a:sym typeface="Arial"/>
            </a:endParaRPr>
          </a:p>
          <a:p>
            <a:pPr marL="101600" marR="0" lvl="0" indent="0" algn="l" defTabSz="914400" rtl="0" eaLnBrk="1" fontAlgn="auto" latinLnBrk="0" hangingPunct="1">
              <a:lnSpc>
                <a:spcPct val="100000"/>
              </a:lnSpc>
              <a:spcBef>
                <a:spcPts val="0"/>
              </a:spcBef>
              <a:spcAft>
                <a:spcPts val="0"/>
              </a:spcAft>
              <a:buClr>
                <a:srgbClr val="003264"/>
              </a:buClr>
              <a:buSzPct val="100000"/>
              <a:buFontTx/>
              <a:buNone/>
              <a:tabLst/>
              <a:defRPr/>
            </a:pPr>
            <a:r>
              <a:rPr lang="en-US" sz="1100" i="1" dirty="0" smtClean="0">
                <a:latin typeface="Arial"/>
                <a:ea typeface="Arial"/>
                <a:cs typeface="Arial"/>
                <a:sym typeface="Arial"/>
              </a:rPr>
              <a:t>We would like a sense of the timeline for accreditation or re-accreditation.  </a:t>
            </a:r>
          </a:p>
          <a:p>
            <a:pPr marL="342900" marR="0" lvl="0" indent="-241300" algn="l" rtl="0">
              <a:lnSpc>
                <a:spcPct val="100000"/>
              </a:lnSpc>
              <a:spcBef>
                <a:spcPts val="0"/>
              </a:spcBef>
              <a:spcAft>
                <a:spcPts val="0"/>
              </a:spcAft>
              <a:buClr>
                <a:srgbClr val="003264"/>
              </a:buClr>
              <a:buSzPct val="100000"/>
              <a:buFont typeface="Arial"/>
              <a:buChar char="•"/>
            </a:pPr>
            <a:r>
              <a:rPr lang="en-US" sz="2400" dirty="0" smtClean="0"/>
              <a:t>Please find</a:t>
            </a:r>
            <a:r>
              <a:rPr lang="en-US" sz="2400" baseline="0" dirty="0" smtClean="0"/>
              <a:t> a place in line --- starting on the left if…</a:t>
            </a:r>
            <a:endParaRPr lang="en-US" sz="2400" dirty="0" smtClean="0"/>
          </a:p>
          <a:p>
            <a:pPr marL="742950" marR="0" lvl="1" indent="-82550" algn="l" rtl="0">
              <a:lnSpc>
                <a:spcPct val="100000"/>
              </a:lnSpc>
              <a:spcBef>
                <a:spcPts val="0"/>
              </a:spcBef>
              <a:spcAft>
                <a:spcPts val="0"/>
              </a:spcAft>
              <a:buClr>
                <a:srgbClr val="619080"/>
              </a:buClr>
              <a:buSzPct val="100000"/>
              <a:buFont typeface="Arial"/>
              <a:buChar char="–"/>
            </a:pPr>
            <a:r>
              <a:rPr lang="en-US" sz="2400" b="0" dirty="0" smtClean="0"/>
              <a:t> your institution complete</a:t>
            </a:r>
            <a:r>
              <a:rPr lang="en-US" sz="2400" b="0" baseline="0" dirty="0" smtClean="0"/>
              <a:t>s program review through a state process</a:t>
            </a:r>
            <a:endParaRPr lang="en-US" sz="2400" b="0" dirty="0" smtClean="0"/>
          </a:p>
          <a:p>
            <a:pPr marL="742950" marR="0" lvl="1" indent="-82550" algn="l" rtl="0">
              <a:lnSpc>
                <a:spcPct val="100000"/>
              </a:lnSpc>
              <a:spcBef>
                <a:spcPts val="0"/>
              </a:spcBef>
              <a:spcAft>
                <a:spcPts val="0"/>
              </a:spcAft>
              <a:buClr>
                <a:srgbClr val="619080"/>
              </a:buClr>
              <a:buSzPct val="100000"/>
              <a:buFont typeface="Arial"/>
              <a:buChar char="–"/>
            </a:pPr>
            <a:r>
              <a:rPr lang="en-US" sz="2400" b="0" dirty="0" smtClean="0"/>
              <a:t> </a:t>
            </a:r>
            <a:r>
              <a:rPr lang="en-US" sz="2400" dirty="0" smtClean="0"/>
              <a:t>your institution is exploring CAEP accreditation or is in the candidacy process</a:t>
            </a:r>
          </a:p>
          <a:p>
            <a:pPr marL="742950" marR="0" lvl="1" indent="-82550" algn="l" rtl="0">
              <a:lnSpc>
                <a:spcPct val="100000"/>
              </a:lnSpc>
              <a:spcBef>
                <a:spcPts val="0"/>
              </a:spcBef>
              <a:spcAft>
                <a:spcPts val="0"/>
              </a:spcAft>
              <a:buClr>
                <a:srgbClr val="619080"/>
              </a:buClr>
              <a:buSzPct val="100000"/>
              <a:buFont typeface="Arial"/>
              <a:buChar char="–"/>
            </a:pPr>
            <a:r>
              <a:rPr lang="en-US" sz="2400" b="1" i="0" u="none" strike="noStrike" cap="none" dirty="0" smtClean="0">
                <a:solidFill>
                  <a:srgbClr val="619080"/>
                </a:solidFill>
                <a:latin typeface="Arial"/>
                <a:ea typeface="Arial"/>
                <a:cs typeface="Arial"/>
                <a:sym typeface="Arial"/>
              </a:rPr>
              <a:t> </a:t>
            </a:r>
            <a:r>
              <a:rPr lang="en-US" sz="2400" dirty="0" smtClean="0"/>
              <a:t>your institution has recently been re-accredited through NCATE or TEAC and is now transitioning to CAEP</a:t>
            </a:r>
          </a:p>
          <a:p>
            <a:pPr marL="742950" marR="0" lvl="1" indent="-82550" algn="l" rtl="0">
              <a:lnSpc>
                <a:spcPct val="100000"/>
              </a:lnSpc>
              <a:spcBef>
                <a:spcPts val="0"/>
              </a:spcBef>
              <a:spcAft>
                <a:spcPts val="0"/>
              </a:spcAft>
              <a:buClr>
                <a:srgbClr val="619080"/>
              </a:buClr>
              <a:buSzPct val="100000"/>
              <a:buFont typeface="Arial"/>
              <a:buChar char="–"/>
            </a:pPr>
            <a:r>
              <a:rPr lang="en-US" sz="2400" dirty="0" smtClean="0"/>
              <a:t> your institution is in the process of writing your CAEP Self-Study in the next 1 to 3 years</a:t>
            </a:r>
          </a:p>
          <a:p>
            <a:pPr marL="742950" marR="0" lvl="1" indent="-82550" algn="l" rtl="0">
              <a:lnSpc>
                <a:spcPct val="100000"/>
              </a:lnSpc>
              <a:spcBef>
                <a:spcPts val="0"/>
              </a:spcBef>
              <a:spcAft>
                <a:spcPts val="0"/>
              </a:spcAft>
              <a:buClr>
                <a:srgbClr val="619080"/>
              </a:buClr>
              <a:buSzPct val="100000"/>
              <a:buFont typeface="Arial"/>
              <a:buChar char="–"/>
            </a:pPr>
            <a:r>
              <a:rPr lang="en-US" sz="2400" dirty="0" smtClean="0"/>
              <a:t> your institution has submitted the CAEP Self-Study report and will be having this year or has recently had a Site Visit</a:t>
            </a:r>
          </a:p>
          <a:p>
            <a:pPr marL="742950" marR="0" lvl="1" indent="-82550" algn="l" rtl="0">
              <a:lnSpc>
                <a:spcPct val="100000"/>
              </a:lnSpc>
              <a:spcBef>
                <a:spcPts val="0"/>
              </a:spcBef>
              <a:spcAft>
                <a:spcPts val="0"/>
              </a:spcAft>
              <a:buClr>
                <a:srgbClr val="619080"/>
              </a:buClr>
              <a:buSzPct val="100000"/>
              <a:buFont typeface="Arial"/>
              <a:buChar char="–"/>
            </a:pPr>
            <a:r>
              <a:rPr lang="en-US" sz="2400" baseline="0" dirty="0" smtClean="0"/>
              <a:t> your institution has be accredited by CAEP</a:t>
            </a:r>
            <a:endParaRPr lang="en-US" sz="2400" dirty="0" smtClean="0"/>
          </a:p>
          <a:p>
            <a:pPr marL="101600" marR="0" lvl="0" indent="0" algn="l" defTabSz="914400" rtl="0" eaLnBrk="1" fontAlgn="auto" latinLnBrk="0" hangingPunct="1">
              <a:lnSpc>
                <a:spcPct val="100000"/>
              </a:lnSpc>
              <a:spcBef>
                <a:spcPts val="0"/>
              </a:spcBef>
              <a:spcAft>
                <a:spcPts val="0"/>
              </a:spcAft>
              <a:buClr>
                <a:srgbClr val="003264"/>
              </a:buClr>
              <a:buSzPct val="100000"/>
              <a:buFontTx/>
              <a:buNone/>
              <a:tabLst/>
              <a:defRPr/>
            </a:pPr>
            <a:endParaRPr lang="en-US" sz="1100" i="1" dirty="0">
              <a:latin typeface="Arial"/>
              <a:ea typeface="Arial"/>
              <a:cs typeface="Arial"/>
              <a:sym typeface="Arial"/>
            </a:endParaRPr>
          </a:p>
          <a:p>
            <a:pPr marL="0" marR="0" lvl="0" indent="0" algn="l" rtl="0">
              <a:spcBef>
                <a:spcPts val="0"/>
              </a:spcBef>
              <a:spcAft>
                <a:spcPts val="0"/>
              </a:spcAft>
              <a:buClr>
                <a:schemeClr val="dk1"/>
              </a:buClr>
              <a:buSzPct val="25000"/>
              <a:buFont typeface="Times New Roman"/>
              <a:buNone/>
            </a:pPr>
            <a:endParaRPr sz="1800" dirty="0"/>
          </a:p>
        </p:txBody>
      </p:sp>
      <p:sp>
        <p:nvSpPr>
          <p:cNvPr id="126" name="Shape 126"/>
          <p:cNvSpPr txBox="1">
            <a:spLocks noGrp="1"/>
          </p:cNvSpPr>
          <p:nvPr>
            <p:ph type="sldNum" idx="12"/>
          </p:nvPr>
        </p:nvSpPr>
        <p:spPr>
          <a:xfrm>
            <a:off x="3897512" y="8829675"/>
            <a:ext cx="2982742" cy="465138"/>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07160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CAEP EPP </a:t>
            </a:r>
            <a:r>
              <a:rPr lang="en-US" b="1" dirty="0" smtClean="0"/>
              <a:t>Master Assessment Plan  &amp; Calendar l</a:t>
            </a:r>
            <a:r>
              <a:rPr lang="en-US" dirty="0" smtClean="0"/>
              <a:t>ists the CAEP</a:t>
            </a:r>
            <a:r>
              <a:rPr lang="en-US" baseline="0" dirty="0" smtClean="0"/>
              <a:t> Standards, and then asks for the various columns to be summarized for each standard.  Additional rows should be added for standards that have several types of evidence (assessments, surveys, interviews).  The calendar provides a comprehensive view of the EPP assessment plan and implementation timelines.  The slide provides an abbreviated snapshot of the actual document.  The template can be found on the NAU PEP QAS website. The </a:t>
            </a:r>
            <a:r>
              <a:rPr lang="en-US" baseline="0" dirty="0" err="1" smtClean="0"/>
              <a:t>url</a:t>
            </a:r>
            <a:r>
              <a:rPr lang="en-US" baseline="0" dirty="0" smtClean="0"/>
              <a:t> takes you to the CAEP Standards on the CAEPnet.org website. </a:t>
            </a:r>
          </a:p>
          <a:p>
            <a:endParaRPr lang="en-US" baseline="0" dirty="0" smtClean="0"/>
          </a:p>
          <a:p>
            <a:r>
              <a:rPr lang="en-US" baseline="0" dirty="0" smtClean="0"/>
              <a:t>This procedural tool focuses on the timelines, reporting, and intended use of the assessment results.  </a:t>
            </a:r>
            <a:r>
              <a:rPr lang="en-US" b="1" baseline="0" dirty="0" smtClean="0"/>
              <a:t>Who uses the data? How often is it disseminated? in what ways? How does this inform continuous improvement?</a:t>
            </a:r>
            <a:endParaRPr lang="en-US" b="1"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32</a:t>
            </a:fld>
            <a:endParaRPr lang="en-US"/>
          </a:p>
        </p:txBody>
      </p:sp>
    </p:spTree>
    <p:extLst>
      <p:ext uri="{BB962C8B-B14F-4D97-AF65-F5344CB8AC3E}">
        <p14:creationId xmlns:p14="http://schemas.microsoft.com/office/powerpoint/2010/main" val="2144841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reflecting on P&amp;P strategies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33</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23794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experience and application of strategies for</a:t>
            </a:r>
            <a:r>
              <a:rPr lang="en-US" baseline="0" dirty="0" smtClean="0"/>
              <a:t> preparing our CAEP Self-Study and Site Visit.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34</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00841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35</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83231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36</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18772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37</a:t>
            </a:fld>
            <a:endParaRPr lang="en-US"/>
          </a:p>
        </p:txBody>
      </p:sp>
    </p:spTree>
    <p:extLst>
      <p:ext uri="{BB962C8B-B14F-4D97-AF65-F5344CB8AC3E}">
        <p14:creationId xmlns:p14="http://schemas.microsoft.com/office/powerpoint/2010/main" val="1078961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38</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89762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39</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93395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40</a:t>
            </a:fld>
            <a:endParaRPr lang="en-US"/>
          </a:p>
        </p:txBody>
      </p:sp>
    </p:spTree>
    <p:extLst>
      <p:ext uri="{BB962C8B-B14F-4D97-AF65-F5344CB8AC3E}">
        <p14:creationId xmlns:p14="http://schemas.microsoft.com/office/powerpoint/2010/main" val="2417229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baseline="0" dirty="0" smtClean="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41</a:t>
            </a:fld>
            <a:endParaRPr lang="en-US"/>
          </a:p>
        </p:txBody>
      </p:sp>
    </p:spTree>
    <p:extLst>
      <p:ext uri="{BB962C8B-B14F-4D97-AF65-F5344CB8AC3E}">
        <p14:creationId xmlns:p14="http://schemas.microsoft.com/office/powerpoint/2010/main" val="376078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7" name="Shape 127"/>
          <p:cNvSpPr txBox="1">
            <a:spLocks noGrp="1"/>
          </p:cNvSpPr>
          <p:nvPr>
            <p:ph type="body" idx="1"/>
          </p:nvPr>
        </p:nvSpPr>
        <p:spPr>
          <a:xfrm>
            <a:off x="688805" y="4418013"/>
            <a:ext cx="5504202" cy="4181475"/>
          </a:xfrm>
          <a:prstGeom prst="rect">
            <a:avLst/>
          </a:prstGeom>
          <a:noFill/>
          <a:ln>
            <a:noFill/>
          </a:ln>
        </p:spPr>
        <p:txBody>
          <a:bodyPr lIns="92275" tIns="46125" rIns="92275" bIns="46125" anchor="t" anchorCtr="0">
            <a:noAutofit/>
          </a:bodyPr>
          <a:lstStyle/>
          <a:p>
            <a:pPr marR="0" lvl="0" algn="l" rtl="0">
              <a:spcBef>
                <a:spcPts val="360"/>
              </a:spcBef>
              <a:spcAft>
                <a:spcPts val="0"/>
              </a:spcAft>
              <a:buNone/>
            </a:pPr>
            <a:r>
              <a:rPr lang="en-US" sz="1200" b="0" i="0" u="none" strike="noStrike" cap="none" dirty="0" smtClean="0">
                <a:solidFill>
                  <a:schemeClr val="dk1"/>
                </a:solidFill>
                <a:latin typeface="Times New Roman"/>
                <a:ea typeface="Times New Roman"/>
                <a:cs typeface="Times New Roman"/>
                <a:sym typeface="Times New Roman"/>
              </a:rPr>
              <a:t>Discuss overview of the three parts</a:t>
            </a:r>
            <a:r>
              <a:rPr lang="en-US" sz="1200" b="0" i="0" u="none" strike="noStrike" cap="none" baseline="0" dirty="0" smtClean="0">
                <a:solidFill>
                  <a:schemeClr val="dk1"/>
                </a:solidFill>
                <a:latin typeface="Times New Roman"/>
                <a:ea typeface="Times New Roman"/>
                <a:cs typeface="Times New Roman"/>
                <a:sym typeface="Times New Roman"/>
              </a:rPr>
              <a:t> of the workshop</a:t>
            </a:r>
            <a:endParaRPr sz="1200" b="0" i="0" u="none" strike="noStrike" cap="none" dirty="0">
              <a:solidFill>
                <a:schemeClr val="dk1"/>
              </a:solidFill>
              <a:latin typeface="Times New Roman"/>
              <a:ea typeface="Times New Roman"/>
              <a:cs typeface="Times New Roman"/>
              <a:sym typeface="Times New Roman"/>
            </a:endParaRPr>
          </a:p>
        </p:txBody>
      </p:sp>
      <p:sp>
        <p:nvSpPr>
          <p:cNvPr id="128" name="Shape 128"/>
          <p:cNvSpPr txBox="1">
            <a:spLocks noGrp="1"/>
          </p:cNvSpPr>
          <p:nvPr>
            <p:ph type="sldNum" idx="12"/>
          </p:nvPr>
        </p:nvSpPr>
        <p:spPr>
          <a:xfrm>
            <a:off x="3897512" y="8829675"/>
            <a:ext cx="2982742" cy="465138"/>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205888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42</a:t>
            </a:fld>
            <a:endParaRPr lang="en-US"/>
          </a:p>
        </p:txBody>
      </p:sp>
    </p:spTree>
    <p:extLst>
      <p:ext uri="{BB962C8B-B14F-4D97-AF65-F5344CB8AC3E}">
        <p14:creationId xmlns:p14="http://schemas.microsoft.com/office/powerpoint/2010/main" val="1783634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43</a:t>
            </a:fld>
            <a:endParaRPr lang="en-US"/>
          </a:p>
        </p:txBody>
      </p:sp>
    </p:spTree>
    <p:extLst>
      <p:ext uri="{BB962C8B-B14F-4D97-AF65-F5344CB8AC3E}">
        <p14:creationId xmlns:p14="http://schemas.microsoft.com/office/powerpoint/2010/main" val="2946652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44</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39041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Tx/>
              <a:buFont typeface="Times New Roman"/>
              <a:buNone/>
              <a:tabLst/>
              <a:defRPr/>
            </a:pPr>
            <a:r>
              <a:rPr lang="en-US" baseline="0" dirty="0" smtClean="0"/>
              <a:t>The purpose of practicing with using the various VIP model instruments is to model the VIP process: “train the trainer.”</a:t>
            </a:r>
          </a:p>
          <a:p>
            <a:endParaRPr lang="en-US" baseline="0" dirty="0" smtClean="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45</a:t>
            </a:fld>
            <a:endParaRPr lang="en-US"/>
          </a:p>
        </p:txBody>
      </p:sp>
    </p:spTree>
    <p:extLst>
      <p:ext uri="{BB962C8B-B14F-4D97-AF65-F5344CB8AC3E}">
        <p14:creationId xmlns:p14="http://schemas.microsoft.com/office/powerpoint/2010/main" val="2566604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46</a:t>
            </a:fld>
            <a:endParaRPr lang="en-US"/>
          </a:p>
        </p:txBody>
      </p:sp>
    </p:spTree>
    <p:extLst>
      <p:ext uri="{BB962C8B-B14F-4D97-AF65-F5344CB8AC3E}">
        <p14:creationId xmlns:p14="http://schemas.microsoft.com/office/powerpoint/2010/main" val="4022909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47</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90504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48</a:t>
            </a:fld>
            <a:endParaRPr lang="en-US"/>
          </a:p>
        </p:txBody>
      </p:sp>
    </p:spTree>
    <p:extLst>
      <p:ext uri="{BB962C8B-B14F-4D97-AF65-F5344CB8AC3E}">
        <p14:creationId xmlns:p14="http://schemas.microsoft.com/office/powerpoint/2010/main" val="2373728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one possible model of cognition. Other possible models include Bloom et al. (1956), Biggs &amp; Collis (1982), Anderson et al. (2001), and Fink (2003).</a:t>
            </a:r>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49</a:t>
            </a:fld>
            <a:endParaRPr lang="en-US"/>
          </a:p>
        </p:txBody>
      </p:sp>
    </p:spTree>
    <p:extLst>
      <p:ext uri="{BB962C8B-B14F-4D97-AF65-F5344CB8AC3E}">
        <p14:creationId xmlns:p14="http://schemas.microsoft.com/office/powerpoint/2010/main" val="1056570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50</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1702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Tx/>
              <a:buFont typeface="Times New Roman"/>
              <a:buNone/>
              <a:tabLst/>
              <a:defRPr/>
            </a:pPr>
            <a:r>
              <a:rPr lang="en-US" baseline="0" dirty="0" smtClean="0"/>
              <a:t>The purpose of practicing with using the various VIP model instruments is to model the VIP process: “train the trainer.”</a:t>
            </a:r>
          </a:p>
          <a:p>
            <a:endParaRPr lang="en-US" baseline="0" dirty="0" smtClean="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51</a:t>
            </a:fld>
            <a:endParaRPr lang="en-US"/>
          </a:p>
        </p:txBody>
      </p:sp>
    </p:spTree>
    <p:extLst>
      <p:ext uri="{BB962C8B-B14F-4D97-AF65-F5344CB8AC3E}">
        <p14:creationId xmlns:p14="http://schemas.microsoft.com/office/powerpoint/2010/main" val="328397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1" name="Shape 151"/>
          <p:cNvSpPr txBox="1">
            <a:spLocks noGrp="1"/>
          </p:cNvSpPr>
          <p:nvPr>
            <p:ph type="body" idx="1"/>
          </p:nvPr>
        </p:nvSpPr>
        <p:spPr>
          <a:xfrm>
            <a:off x="688805" y="4418013"/>
            <a:ext cx="5504202" cy="4181475"/>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Tx/>
              <a:buFont typeface="Wingdings" panose="05000000000000000000" pitchFamily="2" charset="2"/>
              <a:buNone/>
              <a:tabLst/>
              <a:defRPr/>
            </a:pPr>
            <a:r>
              <a:rPr lang="en-US" sz="1800" dirty="0" smtClean="0"/>
              <a:t>We are going to start by gathering your ideas on “What is a Quality Assurance System?”</a:t>
            </a:r>
          </a:p>
          <a:p>
            <a:pPr indent="-342900">
              <a:spcBef>
                <a:spcPts val="0"/>
              </a:spcBef>
              <a:buFont typeface="Wingdings" panose="05000000000000000000" pitchFamily="2" charset="2"/>
              <a:buChar char="§"/>
            </a:pPr>
            <a:r>
              <a:rPr lang="en-US" sz="1800" dirty="0" smtClean="0"/>
              <a:t>Process for determining how to collect meaningful assessment data; how candidates help students learn</a:t>
            </a:r>
          </a:p>
          <a:p>
            <a:pPr indent="-342900">
              <a:spcBef>
                <a:spcPts val="0"/>
              </a:spcBef>
              <a:buFont typeface="Wingdings" panose="05000000000000000000" pitchFamily="2" charset="2"/>
              <a:buChar char="§"/>
            </a:pPr>
            <a:r>
              <a:rPr lang="en-US" sz="1800" dirty="0" smtClean="0"/>
              <a:t>Consistent collection of data</a:t>
            </a:r>
          </a:p>
          <a:p>
            <a:pPr indent="-342900">
              <a:spcBef>
                <a:spcPts val="0"/>
              </a:spcBef>
              <a:buFont typeface="Wingdings" panose="05000000000000000000" pitchFamily="2" charset="2"/>
              <a:buChar char="§"/>
            </a:pPr>
            <a:r>
              <a:rPr lang="en-US" sz="1800" dirty="0" smtClean="0"/>
              <a:t>Meaningful data collection used by faculty</a:t>
            </a:r>
          </a:p>
          <a:p>
            <a:pPr indent="-342900">
              <a:spcBef>
                <a:spcPts val="0"/>
              </a:spcBef>
              <a:buFont typeface="Wingdings" panose="05000000000000000000" pitchFamily="2" charset="2"/>
              <a:buChar char="§"/>
            </a:pPr>
            <a:r>
              <a:rPr lang="en-US" sz="1800" dirty="0" smtClean="0"/>
              <a:t>Program improvement</a:t>
            </a:r>
          </a:p>
          <a:p>
            <a:pPr indent="-342900">
              <a:spcBef>
                <a:spcPts val="0"/>
              </a:spcBef>
              <a:buFont typeface="Wingdings" panose="05000000000000000000" pitchFamily="2" charset="2"/>
              <a:buChar char="§"/>
            </a:pPr>
            <a:r>
              <a:rPr lang="en-US" sz="1800" dirty="0" smtClean="0"/>
              <a:t>Self-reflection to improve program</a:t>
            </a:r>
          </a:p>
          <a:p>
            <a:pPr indent="-342900">
              <a:spcBef>
                <a:spcPts val="0"/>
              </a:spcBef>
              <a:buFont typeface="Wingdings" panose="05000000000000000000" pitchFamily="2" charset="2"/>
              <a:buChar char="§"/>
            </a:pPr>
            <a:r>
              <a:rPr lang="en-US" sz="1800" dirty="0" smtClean="0"/>
              <a:t>Checks and balances – if not useful, don’t collect data or assess</a:t>
            </a:r>
          </a:p>
          <a:p>
            <a:pPr indent="-342900">
              <a:spcBef>
                <a:spcPts val="0"/>
              </a:spcBef>
              <a:buFont typeface="Wingdings" panose="05000000000000000000" pitchFamily="2" charset="2"/>
              <a:buChar char="§"/>
            </a:pPr>
            <a:r>
              <a:rPr lang="en-US" sz="1800" dirty="0" smtClean="0"/>
              <a:t>Variety of data – qualitative and quantitative, compare results across instruments</a:t>
            </a:r>
          </a:p>
        </p:txBody>
      </p:sp>
      <p:sp>
        <p:nvSpPr>
          <p:cNvPr id="152" name="Shape 152"/>
          <p:cNvSpPr txBox="1">
            <a:spLocks noGrp="1"/>
          </p:cNvSpPr>
          <p:nvPr>
            <p:ph type="sldNum" idx="12"/>
          </p:nvPr>
        </p:nvSpPr>
        <p:spPr>
          <a:xfrm>
            <a:off x="3897512" y="8829675"/>
            <a:ext cx="2982742" cy="465138"/>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43851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52</a:t>
            </a:fld>
            <a:endParaRPr lang="en-US"/>
          </a:p>
        </p:txBody>
      </p:sp>
    </p:spTree>
    <p:extLst>
      <p:ext uri="{BB962C8B-B14F-4D97-AF65-F5344CB8AC3E}">
        <p14:creationId xmlns:p14="http://schemas.microsoft.com/office/powerpoint/2010/main" val="16607601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Tx/>
              <a:buFont typeface="Times New Roman"/>
              <a:buNone/>
              <a:tabLst/>
              <a:defRPr/>
            </a:pPr>
            <a:r>
              <a:rPr lang="en-US" baseline="0" dirty="0" smtClean="0"/>
              <a:t>Show example Validity Argument document on screen.</a:t>
            </a:r>
          </a:p>
          <a:p>
            <a:pPr marL="0" marR="0" lvl="0" indent="0" algn="l" defTabSz="914400" rtl="0" eaLnBrk="1" fontAlgn="auto" latinLnBrk="0" hangingPunct="1">
              <a:lnSpc>
                <a:spcPct val="100000"/>
              </a:lnSpc>
              <a:spcBef>
                <a:spcPts val="360"/>
              </a:spcBef>
              <a:spcAft>
                <a:spcPts val="0"/>
              </a:spcAft>
              <a:buClr>
                <a:schemeClr val="dk1"/>
              </a:buClr>
              <a:buSzTx/>
              <a:buFont typeface="Times New Roman"/>
              <a:buNone/>
              <a:tabLst/>
              <a:defRPr/>
            </a:pPr>
            <a:endParaRPr lang="en-US" baseline="0" dirty="0" smtClean="0"/>
          </a:p>
          <a:p>
            <a:pPr marL="0" marR="0" lvl="0" indent="0" algn="l" defTabSz="914400" rtl="0" eaLnBrk="1" fontAlgn="auto" latinLnBrk="0" hangingPunct="1">
              <a:lnSpc>
                <a:spcPct val="100000"/>
              </a:lnSpc>
              <a:spcBef>
                <a:spcPts val="360"/>
              </a:spcBef>
              <a:spcAft>
                <a:spcPts val="0"/>
              </a:spcAft>
              <a:buClr>
                <a:schemeClr val="dk1"/>
              </a:buClr>
              <a:buSzTx/>
              <a:buFont typeface="Times New Roman"/>
              <a:buNone/>
              <a:tabLst/>
              <a:defRPr/>
            </a:pPr>
            <a:r>
              <a:rPr lang="en-US" baseline="0" dirty="0" smtClean="0"/>
              <a:t>The purpose of practicing with using the various VIP model instruments is to model the VIP process: “train the trainer.”</a:t>
            </a:r>
          </a:p>
          <a:p>
            <a:endParaRPr lang="en-US" baseline="0" dirty="0" smtClean="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53</a:t>
            </a:fld>
            <a:endParaRPr lang="en-US"/>
          </a:p>
        </p:txBody>
      </p:sp>
    </p:spTree>
    <p:extLst>
      <p:ext uri="{BB962C8B-B14F-4D97-AF65-F5344CB8AC3E}">
        <p14:creationId xmlns:p14="http://schemas.microsoft.com/office/powerpoint/2010/main" val="2077802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t>
            </a:r>
            <a:r>
              <a:rPr lang="en-US" dirty="0" smtClean="0"/>
              <a:t>The following three slides are available for reference</a:t>
            </a:r>
            <a:r>
              <a:rPr lang="en-US" baseline="0" dirty="0" smtClean="0"/>
              <a:t> and review outside of the workshop.</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54</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913067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55</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270902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56</a:t>
            </a:fld>
            <a:endParaRPr lang="en-US"/>
          </a:p>
        </p:txBody>
      </p:sp>
    </p:spTree>
    <p:extLst>
      <p:ext uri="{BB962C8B-B14F-4D97-AF65-F5344CB8AC3E}">
        <p14:creationId xmlns:p14="http://schemas.microsoft.com/office/powerpoint/2010/main" val="39517733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57</a:t>
            </a:fld>
            <a:endParaRPr lang="en-US"/>
          </a:p>
        </p:txBody>
      </p:sp>
    </p:spTree>
    <p:extLst>
      <p:ext uri="{BB962C8B-B14F-4D97-AF65-F5344CB8AC3E}">
        <p14:creationId xmlns:p14="http://schemas.microsoft.com/office/powerpoint/2010/main" val="35699800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58</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3072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59</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545528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Calibration</a:t>
            </a:r>
            <a:r>
              <a:rPr lang="en-US" baseline="0" dirty="0" smtClean="0"/>
              <a:t> training and inter-rater agreement address issues of reliability and enhance confidence in the data collected.</a:t>
            </a:r>
          </a:p>
          <a:p>
            <a:endParaRPr lang="en-US" baseline="0" dirty="0" smtClean="0"/>
          </a:p>
          <a:p>
            <a:r>
              <a:rPr lang="en-US" baseline="0" dirty="0" smtClean="0"/>
              <a:t>Purpose: Improve and provide evidence of consistency in data collection to enhance confidence in use of results.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60</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90194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61</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3280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9" name="Shape 139"/>
          <p:cNvSpPr txBox="1">
            <a:spLocks noGrp="1"/>
          </p:cNvSpPr>
          <p:nvPr>
            <p:ph type="body" idx="1"/>
          </p:nvPr>
        </p:nvSpPr>
        <p:spPr>
          <a:xfrm>
            <a:off x="688805" y="4418013"/>
            <a:ext cx="5504202" cy="4181475"/>
          </a:xfrm>
          <a:prstGeom prst="rect">
            <a:avLst/>
          </a:prstGeom>
          <a:noFill/>
          <a:ln>
            <a:noFill/>
          </a:ln>
        </p:spPr>
        <p:txBody>
          <a:bodyPr lIns="91425" tIns="91425" rIns="91425" bIns="91425" anchor="t" anchorCtr="0">
            <a:noAutofit/>
          </a:bodyPr>
          <a:lstStyle/>
          <a:p>
            <a:pPr marL="0" marR="0" lvl="0" indent="0" algn="l" rtl="0">
              <a:spcBef>
                <a:spcPts val="360"/>
              </a:spcBef>
              <a:spcAft>
                <a:spcPts val="0"/>
              </a:spcAft>
              <a:buClr>
                <a:schemeClr val="dk1"/>
              </a:buClr>
              <a:buSzPct val="25000"/>
              <a:buFont typeface="Times New Roman"/>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40" name="Shape 140"/>
          <p:cNvSpPr txBox="1">
            <a:spLocks noGrp="1"/>
          </p:cNvSpPr>
          <p:nvPr>
            <p:ph type="sldNum" idx="12"/>
          </p:nvPr>
        </p:nvSpPr>
        <p:spPr>
          <a:xfrm>
            <a:off x="3897512" y="8829675"/>
            <a:ext cx="2982742" cy="465138"/>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6</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03458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sz="1200" dirty="0" smtClean="0"/>
              <a:t>If faculty are scoring many samples of student work, rescore the first few samples after they finish to guard against rater drift.</a:t>
            </a:r>
          </a:p>
          <a:p>
            <a:pPr>
              <a:buFont typeface="Wingdings" panose="05000000000000000000" pitchFamily="2" charset="2"/>
              <a:buChar char="§"/>
            </a:pPr>
            <a:r>
              <a:rPr lang="en-US" sz="1200" dirty="0" smtClean="0"/>
              <a:t>If faculty are scoring large numbers of papers, periodically schedule a refresher scoring practice session in which they all compare their scores and discuss and resolve their differences.</a:t>
            </a:r>
            <a:br>
              <a:rPr lang="en-US" sz="1200" dirty="0" smtClean="0"/>
            </a:br>
            <a:r>
              <a:rPr lang="en-US" sz="1200" dirty="0" smtClean="0"/>
              <a:t>(</a:t>
            </a:r>
            <a:r>
              <a:rPr lang="en-US" sz="1200" dirty="0" err="1" smtClean="0"/>
              <a:t>Suskie</a:t>
            </a:r>
            <a:r>
              <a:rPr lang="en-US" sz="1200" dirty="0" smtClean="0"/>
              <a:t>, 2009)</a:t>
            </a:r>
          </a:p>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62</a:t>
            </a:fld>
            <a:endParaRPr lang="en-US"/>
          </a:p>
        </p:txBody>
      </p:sp>
    </p:spTree>
    <p:extLst>
      <p:ext uri="{BB962C8B-B14F-4D97-AF65-F5344CB8AC3E}">
        <p14:creationId xmlns:p14="http://schemas.microsoft.com/office/powerpoint/2010/main" val="25589753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63</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216161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64</a:t>
            </a:fld>
            <a:endParaRPr lang="en-US"/>
          </a:p>
        </p:txBody>
      </p:sp>
    </p:spTree>
    <p:extLst>
      <p:ext uri="{BB962C8B-B14F-4D97-AF65-F5344CB8AC3E}">
        <p14:creationId xmlns:p14="http://schemas.microsoft.com/office/powerpoint/2010/main" val="529294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65</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967736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66</a:t>
            </a:fld>
            <a:endParaRPr lang="en-US"/>
          </a:p>
        </p:txBody>
      </p:sp>
    </p:spTree>
    <p:extLst>
      <p:ext uri="{BB962C8B-B14F-4D97-AF65-F5344CB8AC3E}">
        <p14:creationId xmlns:p14="http://schemas.microsoft.com/office/powerpoint/2010/main" val="34809955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Times"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67</a:t>
            </a:fld>
            <a:endParaRPr lang="en-US"/>
          </a:p>
        </p:txBody>
      </p:sp>
    </p:spTree>
    <p:extLst>
      <p:ext uri="{BB962C8B-B14F-4D97-AF65-F5344CB8AC3E}">
        <p14:creationId xmlns:p14="http://schemas.microsoft.com/office/powerpoint/2010/main" val="21494444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68</a:t>
            </a:fld>
            <a:endParaRPr lang="en-US"/>
          </a:p>
        </p:txBody>
      </p:sp>
    </p:spTree>
    <p:extLst>
      <p:ext uri="{BB962C8B-B14F-4D97-AF65-F5344CB8AC3E}">
        <p14:creationId xmlns:p14="http://schemas.microsoft.com/office/powerpoint/2010/main" val="125366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6" name="Shape 166"/>
          <p:cNvSpPr txBox="1">
            <a:spLocks noGrp="1"/>
          </p:cNvSpPr>
          <p:nvPr>
            <p:ph type="body" idx="1"/>
          </p:nvPr>
        </p:nvSpPr>
        <p:spPr>
          <a:xfrm>
            <a:off x="688804" y="4418013"/>
            <a:ext cx="5504155" cy="4181399"/>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US" sz="1100" dirty="0">
                <a:solidFill>
                  <a:srgbClr val="000000"/>
                </a:solidFill>
                <a:latin typeface="Arial"/>
                <a:ea typeface="Arial"/>
                <a:cs typeface="Arial"/>
                <a:sym typeface="Arial"/>
              </a:rPr>
              <a:t>•What is a Quality Assurance System?</a:t>
            </a:r>
          </a:p>
          <a:p>
            <a:pPr lvl="0" rtl="0">
              <a:lnSpc>
                <a:spcPct val="115000"/>
              </a:lnSpc>
              <a:spcBef>
                <a:spcPts val="0"/>
              </a:spcBef>
              <a:buClr>
                <a:schemeClr val="dk1"/>
              </a:buClr>
              <a:buSzPct val="100000"/>
              <a:buFont typeface="Arial"/>
              <a:buNone/>
            </a:pPr>
            <a:r>
              <a:rPr lang="en-US" sz="1100" dirty="0">
                <a:solidFill>
                  <a:srgbClr val="000000"/>
                </a:solidFill>
                <a:latin typeface="Arial"/>
                <a:ea typeface="Arial"/>
                <a:cs typeface="Arial"/>
                <a:sym typeface="Arial"/>
              </a:rPr>
              <a:t>– Quality Assurance System: </a:t>
            </a:r>
            <a:r>
              <a:rPr lang="en-US" sz="1100" i="1" u="sng" dirty="0">
                <a:solidFill>
                  <a:srgbClr val="000000"/>
                </a:solidFill>
                <a:latin typeface="Arial"/>
                <a:ea typeface="Arial"/>
                <a:cs typeface="Arial"/>
                <a:sym typeface="Arial"/>
              </a:rPr>
              <a:t>Mechanisms</a:t>
            </a:r>
            <a:r>
              <a:rPr lang="en-US" sz="1100" dirty="0">
                <a:solidFill>
                  <a:srgbClr val="000000"/>
                </a:solidFill>
                <a:latin typeface="Arial"/>
                <a:ea typeface="Arial"/>
                <a:cs typeface="Arial"/>
                <a:sym typeface="Arial"/>
              </a:rPr>
              <a:t> (i.e., structures, policies, procedures, and resources) that an educator preparation provider (EPP) has </a:t>
            </a:r>
            <a:r>
              <a:rPr lang="en-US" sz="1100" i="1" u="sng" dirty="0">
                <a:solidFill>
                  <a:srgbClr val="000000"/>
                </a:solidFill>
                <a:latin typeface="Arial"/>
                <a:ea typeface="Arial"/>
                <a:cs typeface="Arial"/>
                <a:sym typeface="Arial"/>
              </a:rPr>
              <a:t>established to promote, monitor, evaluate, and enhance operational effectiveness and</a:t>
            </a:r>
            <a:r>
              <a:rPr lang="en-US" sz="1100" u="sng" dirty="0">
                <a:solidFill>
                  <a:srgbClr val="000000"/>
                </a:solidFill>
                <a:latin typeface="Arial"/>
                <a:ea typeface="Arial"/>
                <a:cs typeface="Arial"/>
                <a:sym typeface="Arial"/>
              </a:rPr>
              <a:t> </a:t>
            </a:r>
            <a:r>
              <a:rPr lang="en-US" sz="1100" dirty="0">
                <a:solidFill>
                  <a:srgbClr val="000000"/>
                </a:solidFill>
                <a:latin typeface="Arial"/>
                <a:ea typeface="Arial"/>
                <a:cs typeface="Arial"/>
                <a:sym typeface="Arial"/>
              </a:rPr>
              <a:t>the </a:t>
            </a:r>
            <a:r>
              <a:rPr lang="en-US" sz="1100" i="1" u="sng" dirty="0">
                <a:solidFill>
                  <a:srgbClr val="000000"/>
                </a:solidFill>
                <a:latin typeface="Arial"/>
                <a:ea typeface="Arial"/>
                <a:cs typeface="Arial"/>
                <a:sym typeface="Arial"/>
              </a:rPr>
              <a:t>quality</a:t>
            </a:r>
            <a:r>
              <a:rPr lang="en-US" sz="1100" dirty="0">
                <a:solidFill>
                  <a:srgbClr val="000000"/>
                </a:solidFill>
                <a:latin typeface="Arial"/>
                <a:ea typeface="Arial"/>
                <a:cs typeface="Arial"/>
                <a:sym typeface="Arial"/>
              </a:rPr>
              <a:t> of the educator preparation provider’s candidates, educators, curriculum, and other program requirements. (CAEP Accreditation Handbook, p. 186)</a:t>
            </a:r>
          </a:p>
          <a:p>
            <a:pPr lvl="0" rtl="0">
              <a:lnSpc>
                <a:spcPct val="115000"/>
              </a:lnSpc>
              <a:spcBef>
                <a:spcPts val="0"/>
              </a:spcBef>
              <a:buClr>
                <a:schemeClr val="dk1"/>
              </a:buClr>
              <a:buSzPct val="100000"/>
              <a:buFont typeface="Arial"/>
              <a:buNone/>
            </a:pPr>
            <a:r>
              <a:rPr lang="en-US" sz="1100" dirty="0">
                <a:solidFill>
                  <a:srgbClr val="000000"/>
                </a:solidFill>
                <a:latin typeface="Arial"/>
                <a:ea typeface="Arial"/>
                <a:cs typeface="Arial"/>
                <a:sym typeface="Arial"/>
              </a:rPr>
              <a:t>– Quality Assurance System: A </a:t>
            </a:r>
            <a:r>
              <a:rPr lang="en-US" sz="1100" i="1" dirty="0">
                <a:solidFill>
                  <a:srgbClr val="000000"/>
                </a:solidFill>
                <a:latin typeface="Arial"/>
                <a:ea typeface="Arial"/>
                <a:cs typeface="Arial"/>
                <a:sym typeface="Arial"/>
              </a:rPr>
              <a:t>system</a:t>
            </a:r>
            <a:r>
              <a:rPr lang="en-US" sz="1100" dirty="0">
                <a:solidFill>
                  <a:srgbClr val="000000"/>
                </a:solidFill>
                <a:latin typeface="Arial"/>
                <a:ea typeface="Arial"/>
                <a:cs typeface="Arial"/>
                <a:sym typeface="Arial"/>
              </a:rPr>
              <a:t> that … </a:t>
            </a:r>
            <a:r>
              <a:rPr lang="en-US" sz="1100" i="1" u="sng" dirty="0">
                <a:solidFill>
                  <a:srgbClr val="000000"/>
                </a:solidFill>
                <a:latin typeface="Arial"/>
                <a:ea typeface="Arial"/>
                <a:cs typeface="Arial"/>
                <a:sym typeface="Arial"/>
              </a:rPr>
              <a:t>[relies] on a variety of measures</a:t>
            </a:r>
            <a:r>
              <a:rPr lang="en-US" sz="1100" dirty="0">
                <a:solidFill>
                  <a:srgbClr val="000000"/>
                </a:solidFill>
                <a:latin typeface="Arial"/>
                <a:ea typeface="Arial"/>
                <a:cs typeface="Arial"/>
                <a:sym typeface="Arial"/>
              </a:rPr>
              <a:t>, ..., [seeks] the views of all relevant stakeholders, </a:t>
            </a:r>
            <a:r>
              <a:rPr lang="en-US" sz="1100" i="1" u="sng" dirty="0">
                <a:solidFill>
                  <a:srgbClr val="000000"/>
                </a:solidFill>
                <a:latin typeface="Arial"/>
                <a:ea typeface="Arial"/>
                <a:cs typeface="Arial"/>
                <a:sym typeface="Arial"/>
              </a:rPr>
              <a:t>[shares] evidence widely with both internal and external audiences, and [uses] results</a:t>
            </a:r>
            <a:r>
              <a:rPr lang="en-US" sz="1100" dirty="0">
                <a:solidFill>
                  <a:srgbClr val="000000"/>
                </a:solidFill>
                <a:latin typeface="Arial"/>
                <a:ea typeface="Arial"/>
                <a:cs typeface="Arial"/>
                <a:sym typeface="Arial"/>
              </a:rPr>
              <a:t> to improve policies and practices. (CAEP Glossary,</a:t>
            </a:r>
            <a:r>
              <a:rPr lang="en-US" sz="1100" dirty="0">
                <a:solidFill>
                  <a:srgbClr val="000000"/>
                </a:solidFill>
                <a:latin typeface="Arial"/>
                <a:ea typeface="Arial"/>
                <a:cs typeface="Arial"/>
                <a:sym typeface="Arial"/>
                <a:hlinkClick r:id="rId3"/>
              </a:rPr>
              <a:t> </a:t>
            </a:r>
            <a:r>
              <a:rPr lang="en-US" sz="1100" u="sng" dirty="0">
                <a:solidFill>
                  <a:srgbClr val="000000"/>
                </a:solidFill>
                <a:latin typeface="Arial"/>
                <a:ea typeface="Arial"/>
                <a:cs typeface="Arial"/>
                <a:sym typeface="Arial"/>
                <a:hlinkClick r:id="rId3"/>
              </a:rPr>
              <a:t>http://caepnet.org/glossary</a:t>
            </a:r>
            <a:r>
              <a:rPr lang="en-US" sz="1100" dirty="0" smtClean="0">
                <a:solidFill>
                  <a:srgbClr val="000000"/>
                </a:solidFill>
                <a:latin typeface="Arial"/>
                <a:ea typeface="Arial"/>
                <a:cs typeface="Arial"/>
                <a:sym typeface="Arial"/>
              </a:rPr>
              <a:t>)</a:t>
            </a:r>
          </a:p>
          <a:p>
            <a:pPr marL="0" marR="0" lvl="0" indent="0" algn="l" rtl="0">
              <a:spcBef>
                <a:spcPts val="360"/>
              </a:spcBef>
              <a:spcAft>
                <a:spcPts val="0"/>
              </a:spcAft>
              <a:buClr>
                <a:schemeClr val="dk1"/>
              </a:buClr>
              <a:buSzPct val="25000"/>
              <a:buFont typeface="Times New Roman"/>
              <a:buNone/>
            </a:pPr>
            <a:endParaRPr lang="en-US" sz="1200" b="0" i="0" u="none" strike="noStrike" cap="none" dirty="0" smtClean="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SzPct val="100000"/>
              <a:buFont typeface="Arial"/>
              <a:buNone/>
            </a:pPr>
            <a:endParaRPr lang="en-US" sz="1100" dirty="0">
              <a:solidFill>
                <a:srgbClr val="000000"/>
              </a:solidFill>
              <a:latin typeface="Arial"/>
              <a:ea typeface="Arial"/>
              <a:cs typeface="Arial"/>
              <a:sym typeface="Arial"/>
            </a:endParaRPr>
          </a:p>
          <a:p>
            <a:pPr lvl="0" rtl="0">
              <a:lnSpc>
                <a:spcPct val="115000"/>
              </a:lnSpc>
              <a:spcBef>
                <a:spcPts val="0"/>
              </a:spcBef>
              <a:buClr>
                <a:schemeClr val="dk1"/>
              </a:buClr>
              <a:buSzPct val="100000"/>
              <a:buFont typeface="Arial"/>
              <a:buNone/>
            </a:pPr>
            <a:endParaRPr sz="1100" dirty="0">
              <a:solidFill>
                <a:srgbClr val="000000"/>
              </a:solidFill>
              <a:latin typeface="Arial"/>
              <a:ea typeface="Arial"/>
              <a:cs typeface="Arial"/>
              <a:sym typeface="Arial"/>
            </a:endParaRPr>
          </a:p>
          <a:p>
            <a:pPr lvl="0" rtl="0">
              <a:lnSpc>
                <a:spcPct val="115000"/>
              </a:lnSpc>
              <a:spcBef>
                <a:spcPts val="0"/>
              </a:spcBef>
              <a:buClr>
                <a:schemeClr val="dk1"/>
              </a:buClr>
              <a:buSzPct val="100000"/>
              <a:buFont typeface="Arial"/>
              <a:buNone/>
            </a:pPr>
            <a:endParaRPr sz="1100"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ct val="25000"/>
              <a:buFont typeface="Times New Roman"/>
              <a:buNone/>
            </a:pPr>
            <a:endParaRPr sz="1800" dirty="0"/>
          </a:p>
        </p:txBody>
      </p:sp>
      <p:sp>
        <p:nvSpPr>
          <p:cNvPr id="167" name="Shape 167"/>
          <p:cNvSpPr txBox="1">
            <a:spLocks noGrp="1"/>
          </p:cNvSpPr>
          <p:nvPr>
            <p:ph type="sldNum" idx="12"/>
          </p:nvPr>
        </p:nvSpPr>
        <p:spPr>
          <a:xfrm>
            <a:off x="3897512" y="8829675"/>
            <a:ext cx="2982668" cy="465000"/>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7</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50664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1" name="Shape 151"/>
          <p:cNvSpPr txBox="1">
            <a:spLocks noGrp="1"/>
          </p:cNvSpPr>
          <p:nvPr>
            <p:ph type="body" idx="1"/>
          </p:nvPr>
        </p:nvSpPr>
        <p:spPr>
          <a:xfrm>
            <a:off x="688805" y="4418013"/>
            <a:ext cx="5504202" cy="4181475"/>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Tx/>
              <a:buFont typeface="Times New Roman"/>
              <a:buNone/>
              <a:tabLst/>
              <a:defRPr/>
            </a:pPr>
            <a:r>
              <a:rPr lang="en-US" sz="1800" b="1" dirty="0" smtClean="0">
                <a:solidFill>
                  <a:schemeClr val="accent4"/>
                </a:solidFill>
                <a:latin typeface="Arial"/>
                <a:ea typeface="Arial"/>
                <a:cs typeface="Arial"/>
                <a:sym typeface="Arial"/>
              </a:rPr>
              <a:t>AIM --- Why</a:t>
            </a:r>
            <a:r>
              <a:rPr lang="en-US" sz="1800" b="1" baseline="0" dirty="0" smtClean="0">
                <a:solidFill>
                  <a:schemeClr val="accent4"/>
                </a:solidFill>
                <a:latin typeface="Arial"/>
                <a:ea typeface="Arial"/>
                <a:cs typeface="Arial"/>
                <a:sym typeface="Arial"/>
              </a:rPr>
              <a:t> are we doing this work?  How will we utilize this work?</a:t>
            </a:r>
            <a:endParaRPr lang="en-US" sz="1800" b="1" dirty="0" smtClean="0">
              <a:solidFill>
                <a:schemeClr val="accent4"/>
              </a:solidFill>
              <a:latin typeface="Arial"/>
              <a:ea typeface="Arial"/>
              <a:cs typeface="Arial"/>
              <a:sym typeface="Arial"/>
            </a:endParaRPr>
          </a:p>
          <a:p>
            <a:pPr lvl="0" rtl="0">
              <a:lnSpc>
                <a:spcPct val="115000"/>
              </a:lnSpc>
              <a:spcBef>
                <a:spcPts val="0"/>
              </a:spcBef>
              <a:buNone/>
            </a:pPr>
            <a:r>
              <a:rPr lang="en-US" sz="1800" dirty="0" smtClean="0">
                <a:solidFill>
                  <a:srgbClr val="000000"/>
                </a:solidFill>
                <a:latin typeface="Arial"/>
                <a:ea typeface="Arial"/>
                <a:cs typeface="Arial"/>
                <a:sym typeface="Arial"/>
              </a:rPr>
              <a:t>–Meaningful system accessible by faculty for reporting and continuous improvement of programs, but also to be </a:t>
            </a:r>
            <a:r>
              <a:rPr lang="en-US" sz="1800" b="1" dirty="0" smtClean="0">
                <a:solidFill>
                  <a:srgbClr val="000000"/>
                </a:solidFill>
                <a:latin typeface="Arial"/>
                <a:ea typeface="Arial"/>
                <a:cs typeface="Arial"/>
                <a:sym typeface="Arial"/>
              </a:rPr>
              <a:t>utilized for retention, recruitment, tracking matriculation of candidates, research, grants, action plans related to curricular changes</a:t>
            </a:r>
            <a:endParaRPr lang="en-US" sz="1800" b="1" dirty="0">
              <a:solidFill>
                <a:srgbClr val="000000"/>
              </a:solidFill>
              <a:latin typeface="Arial"/>
              <a:ea typeface="Arial"/>
              <a:cs typeface="Arial"/>
              <a:sym typeface="Arial"/>
            </a:endParaRPr>
          </a:p>
        </p:txBody>
      </p:sp>
      <p:sp>
        <p:nvSpPr>
          <p:cNvPr id="152" name="Shape 152"/>
          <p:cNvSpPr txBox="1">
            <a:spLocks noGrp="1"/>
          </p:cNvSpPr>
          <p:nvPr>
            <p:ph type="sldNum" idx="12"/>
          </p:nvPr>
        </p:nvSpPr>
        <p:spPr>
          <a:xfrm>
            <a:off x="3897512" y="8829675"/>
            <a:ext cx="2982742" cy="465138"/>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8</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3555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8" name="Shape 158"/>
          <p:cNvSpPr txBox="1">
            <a:spLocks noGrp="1"/>
          </p:cNvSpPr>
          <p:nvPr>
            <p:ph type="body" idx="1"/>
          </p:nvPr>
        </p:nvSpPr>
        <p:spPr>
          <a:xfrm>
            <a:off x="688805" y="4418012"/>
            <a:ext cx="5504154" cy="4181398"/>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Tx/>
              <a:buFont typeface="Times New Roman"/>
              <a:buNone/>
              <a:tabLst/>
              <a:defRPr/>
            </a:pPr>
            <a:r>
              <a:rPr lang="en-US" sz="1400" dirty="0" smtClean="0">
                <a:solidFill>
                  <a:srgbClr val="000000"/>
                </a:solidFill>
                <a:latin typeface="Arial"/>
                <a:ea typeface="Arial"/>
                <a:cs typeface="Arial"/>
                <a:sym typeface="Arial"/>
              </a:rPr>
              <a:t>– Quality Assurance System: </a:t>
            </a:r>
            <a:r>
              <a:rPr lang="en-US" sz="1400" i="1" u="sng" dirty="0" smtClean="0">
                <a:solidFill>
                  <a:srgbClr val="000000"/>
                </a:solidFill>
                <a:latin typeface="Arial"/>
                <a:ea typeface="Arial"/>
                <a:cs typeface="Arial"/>
                <a:sym typeface="Arial"/>
              </a:rPr>
              <a:t>Mechanisms</a:t>
            </a:r>
            <a:r>
              <a:rPr lang="en-US" sz="1400" dirty="0" smtClean="0">
                <a:solidFill>
                  <a:srgbClr val="000000"/>
                </a:solidFill>
                <a:latin typeface="Arial"/>
                <a:ea typeface="Arial"/>
                <a:cs typeface="Arial"/>
                <a:sym typeface="Arial"/>
              </a:rPr>
              <a:t> (i.e., structures, policies, procedures, and resources) that an educator preparation provider (EPP) has </a:t>
            </a:r>
            <a:r>
              <a:rPr lang="en-US" sz="1400" i="1" u="sng" dirty="0" smtClean="0">
                <a:solidFill>
                  <a:srgbClr val="000000"/>
                </a:solidFill>
                <a:latin typeface="Arial"/>
                <a:ea typeface="Arial"/>
                <a:cs typeface="Arial"/>
                <a:sym typeface="Arial"/>
              </a:rPr>
              <a:t>established to promote, monitor, evaluate, and enhance operational effectiveness and</a:t>
            </a:r>
            <a:r>
              <a:rPr lang="en-US" sz="1400" u="sng" dirty="0" smtClean="0">
                <a:solidFill>
                  <a:srgbClr val="000000"/>
                </a:solidFill>
                <a:latin typeface="Arial"/>
                <a:ea typeface="Arial"/>
                <a:cs typeface="Arial"/>
                <a:sym typeface="Arial"/>
              </a:rPr>
              <a:t> </a:t>
            </a:r>
            <a:r>
              <a:rPr lang="en-US" sz="1400" dirty="0" smtClean="0">
                <a:solidFill>
                  <a:srgbClr val="000000"/>
                </a:solidFill>
                <a:latin typeface="Arial"/>
                <a:ea typeface="Arial"/>
                <a:cs typeface="Arial"/>
                <a:sym typeface="Arial"/>
              </a:rPr>
              <a:t>the </a:t>
            </a:r>
            <a:r>
              <a:rPr lang="en-US" sz="1400" i="1" u="sng" dirty="0" smtClean="0">
                <a:solidFill>
                  <a:srgbClr val="000000"/>
                </a:solidFill>
                <a:latin typeface="Arial"/>
                <a:ea typeface="Arial"/>
                <a:cs typeface="Arial"/>
                <a:sym typeface="Arial"/>
              </a:rPr>
              <a:t>quality</a:t>
            </a:r>
            <a:r>
              <a:rPr lang="en-US" sz="1400" dirty="0" smtClean="0">
                <a:solidFill>
                  <a:srgbClr val="000000"/>
                </a:solidFill>
                <a:latin typeface="Arial"/>
                <a:ea typeface="Arial"/>
                <a:cs typeface="Arial"/>
                <a:sym typeface="Arial"/>
              </a:rPr>
              <a:t> of the educator preparation provider’s candidates, educators, curriculum, and other program requirements. (CAEP Accreditation Handbook, p. 186)</a:t>
            </a:r>
          </a:p>
        </p:txBody>
      </p:sp>
      <p:sp>
        <p:nvSpPr>
          <p:cNvPr id="159" name="Shape 159"/>
          <p:cNvSpPr txBox="1">
            <a:spLocks noGrp="1"/>
          </p:cNvSpPr>
          <p:nvPr>
            <p:ph type="sldNum" idx="12"/>
          </p:nvPr>
        </p:nvSpPr>
        <p:spPr>
          <a:xfrm>
            <a:off x="3897512" y="8829675"/>
            <a:ext cx="2982667" cy="465000"/>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35098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1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623637" y="-3620681"/>
            <a:ext cx="1899684"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0" name="Rectangle 4"/>
          <p:cNvSpPr>
            <a:spLocks noGrp="1" noChangeArrowheads="1"/>
          </p:cNvSpPr>
          <p:nvPr>
            <p:ph type="dt" sz="half" idx="10"/>
          </p:nvPr>
        </p:nvSpPr>
        <p:spPr>
          <a:xfrm>
            <a:off x="3768061" y="6085317"/>
            <a:ext cx="1610832"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endParaRPr lang="en-US"/>
          </a:p>
        </p:txBody>
      </p:sp>
      <p:sp>
        <p:nvSpPr>
          <p:cNvPr id="11" name="Rectangle 3"/>
          <p:cNvSpPr>
            <a:spLocks noGrp="1" noChangeArrowheads="1"/>
          </p:cNvSpPr>
          <p:nvPr>
            <p:ph type="subTitle" idx="1"/>
          </p:nvPr>
        </p:nvSpPr>
        <p:spPr>
          <a:xfrm>
            <a:off x="946688" y="4661592"/>
            <a:ext cx="7239000" cy="108604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smtClean="0"/>
              <a:t>Click to edit Master subtitle style</a:t>
            </a:r>
            <a:endParaRPr lang="en-US" dirty="0"/>
          </a:p>
        </p:txBody>
      </p:sp>
      <p:sp>
        <p:nvSpPr>
          <p:cNvPr id="12" name="Rectangle 2"/>
          <p:cNvSpPr>
            <a:spLocks noGrp="1" noChangeArrowheads="1"/>
          </p:cNvSpPr>
          <p:nvPr>
            <p:ph type="ctrTitle" hasCustomPrompt="1"/>
          </p:nvPr>
        </p:nvSpPr>
        <p:spPr>
          <a:xfrm>
            <a:off x="946688" y="2509285"/>
            <a:ext cx="7239000" cy="2048540"/>
          </a:xfrm>
        </p:spPr>
        <p:txBody>
          <a:bodyPr anchor="ctr"/>
          <a:lstStyle>
            <a:lvl1pPr algn="ctr">
              <a:spcAft>
                <a:spcPts val="0"/>
              </a:spcAft>
              <a:defRPr b="1">
                <a:solidFill>
                  <a:srgbClr val="003264"/>
                </a:solidFill>
                <a:latin typeface="Arial"/>
                <a:cs typeface="Arial"/>
              </a:defRPr>
            </a:lvl1pPr>
          </a:lstStyle>
          <a:p>
            <a:r>
              <a:rPr lang="en-US" dirty="0" smtClean="0"/>
              <a:t>CLICK TO EDIT MASTER TITLE STYLE</a:t>
            </a:r>
            <a:endParaRPr lang="en-US" dirty="0"/>
          </a:p>
        </p:txBody>
      </p:sp>
      <p:sp>
        <p:nvSpPr>
          <p:cNvPr id="8" name="Rectangle 7"/>
          <p:cNvSpPr>
            <a:spLocks noChangeArrowheads="1"/>
          </p:cNvSpPr>
          <p:nvPr/>
        </p:nvSpPr>
        <p:spPr bwMode="auto">
          <a:xfrm rot="5400000">
            <a:off x="4421079" y="2135077"/>
            <a:ext cx="30480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dirty="0" smtClean="0">
                <a:solidFill>
                  <a:srgbClr val="FFCC00"/>
                </a:solidFill>
              </a:rPr>
              <a:t> </a:t>
            </a:r>
            <a:endParaRPr lang="en-US" sz="1500" dirty="0">
              <a:solidFill>
                <a:srgbClr val="FFCC0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494" y="510946"/>
            <a:ext cx="2035968" cy="997711"/>
          </a:xfrm>
          <a:prstGeom prst="rect">
            <a:avLst/>
          </a:prstGeom>
        </p:spPr>
      </p:pic>
    </p:spTree>
    <p:extLst>
      <p:ext uri="{BB962C8B-B14F-4D97-AF65-F5344CB8AC3E}">
        <p14:creationId xmlns:p14="http://schemas.microsoft.com/office/powerpoint/2010/main" val="3952639571"/>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bwMode="auto">
          <a:xfrm>
            <a:off x="0" y="1151819"/>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a:xfrm>
            <a:off x="457200" y="147287"/>
            <a:ext cx="8305800" cy="990600"/>
          </a:xfrm>
        </p:spPr>
        <p:txBody>
          <a:bodyPr anchor="ctr"/>
          <a:lstStyle>
            <a:lvl1pPr>
              <a:defRPr sz="2100" cap="small" baseline="0">
                <a:solidFill>
                  <a:schemeClr val="bg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58555"/>
            <a:ext cx="8305800"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1" i="0" u="none" strike="noStrike" cap="none" smtClean="0">
                <a:solidFill>
                  <a:schemeClr val="lt1"/>
                </a:solidFill>
                <a:latin typeface="Arial"/>
                <a:ea typeface="Arial"/>
                <a:cs typeface="Arial"/>
                <a:sym typeface="Arial"/>
              </a:rPr>
              <a:t>‹#›</a:t>
            </a:fld>
            <a:endParaRPr lang="en-US" sz="9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60167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bwMode="auto">
          <a:xfrm>
            <a:off x="0" y="1151819"/>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100" cap="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1" y="1358556"/>
            <a:ext cx="4081571" cy="5001061"/>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58556"/>
            <a:ext cx="4114800" cy="5001061"/>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1" i="0" u="none" strike="noStrike" cap="none" smtClean="0">
                <a:solidFill>
                  <a:schemeClr val="lt1"/>
                </a:solidFill>
                <a:latin typeface="Arial"/>
                <a:ea typeface="Arial"/>
                <a:cs typeface="Arial"/>
                <a:sym typeface="Arial"/>
              </a:rPr>
              <a:t>‹#›</a:t>
            </a:fld>
            <a:endParaRPr lang="en-US" sz="900" b="1" i="0" u="none" strike="noStrike" cap="none">
              <a:solidFill>
                <a:schemeClr val="lt1"/>
              </a:solidFill>
              <a:latin typeface="Arial"/>
              <a:ea typeface="Arial"/>
              <a:cs typeface="Arial"/>
              <a:sym typeface="Arial"/>
            </a:endParaRPr>
          </a:p>
        </p:txBody>
      </p:sp>
      <p:sp>
        <p:nvSpPr>
          <p:cNvPr id="11"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007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57131"/>
            <a:ext cx="8305800" cy="990600"/>
          </a:xfrm>
        </p:spPr>
        <p:txBody>
          <a:bodyPr/>
          <a:lstStyle>
            <a:lvl1pPr>
              <a:defRPr sz="2100" cap="all" baseline="0"/>
            </a:lvl1pPr>
          </a:lstStyle>
          <a:p>
            <a:r>
              <a:rPr lang="en-US" dirty="0" smtClean="0"/>
              <a:t>click to edit master title style</a:t>
            </a:r>
            <a:endParaRPr lang="en-US" dirty="0"/>
          </a:p>
        </p:txBody>
      </p:sp>
      <p:sp>
        <p:nvSpPr>
          <p:cNvPr id="9" name="Rectangle 8"/>
          <p:cNvSpPr/>
          <p:nvPr/>
        </p:nvSpPr>
        <p:spPr bwMode="auto">
          <a:xfrm>
            <a:off x="0" y="1151819"/>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sz="half" idx="1"/>
          </p:nvPr>
        </p:nvSpPr>
        <p:spPr>
          <a:xfrm>
            <a:off x="452893" y="1351145"/>
            <a:ext cx="4125260" cy="5008472"/>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48201" y="1351144"/>
            <a:ext cx="4114287" cy="2439029"/>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4648201" y="3868932"/>
            <a:ext cx="4114287" cy="2490685"/>
          </a:xfrm>
        </p:spPr>
        <p:txBody>
          <a:bodyPr/>
          <a:lstStyle>
            <a:lvl1pPr>
              <a:buFont typeface="Arial"/>
              <a:buChar char="•"/>
              <a:defRPr sz="1500"/>
            </a:lvl1pPr>
            <a:lvl2pPr>
              <a:defRPr sz="1425">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1" i="0" u="none" strike="noStrike" cap="none" smtClean="0">
                <a:solidFill>
                  <a:schemeClr val="lt1"/>
                </a:solidFill>
                <a:latin typeface="Arial"/>
                <a:ea typeface="Arial"/>
                <a:cs typeface="Arial"/>
                <a:sym typeface="Arial"/>
              </a:rPr>
              <a:t>‹#›</a:t>
            </a:fld>
            <a:endParaRPr lang="en-US" sz="900" b="1" i="0" u="none" strike="noStrike" cap="none">
              <a:solidFill>
                <a:schemeClr val="lt1"/>
              </a:solidFill>
              <a:latin typeface="Arial"/>
              <a:ea typeface="Arial"/>
              <a:cs typeface="Arial"/>
              <a:sym typeface="Arial"/>
            </a:endParaRPr>
          </a:p>
        </p:txBody>
      </p:sp>
      <p:sp>
        <p:nvSpPr>
          <p:cNvPr id="12"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15567683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13" name="Rectangle 12"/>
          <p:cNvSpPr/>
          <p:nvPr/>
        </p:nvSpPr>
        <p:spPr bwMode="auto">
          <a:xfrm>
            <a:off x="0" y="1151819"/>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sz="quarter" idx="1"/>
          </p:nvPr>
        </p:nvSpPr>
        <p:spPr>
          <a:xfrm>
            <a:off x="452895" y="1301922"/>
            <a:ext cx="4076033" cy="2478407"/>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48201" y="1301922"/>
            <a:ext cx="4114287" cy="2478407"/>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452895" y="3937845"/>
            <a:ext cx="4076033" cy="2461151"/>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8201" y="3937845"/>
            <a:ext cx="4114287" cy="2461151"/>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1" i="0" u="none" strike="noStrike" cap="none" smtClean="0">
                <a:solidFill>
                  <a:schemeClr val="lt1"/>
                </a:solidFill>
                <a:latin typeface="Arial"/>
                <a:ea typeface="Arial"/>
                <a:cs typeface="Arial"/>
                <a:sym typeface="Arial"/>
              </a:rPr>
              <a:t>‹#›</a:t>
            </a:fld>
            <a:endParaRPr lang="en-US" sz="900" b="1" i="0" u="none" strike="noStrike" cap="none">
              <a:solidFill>
                <a:schemeClr val="lt1"/>
              </a:solidFill>
              <a:latin typeface="Arial"/>
              <a:ea typeface="Arial"/>
              <a:cs typeface="Arial"/>
              <a:sym typeface="Arial"/>
            </a:endParaRPr>
          </a:p>
        </p:txBody>
      </p:sp>
      <p:sp>
        <p:nvSpPr>
          <p:cNvPr id="11" name="Title 1"/>
          <p:cNvSpPr>
            <a:spLocks noGrp="1"/>
          </p:cNvSpPr>
          <p:nvPr>
            <p:ph type="title" hasCustomPrompt="1"/>
          </p:nvPr>
        </p:nvSpPr>
        <p:spPr>
          <a:xfrm>
            <a:off x="457200" y="157131"/>
            <a:ext cx="8305800" cy="990600"/>
          </a:xfrm>
        </p:spPr>
        <p:txBody>
          <a:bodyPr/>
          <a:lstStyle>
            <a:lvl1pPr>
              <a:defRPr sz="2100" cap="all"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164353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9" name="Rectangle 8"/>
          <p:cNvSpPr/>
          <p:nvPr/>
        </p:nvSpPr>
        <p:spPr bwMode="auto">
          <a:xfrm>
            <a:off x="0" y="1151819"/>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5" y="1348711"/>
            <a:ext cx="8309593" cy="5010907"/>
          </a:xfrm>
        </p:spPr>
        <p:txBody>
          <a:bodyPr anchor="ctr"/>
          <a:lstStyle>
            <a:lvl1pPr algn="ctr">
              <a:defRPr/>
            </a:lvl1pPr>
          </a:lstStyle>
          <a:p>
            <a:pPr lvl="0"/>
            <a:r>
              <a:rPr lang="en-US" noProof="0" dirty="0" smtClean="0"/>
              <a:t>Table</a:t>
            </a:r>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1" i="0" u="none" strike="noStrike" cap="none" smtClean="0">
                <a:solidFill>
                  <a:schemeClr val="lt1"/>
                </a:solidFill>
                <a:latin typeface="Arial"/>
                <a:ea typeface="Arial"/>
                <a:cs typeface="Arial"/>
                <a:sym typeface="Arial"/>
              </a:rPr>
              <a:t>‹#›</a:t>
            </a:fld>
            <a:endParaRPr lang="en-US" sz="900" b="1" i="0" u="none" strike="noStrike" cap="none">
              <a:solidFill>
                <a:schemeClr val="lt1"/>
              </a:solidFill>
              <a:latin typeface="Arial"/>
              <a:ea typeface="Arial"/>
              <a:cs typeface="Arial"/>
              <a:sym typeface="Arial"/>
            </a:endParaRPr>
          </a:p>
        </p:txBody>
      </p:sp>
      <p:sp>
        <p:nvSpPr>
          <p:cNvPr id="8" name="Title 1"/>
          <p:cNvSpPr>
            <a:spLocks noGrp="1"/>
          </p:cNvSpPr>
          <p:nvPr>
            <p:ph type="title" hasCustomPrompt="1"/>
          </p:nvPr>
        </p:nvSpPr>
        <p:spPr>
          <a:xfrm>
            <a:off x="457200" y="157131"/>
            <a:ext cx="8305800" cy="990600"/>
          </a:xfrm>
        </p:spPr>
        <p:txBody>
          <a:bodyPr/>
          <a:lstStyle>
            <a:lvl1pPr>
              <a:defRPr sz="2100" cap="all" baseline="0"/>
            </a:lvl1pPr>
          </a:lstStyle>
          <a:p>
            <a:r>
              <a:rPr lang="en-US" dirty="0" smtClean="0"/>
              <a:t>click to edit master title style</a:t>
            </a:r>
            <a:endParaRPr lang="en-US" dirty="0"/>
          </a:p>
        </p:txBody>
      </p:sp>
      <p:sp>
        <p:nvSpPr>
          <p:cNvPr id="10"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38700172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6" y="4800600"/>
            <a:ext cx="6685089" cy="566739"/>
          </a:xfrm>
        </p:spPr>
        <p:txBody>
          <a:bodyPr anchor="ctr"/>
          <a:lstStyle>
            <a:lvl1pPr algn="l">
              <a:defRPr sz="1500" b="1"/>
            </a:lvl1pPr>
          </a:lstStyle>
          <a:p>
            <a:r>
              <a:rPr lang="en-US" smtClean="0"/>
              <a:t>Click to edit Master title style</a:t>
            </a:r>
            <a:endParaRPr lang="en-US" dirty="0"/>
          </a:p>
        </p:txBody>
      </p:sp>
      <p:sp>
        <p:nvSpPr>
          <p:cNvPr id="3" name="Picture Placeholder 2"/>
          <p:cNvSpPr>
            <a:spLocks noGrp="1"/>
          </p:cNvSpPr>
          <p:nvPr>
            <p:ph type="pic" idx="1"/>
          </p:nvPr>
        </p:nvSpPr>
        <p:spPr>
          <a:xfrm>
            <a:off x="1210997" y="612775"/>
            <a:ext cx="6685089" cy="4114800"/>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210996" y="5367338"/>
            <a:ext cx="6685089"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1" i="0" u="none" strike="noStrike" cap="none" smtClean="0">
                <a:solidFill>
                  <a:schemeClr val="lt1"/>
                </a:solidFill>
                <a:latin typeface="Arial"/>
                <a:ea typeface="Arial"/>
                <a:cs typeface="Arial"/>
                <a:sym typeface="Arial"/>
              </a:rPr>
              <a:t>‹#›</a:t>
            </a:fld>
            <a:endParaRPr lang="en-US" sz="900" b="1" i="0" u="none" strike="noStrike" cap="none">
              <a:solidFill>
                <a:schemeClr val="lt1"/>
              </a:solidFill>
              <a:latin typeface="Arial"/>
              <a:ea typeface="Arial"/>
              <a:cs typeface="Arial"/>
              <a:sym typeface="Arial"/>
            </a:endParaRPr>
          </a:p>
        </p:txBody>
      </p:sp>
      <p:sp>
        <p:nvSpPr>
          <p:cNvPr id="8"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2422872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Slide">
    <p:spTree>
      <p:nvGrpSpPr>
        <p:cNvPr id="1" name="Shape 39"/>
        <p:cNvGrpSpPr/>
        <p:nvPr/>
      </p:nvGrpSpPr>
      <p:grpSpPr>
        <a:xfrm>
          <a:off x="0" y="0"/>
          <a:ext cx="0" cy="0"/>
          <a:chOff x="0" y="0"/>
          <a:chExt cx="0" cy="0"/>
        </a:xfrm>
      </p:grpSpPr>
      <p:sp>
        <p:nvSpPr>
          <p:cNvPr id="43" name="Shape 43"/>
          <p:cNvSpPr txBox="1">
            <a:spLocks noGrp="1"/>
          </p:cNvSpPr>
          <p:nvPr>
            <p:ph type="ctrTitle"/>
          </p:nvPr>
        </p:nvSpPr>
        <p:spPr>
          <a:xfrm>
            <a:off x="1752600" y="2127015"/>
            <a:ext cx="7239000" cy="28194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2800" b="0" i="0" u="none" strike="noStrike" cap="none">
                <a:solidFill>
                  <a:schemeClr val="lt1"/>
                </a:solidFill>
                <a:latin typeface="Arial"/>
                <a:ea typeface="Arial"/>
                <a:cs typeface="Arial"/>
                <a:sym typeface="Arial"/>
              </a:defRPr>
            </a:lvl1pPr>
            <a:lvl2pPr marL="0" marR="0" lvl="1" indent="0" algn="ctr" rtl="0">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2pPr>
            <a:lvl3pPr marL="0" marR="0" lvl="2" indent="0" algn="ctr" rtl="0">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3pPr>
            <a:lvl4pPr marL="0" marR="0" lvl="3" indent="0" algn="ctr" rtl="0">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4pPr>
            <a:lvl5pPr marL="0" marR="0" lvl="4" indent="0" algn="ctr" rtl="0">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5pPr>
            <a:lvl6pPr marL="457200" marR="0" lvl="5" indent="0" algn="ctr" rtl="0">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6pPr>
            <a:lvl7pPr marL="914400" marR="0" lvl="6" indent="0" algn="ctr" rtl="0">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7pPr>
            <a:lvl8pPr marL="1371600" marR="0" lvl="7" indent="0" algn="ctr" rtl="0">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8pPr>
            <a:lvl9pPr marL="1828800" marR="0" lvl="8" indent="0" algn="ctr" rtl="0">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8556783" y="6333134"/>
            <a:ext cx="548700" cy="525000"/>
          </a:xfrm>
          <a:prstGeom prst="rect">
            <a:avLst/>
          </a:prstGeom>
        </p:spPr>
        <p:txBody>
          <a:bodyPr lIns="91425" tIns="45700" rIns="91425" bIns="45700" anchor="t" anchorCtr="0">
            <a:noAutofit/>
          </a:bodyPr>
          <a:lstStyle/>
          <a:p>
            <a:pPr lvl="0" algn="r">
              <a:spcBef>
                <a:spcPts val="0"/>
              </a:spcBef>
              <a:buNone/>
            </a:pPr>
            <a:fld id="{00000000-1234-1234-1234-123412341234}" type="slidenum">
              <a:rPr lang="en-US" sz="1300">
                <a:solidFill>
                  <a:srgbClr val="D8D8D8"/>
                </a:solidFill>
              </a:rPr>
              <a:t>‹#›</a:t>
            </a:fld>
            <a:endParaRPr lang="en-US" sz="1300">
              <a:solidFill>
                <a:srgbClr val="D8D8D8"/>
              </a:solidFill>
            </a:endParaRPr>
          </a:p>
        </p:txBody>
      </p:sp>
    </p:spTree>
    <p:extLst>
      <p:ext uri="{BB962C8B-B14F-4D97-AF65-F5344CB8AC3E}">
        <p14:creationId xmlns:p14="http://schemas.microsoft.com/office/powerpoint/2010/main" val="70829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8556783" y="6333134"/>
            <a:ext cx="548700" cy="525000"/>
          </a:xfrm>
          <a:prstGeom prst="rect">
            <a:avLst/>
          </a:prstGeom>
        </p:spPr>
        <p:txBody>
          <a:bodyPr lIns="91425" tIns="45700" rIns="91425" bIns="45700" anchor="t" anchorCtr="0">
            <a:noAutofit/>
          </a:bodyPr>
          <a:lstStyle/>
          <a:p>
            <a:pPr lvl="0" algn="r">
              <a:spcBef>
                <a:spcPts val="0"/>
              </a:spcBef>
              <a:buNone/>
            </a:pPr>
            <a:fld id="{00000000-1234-1234-1234-123412341234}" type="slidenum">
              <a:rPr lang="en-US" sz="1300">
                <a:solidFill>
                  <a:srgbClr val="D8D8D8"/>
                </a:solidFill>
              </a:rPr>
              <a:t>‹#›</a:t>
            </a:fld>
            <a:endParaRPr lang="en-US" sz="1300">
              <a:solidFill>
                <a:srgbClr val="D8D8D8"/>
              </a:solidFill>
            </a:endParaRPr>
          </a:p>
        </p:txBody>
      </p:sp>
    </p:spTree>
    <p:extLst>
      <p:ext uri="{BB962C8B-B14F-4D97-AF65-F5344CB8AC3E}">
        <p14:creationId xmlns:p14="http://schemas.microsoft.com/office/powerpoint/2010/main" val="4244694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rot="5400000">
            <a:off x="3644297" y="1365584"/>
            <a:ext cx="184378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sp>
        <p:nvSpPr>
          <p:cNvPr id="18" name="Rectangle 4"/>
          <p:cNvSpPr>
            <a:spLocks noGrp="1" noChangeArrowheads="1"/>
          </p:cNvSpPr>
          <p:nvPr>
            <p:ph type="dt" sz="half" idx="10"/>
          </p:nvPr>
        </p:nvSpPr>
        <p:spPr>
          <a:xfrm>
            <a:off x="7086600" y="6400800"/>
            <a:ext cx="1905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2"/>
          <p:cNvSpPr>
            <a:spLocks noGrp="1" noChangeArrowheads="1"/>
          </p:cNvSpPr>
          <p:nvPr>
            <p:ph type="ctrTitle" hasCustomPrompt="1"/>
          </p:nvPr>
        </p:nvSpPr>
        <p:spPr>
          <a:xfrm>
            <a:off x="946688" y="659971"/>
            <a:ext cx="7239000" cy="2582077"/>
          </a:xfrm>
        </p:spPr>
        <p:txBody>
          <a:bodyPr anchor="b"/>
          <a:lstStyle>
            <a:lvl1pPr algn="ctr">
              <a:spcAft>
                <a:spcPts val="0"/>
              </a:spcAft>
              <a:defRPr b="1">
                <a:solidFill>
                  <a:srgbClr val="003264"/>
                </a:solidFill>
                <a:latin typeface="Arial"/>
                <a:cs typeface="Arial"/>
              </a:defRPr>
            </a:lvl1pPr>
          </a:lstStyle>
          <a:p>
            <a:r>
              <a:rPr lang="en-US" dirty="0" smtClean="0"/>
              <a:t>CLICK TO EDIT MASTER TITLE STYLE</a:t>
            </a:r>
            <a:endParaRPr lang="en-US" dirty="0"/>
          </a:p>
        </p:txBody>
      </p:sp>
      <p:sp>
        <p:nvSpPr>
          <p:cNvPr id="12" name="Rectangle 3"/>
          <p:cNvSpPr>
            <a:spLocks noGrp="1" noChangeArrowheads="1"/>
          </p:cNvSpPr>
          <p:nvPr>
            <p:ph type="subTitle" idx="1"/>
          </p:nvPr>
        </p:nvSpPr>
        <p:spPr>
          <a:xfrm>
            <a:off x="946688" y="3362155"/>
            <a:ext cx="7239000" cy="137160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dirty="0" smtClean="0"/>
              <a:t>Click to edit Master subtitle style</a:t>
            </a:r>
            <a:endParaRPr lang="en-US" dirty="0"/>
          </a:p>
        </p:txBody>
      </p:sp>
      <p:sp>
        <p:nvSpPr>
          <p:cNvPr id="13" name="Rectangle 12"/>
          <p:cNvSpPr>
            <a:spLocks noChangeArrowheads="1"/>
          </p:cNvSpPr>
          <p:nvPr userDrawn="1"/>
        </p:nvSpPr>
        <p:spPr bwMode="auto">
          <a:xfrm rot="5400000">
            <a:off x="4516139" y="455721"/>
            <a:ext cx="114680" cy="9141046"/>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1891" y="5485179"/>
            <a:ext cx="2343172" cy="861930"/>
          </a:xfrm>
          <a:prstGeom prst="rect">
            <a:avLst/>
          </a:prstGeom>
        </p:spPr>
      </p:pic>
    </p:spTree>
    <p:extLst>
      <p:ext uri="{BB962C8B-B14F-4D97-AF65-F5344CB8AC3E}">
        <p14:creationId xmlns:p14="http://schemas.microsoft.com/office/powerpoint/2010/main" val="15183249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7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066629" y="-219370"/>
            <a:ext cx="50137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0" name="Rectangle 4"/>
          <p:cNvSpPr>
            <a:spLocks noGrp="1" noChangeArrowheads="1"/>
          </p:cNvSpPr>
          <p:nvPr>
            <p:ph type="dt" sz="half" idx="10"/>
          </p:nvPr>
        </p:nvSpPr>
        <p:spPr>
          <a:xfrm>
            <a:off x="3768061" y="6085317"/>
            <a:ext cx="1610832" cy="3048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3"/>
          <p:cNvSpPr>
            <a:spLocks noGrp="1" noChangeArrowheads="1"/>
          </p:cNvSpPr>
          <p:nvPr>
            <p:ph type="subTitle" idx="1"/>
          </p:nvPr>
        </p:nvSpPr>
        <p:spPr>
          <a:xfrm>
            <a:off x="946688" y="4509981"/>
            <a:ext cx="7239000" cy="108604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smtClean="0"/>
              <a:t>Click to edit Master subtitle style</a:t>
            </a:r>
            <a:endParaRPr lang="en-US" dirty="0"/>
          </a:p>
        </p:txBody>
      </p:sp>
      <p:sp>
        <p:nvSpPr>
          <p:cNvPr id="12" name="Rectangle 2"/>
          <p:cNvSpPr>
            <a:spLocks noGrp="1" noChangeArrowheads="1"/>
          </p:cNvSpPr>
          <p:nvPr>
            <p:ph type="ctrTitle" hasCustomPrompt="1"/>
          </p:nvPr>
        </p:nvSpPr>
        <p:spPr>
          <a:xfrm>
            <a:off x="946688" y="2357674"/>
            <a:ext cx="7239000" cy="2048540"/>
          </a:xfrm>
        </p:spPr>
        <p:txBody>
          <a:bodyPr anchor="ctr"/>
          <a:lstStyle>
            <a:lvl1pPr algn="ctr">
              <a:spcAft>
                <a:spcPts val="0"/>
              </a:spcAft>
              <a:defRPr b="1">
                <a:solidFill>
                  <a:schemeClr val="bg1"/>
                </a:solidFill>
                <a:latin typeface="Arial"/>
                <a:cs typeface="Arial"/>
              </a:defRPr>
            </a:lvl1pPr>
          </a:lstStyle>
          <a:p>
            <a:r>
              <a:rPr lang="en-US" dirty="0" smtClean="0"/>
              <a:t>CLICK TO EDIT MASTER TITLE STYLE</a:t>
            </a:r>
            <a:endParaRPr lang="en-US" dirty="0"/>
          </a:p>
        </p:txBody>
      </p:sp>
      <p:sp>
        <p:nvSpPr>
          <p:cNvPr id="8" name="Rectangle 7"/>
          <p:cNvSpPr>
            <a:spLocks noChangeArrowheads="1"/>
          </p:cNvSpPr>
          <p:nvPr/>
        </p:nvSpPr>
        <p:spPr bwMode="auto">
          <a:xfrm rot="5400000">
            <a:off x="4421079" y="2135077"/>
            <a:ext cx="30480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dirty="0" smtClean="0">
                <a:solidFill>
                  <a:srgbClr val="FFCC00"/>
                </a:solidFill>
              </a:rPr>
              <a:t> </a:t>
            </a:r>
            <a:endParaRPr lang="en-US" sz="1500" dirty="0">
              <a:solidFill>
                <a:srgbClr val="FFCC00"/>
              </a:solidFill>
            </a:endParaRPr>
          </a:p>
        </p:txBody>
      </p:sp>
      <p:sp>
        <p:nvSpPr>
          <p:cNvPr id="9" name="Rectangle 8"/>
          <p:cNvSpPr>
            <a:spLocks noChangeArrowheads="1"/>
          </p:cNvSpPr>
          <p:nvPr/>
        </p:nvSpPr>
        <p:spPr bwMode="auto">
          <a:xfrm rot="5400000">
            <a:off x="3644296" y="-3648115"/>
            <a:ext cx="184378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dirty="0" smtClean="0">
                <a:solidFill>
                  <a:srgbClr val="FFCC00"/>
                </a:solidFill>
              </a:rPr>
              <a:t> </a:t>
            </a:r>
            <a:endParaRPr lang="en-US" sz="1500" dirty="0">
              <a:solidFill>
                <a:srgbClr val="FFCC00"/>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368" y="510946"/>
            <a:ext cx="2034221" cy="997711"/>
          </a:xfrm>
          <a:prstGeom prst="rect">
            <a:avLst/>
          </a:prstGeom>
        </p:spPr>
      </p:pic>
    </p:spTree>
    <p:extLst>
      <p:ext uri="{BB962C8B-B14F-4D97-AF65-F5344CB8AC3E}">
        <p14:creationId xmlns:p14="http://schemas.microsoft.com/office/powerpoint/2010/main" val="10461186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8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684262" y="1398263"/>
            <a:ext cx="1778432"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5" name="Rectangle 2"/>
          <p:cNvSpPr>
            <a:spLocks noGrp="1" noChangeArrowheads="1"/>
          </p:cNvSpPr>
          <p:nvPr>
            <p:ph type="ctrTitle" hasCustomPrompt="1"/>
          </p:nvPr>
        </p:nvSpPr>
        <p:spPr>
          <a:xfrm>
            <a:off x="946688" y="659971"/>
            <a:ext cx="7239000" cy="2582077"/>
          </a:xfrm>
        </p:spPr>
        <p:txBody>
          <a:bodyPr anchor="b"/>
          <a:lstStyle>
            <a:lvl1pPr algn="ctr">
              <a:spcAft>
                <a:spcPts val="0"/>
              </a:spcAft>
              <a:defRPr b="1">
                <a:solidFill>
                  <a:srgbClr val="003264"/>
                </a:solidFill>
                <a:latin typeface="Arial"/>
                <a:cs typeface="Arial"/>
              </a:defRPr>
            </a:lvl1pPr>
          </a:lstStyle>
          <a:p>
            <a:r>
              <a:rPr lang="en-US" dirty="0" smtClean="0"/>
              <a:t>CLICK TO EDIT MASTER TITLE STYLE</a:t>
            </a:r>
            <a:endParaRPr lang="en-US" dirty="0"/>
          </a:p>
        </p:txBody>
      </p:sp>
      <p:sp>
        <p:nvSpPr>
          <p:cNvPr id="16" name="Rectangle 3"/>
          <p:cNvSpPr>
            <a:spLocks noGrp="1" noChangeArrowheads="1"/>
          </p:cNvSpPr>
          <p:nvPr>
            <p:ph type="subTitle" idx="1"/>
          </p:nvPr>
        </p:nvSpPr>
        <p:spPr>
          <a:xfrm>
            <a:off x="946688" y="3362155"/>
            <a:ext cx="7239000" cy="137160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smtClean="0"/>
              <a:t>Click to edit Master subtitle style</a:t>
            </a:r>
            <a:endParaRPr lang="en-US" dirty="0"/>
          </a:p>
        </p:txBody>
      </p:sp>
      <p:sp>
        <p:nvSpPr>
          <p:cNvPr id="18" name="Rectangle 4"/>
          <p:cNvSpPr>
            <a:spLocks noGrp="1" noChangeArrowheads="1"/>
          </p:cNvSpPr>
          <p:nvPr>
            <p:ph type="dt" sz="half" idx="10"/>
          </p:nvPr>
        </p:nvSpPr>
        <p:spPr>
          <a:xfrm>
            <a:off x="7086600" y="6400800"/>
            <a:ext cx="1905000" cy="304800"/>
          </a:xfrm>
        </p:spPr>
        <p:txBody>
          <a:bodyPr anchor="ctr"/>
          <a:lstStyle>
            <a:lvl1pPr algn="r">
              <a:defRPr>
                <a:solidFill>
                  <a:schemeClr val="bg1">
                    <a:lumMod val="75000"/>
                  </a:schemeClr>
                </a:solidFill>
                <a:latin typeface="Arial" charset="0"/>
                <a:ea typeface="Arial" charset="0"/>
                <a:cs typeface="Arial" charset="0"/>
              </a:defRPr>
            </a:lvl1pPr>
          </a:lstStyle>
          <a:p>
            <a:endParaRPr lang="en-US"/>
          </a:p>
        </p:txBody>
      </p:sp>
      <p:sp>
        <p:nvSpPr>
          <p:cNvPr id="7" name="Rectangle 6"/>
          <p:cNvSpPr>
            <a:spLocks noChangeArrowheads="1"/>
          </p:cNvSpPr>
          <p:nvPr/>
        </p:nvSpPr>
        <p:spPr bwMode="auto">
          <a:xfrm rot="5400000">
            <a:off x="4516139" y="455721"/>
            <a:ext cx="11468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dirty="0" smtClean="0">
                <a:solidFill>
                  <a:srgbClr val="FFCC00"/>
                </a:solidFill>
              </a:rPr>
              <a:t> </a:t>
            </a:r>
            <a:endParaRPr lang="en-US" sz="1500" dirty="0">
              <a:solidFill>
                <a:srgbClr val="FFCC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494" y="5403090"/>
            <a:ext cx="2035968" cy="997711"/>
          </a:xfrm>
          <a:prstGeom prst="rect">
            <a:avLst/>
          </a:prstGeom>
        </p:spPr>
      </p:pic>
    </p:spTree>
    <p:extLst>
      <p:ext uri="{BB962C8B-B14F-4D97-AF65-F5344CB8AC3E}">
        <p14:creationId xmlns:p14="http://schemas.microsoft.com/office/powerpoint/2010/main" val="366767006"/>
      </p:ext>
    </p:extLst>
  </p:cSld>
  <p:clrMapOvr>
    <a:masterClrMapping/>
  </p:clrMapOvr>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0_Title Slide">
    <p:spTree>
      <p:nvGrpSpPr>
        <p:cNvPr id="1" name=""/>
        <p:cNvGrpSpPr/>
        <p:nvPr/>
      </p:nvGrpSpPr>
      <p:grpSpPr>
        <a:xfrm>
          <a:off x="0" y="0"/>
          <a:ext cx="0" cy="0"/>
          <a:chOff x="0" y="0"/>
          <a:chExt cx="0" cy="0"/>
        </a:xfrm>
      </p:grpSpPr>
      <p:sp>
        <p:nvSpPr>
          <p:cNvPr id="8" name="Rectangle 7"/>
          <p:cNvSpPr>
            <a:spLocks noChangeArrowheads="1"/>
          </p:cNvSpPr>
          <p:nvPr/>
        </p:nvSpPr>
        <p:spPr bwMode="auto">
          <a:xfrm rot="5400000">
            <a:off x="4421079" y="2135077"/>
            <a:ext cx="304800" cy="9141046"/>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1500" dirty="0" smtClean="0">
                <a:solidFill>
                  <a:srgbClr val="FFCC00"/>
                </a:solidFill>
              </a:rPr>
              <a:t> </a:t>
            </a:r>
            <a:endParaRPr lang="en-US" sz="1500" dirty="0">
              <a:solidFill>
                <a:srgbClr val="FFCC00"/>
              </a:solidFill>
            </a:endParaRPr>
          </a:p>
        </p:txBody>
      </p:sp>
      <p:sp>
        <p:nvSpPr>
          <p:cNvPr id="9" name="Rectangle 8"/>
          <p:cNvSpPr>
            <a:spLocks noChangeArrowheads="1"/>
          </p:cNvSpPr>
          <p:nvPr/>
        </p:nvSpPr>
        <p:spPr bwMode="auto">
          <a:xfrm rot="5400000">
            <a:off x="3644296" y="-3648115"/>
            <a:ext cx="184378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dirty="0" smtClean="0">
                <a:solidFill>
                  <a:srgbClr val="FFCC00"/>
                </a:solidFill>
              </a:rPr>
              <a:t> </a:t>
            </a:r>
            <a:endParaRPr lang="en-US" sz="1500" dirty="0">
              <a:solidFill>
                <a:srgbClr val="FFCC00"/>
              </a:solidFill>
            </a:endParaRPr>
          </a:p>
        </p:txBody>
      </p:sp>
      <p:sp>
        <p:nvSpPr>
          <p:cNvPr id="13" name="Rectangle 4"/>
          <p:cNvSpPr>
            <a:spLocks noGrp="1" noChangeArrowheads="1"/>
          </p:cNvSpPr>
          <p:nvPr>
            <p:ph type="dt" sz="half" idx="10"/>
          </p:nvPr>
        </p:nvSpPr>
        <p:spPr>
          <a:xfrm>
            <a:off x="3768061" y="6085317"/>
            <a:ext cx="1610832"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p>
        </p:txBody>
      </p:sp>
      <p:sp>
        <p:nvSpPr>
          <p:cNvPr id="14" name="Rectangle 3"/>
          <p:cNvSpPr>
            <a:spLocks noGrp="1" noChangeArrowheads="1"/>
          </p:cNvSpPr>
          <p:nvPr>
            <p:ph type="subTitle" idx="1"/>
          </p:nvPr>
        </p:nvSpPr>
        <p:spPr>
          <a:xfrm>
            <a:off x="946688" y="4661592"/>
            <a:ext cx="7239000" cy="108604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smtClean="0"/>
              <a:t>Click to edit Master subtitle style</a:t>
            </a:r>
            <a:endParaRPr lang="en-US" dirty="0"/>
          </a:p>
        </p:txBody>
      </p:sp>
      <p:sp>
        <p:nvSpPr>
          <p:cNvPr id="15" name="Rectangle 2"/>
          <p:cNvSpPr>
            <a:spLocks noGrp="1" noChangeArrowheads="1"/>
          </p:cNvSpPr>
          <p:nvPr>
            <p:ph type="ctrTitle" hasCustomPrompt="1"/>
          </p:nvPr>
        </p:nvSpPr>
        <p:spPr>
          <a:xfrm>
            <a:off x="946688" y="2509285"/>
            <a:ext cx="7239000" cy="2048540"/>
          </a:xfrm>
        </p:spPr>
        <p:txBody>
          <a:bodyPr anchor="ctr"/>
          <a:lstStyle>
            <a:lvl1pPr algn="ctr">
              <a:spcAft>
                <a:spcPts val="0"/>
              </a:spcAft>
              <a:defRPr b="1">
                <a:solidFill>
                  <a:srgbClr val="003264"/>
                </a:solidFill>
                <a:latin typeface="Arial"/>
                <a:cs typeface="Arial"/>
              </a:defRPr>
            </a:lvl1pPr>
          </a:lstStyle>
          <a:p>
            <a:r>
              <a:rPr lang="en-US" dirty="0" smtClean="0"/>
              <a:t>CLICK TO EDIT MASTER TITLE STYLE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368" y="510946"/>
            <a:ext cx="2034221" cy="997711"/>
          </a:xfrm>
          <a:prstGeom prst="rect">
            <a:avLst/>
          </a:prstGeom>
        </p:spPr>
      </p:pic>
    </p:spTree>
    <p:extLst>
      <p:ext uri="{BB962C8B-B14F-4D97-AF65-F5344CB8AC3E}">
        <p14:creationId xmlns:p14="http://schemas.microsoft.com/office/powerpoint/2010/main" val="34686035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1144478" y="-1141521"/>
            <a:ext cx="68580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5" name="Rectangle 2"/>
          <p:cNvSpPr>
            <a:spLocks noGrp="1" noChangeArrowheads="1"/>
          </p:cNvSpPr>
          <p:nvPr>
            <p:ph type="ctrTitle" hasCustomPrompt="1"/>
          </p:nvPr>
        </p:nvSpPr>
        <p:spPr>
          <a:xfrm>
            <a:off x="946688" y="659971"/>
            <a:ext cx="7239000" cy="2819400"/>
          </a:xfrm>
        </p:spPr>
        <p:txBody>
          <a:bodyPr anchor="b"/>
          <a:lstStyle>
            <a:lvl1pPr algn="ctr">
              <a:spcAft>
                <a:spcPts val="0"/>
              </a:spcAft>
              <a:defRPr b="1">
                <a:solidFill>
                  <a:schemeClr val="bg1"/>
                </a:solidFill>
                <a:latin typeface="Arial"/>
                <a:cs typeface="Arial"/>
              </a:defRPr>
            </a:lvl1pPr>
          </a:lstStyle>
          <a:p>
            <a:r>
              <a:rPr lang="en-US" dirty="0" smtClean="0"/>
              <a:t>CLICK TO EDIT MASTER TITLE STYLE</a:t>
            </a:r>
            <a:endParaRPr lang="en-US" dirty="0"/>
          </a:p>
        </p:txBody>
      </p:sp>
      <p:sp>
        <p:nvSpPr>
          <p:cNvPr id="16" name="Rectangle 3"/>
          <p:cNvSpPr>
            <a:spLocks noGrp="1" noChangeArrowheads="1"/>
          </p:cNvSpPr>
          <p:nvPr>
            <p:ph type="subTitle" idx="1"/>
          </p:nvPr>
        </p:nvSpPr>
        <p:spPr>
          <a:xfrm>
            <a:off x="946688" y="3707969"/>
            <a:ext cx="7239000" cy="137160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smtClean="0"/>
              <a:t>Click to edit Master subtitle style</a:t>
            </a:r>
            <a:endParaRPr lang="en-US" dirty="0"/>
          </a:p>
        </p:txBody>
      </p:sp>
      <p:sp>
        <p:nvSpPr>
          <p:cNvPr id="7" name="Rectangle 6"/>
          <p:cNvSpPr>
            <a:spLocks noChangeArrowheads="1"/>
          </p:cNvSpPr>
          <p:nvPr/>
        </p:nvSpPr>
        <p:spPr bwMode="auto">
          <a:xfrm rot="5400000">
            <a:off x="3644297" y="1365584"/>
            <a:ext cx="184378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dirty="0" smtClean="0">
                <a:solidFill>
                  <a:srgbClr val="FFCC00"/>
                </a:solidFill>
              </a:rPr>
              <a:t> </a:t>
            </a:r>
            <a:endParaRPr lang="en-US" sz="1500" dirty="0">
              <a:solidFill>
                <a:srgbClr val="FFCC00"/>
              </a:solidFill>
            </a:endParaRPr>
          </a:p>
        </p:txBody>
      </p:sp>
      <p:sp>
        <p:nvSpPr>
          <p:cNvPr id="18" name="Rectangle 4"/>
          <p:cNvSpPr>
            <a:spLocks noGrp="1" noChangeArrowheads="1"/>
          </p:cNvSpPr>
          <p:nvPr>
            <p:ph type="dt" sz="half" idx="10"/>
          </p:nvPr>
        </p:nvSpPr>
        <p:spPr>
          <a:xfrm>
            <a:off x="7086600" y="6400800"/>
            <a:ext cx="1905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368" y="5475735"/>
            <a:ext cx="2034221" cy="997711"/>
          </a:xfrm>
          <a:prstGeom prst="rect">
            <a:avLst/>
          </a:prstGeom>
        </p:spPr>
      </p:pic>
    </p:spTree>
    <p:extLst>
      <p:ext uri="{BB962C8B-B14F-4D97-AF65-F5344CB8AC3E}">
        <p14:creationId xmlns:p14="http://schemas.microsoft.com/office/powerpoint/2010/main" val="14435413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rot="5400000">
            <a:off x="3644297" y="1365584"/>
            <a:ext cx="184378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dirty="0" smtClean="0">
                <a:solidFill>
                  <a:srgbClr val="FFCC00"/>
                </a:solidFill>
              </a:rPr>
              <a:t> </a:t>
            </a:r>
            <a:endParaRPr lang="en-US" sz="1500" dirty="0">
              <a:solidFill>
                <a:srgbClr val="FFCC00"/>
              </a:solidFill>
            </a:endParaRPr>
          </a:p>
        </p:txBody>
      </p:sp>
      <p:sp>
        <p:nvSpPr>
          <p:cNvPr id="18" name="Rectangle 4"/>
          <p:cNvSpPr>
            <a:spLocks noGrp="1" noChangeArrowheads="1"/>
          </p:cNvSpPr>
          <p:nvPr>
            <p:ph type="dt" sz="half" idx="10"/>
          </p:nvPr>
        </p:nvSpPr>
        <p:spPr>
          <a:xfrm>
            <a:off x="7086600" y="6400800"/>
            <a:ext cx="1905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2"/>
          <p:cNvSpPr>
            <a:spLocks noGrp="1" noChangeArrowheads="1"/>
          </p:cNvSpPr>
          <p:nvPr>
            <p:ph type="ctrTitle" hasCustomPrompt="1"/>
          </p:nvPr>
        </p:nvSpPr>
        <p:spPr>
          <a:xfrm>
            <a:off x="946688" y="659971"/>
            <a:ext cx="7239000" cy="2582077"/>
          </a:xfrm>
        </p:spPr>
        <p:txBody>
          <a:bodyPr anchor="b"/>
          <a:lstStyle>
            <a:lvl1pPr algn="ctr">
              <a:spcAft>
                <a:spcPts val="0"/>
              </a:spcAft>
              <a:defRPr b="1">
                <a:solidFill>
                  <a:srgbClr val="003264"/>
                </a:solidFill>
                <a:latin typeface="Arial"/>
                <a:cs typeface="Arial"/>
              </a:defRPr>
            </a:lvl1pPr>
          </a:lstStyle>
          <a:p>
            <a:r>
              <a:rPr lang="en-US" dirty="0" smtClean="0"/>
              <a:t>CLICK TO EDIT MASTER TITLE STYLE</a:t>
            </a:r>
            <a:endParaRPr lang="en-US" dirty="0"/>
          </a:p>
        </p:txBody>
      </p:sp>
      <p:sp>
        <p:nvSpPr>
          <p:cNvPr id="12" name="Rectangle 3"/>
          <p:cNvSpPr>
            <a:spLocks noGrp="1" noChangeArrowheads="1"/>
          </p:cNvSpPr>
          <p:nvPr>
            <p:ph type="subTitle" idx="1"/>
          </p:nvPr>
        </p:nvSpPr>
        <p:spPr>
          <a:xfrm>
            <a:off x="946688" y="3362155"/>
            <a:ext cx="7239000" cy="1371600"/>
          </a:xfrm>
        </p:spPr>
        <p:txBody>
          <a:bodyPr anchor="t"/>
          <a:lstStyle>
            <a:lvl1pPr marL="0" indent="0" algn="ctr">
              <a:buFontTx/>
              <a:buNone/>
              <a:defRPr sz="1350" b="0" i="0" spc="75">
                <a:solidFill>
                  <a:srgbClr val="003264"/>
                </a:solidFill>
                <a:latin typeface="Arial" charset="0"/>
                <a:ea typeface="Arial" charset="0"/>
                <a:cs typeface="Arial" charset="0"/>
              </a:defRPr>
            </a:lvl1pPr>
          </a:lstStyle>
          <a:p>
            <a:r>
              <a:rPr lang="en-US" smtClean="0"/>
              <a:t>Click to edit Master subtitle style</a:t>
            </a:r>
            <a:endParaRPr lang="en-US" dirty="0"/>
          </a:p>
        </p:txBody>
      </p:sp>
      <p:sp>
        <p:nvSpPr>
          <p:cNvPr id="13" name="Rectangle 12"/>
          <p:cNvSpPr>
            <a:spLocks noChangeArrowheads="1"/>
          </p:cNvSpPr>
          <p:nvPr/>
        </p:nvSpPr>
        <p:spPr bwMode="auto">
          <a:xfrm rot="5400000">
            <a:off x="4516139" y="455721"/>
            <a:ext cx="114680" cy="9141046"/>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1500" dirty="0" smtClean="0">
                <a:solidFill>
                  <a:srgbClr val="FFCC00"/>
                </a:solidFill>
              </a:rPr>
              <a:t> </a:t>
            </a:r>
            <a:endParaRPr lang="en-US" sz="1500" dirty="0">
              <a:solidFill>
                <a:srgbClr val="FFCC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368" y="5527586"/>
            <a:ext cx="2034221" cy="997711"/>
          </a:xfrm>
          <a:prstGeom prst="rect">
            <a:avLst/>
          </a:prstGeom>
        </p:spPr>
      </p:pic>
    </p:spTree>
    <p:extLst>
      <p:ext uri="{BB962C8B-B14F-4D97-AF65-F5344CB8AC3E}">
        <p14:creationId xmlns:p14="http://schemas.microsoft.com/office/powerpoint/2010/main" val="23964407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1144478" y="-1141521"/>
            <a:ext cx="68580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dirty="0">
              <a:solidFill>
                <a:schemeClr val="bg1"/>
              </a:solidFill>
            </a:endParaRPr>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1575" b="1">
                <a:solidFill>
                  <a:srgbClr val="003264"/>
                </a:solidFill>
                <a:latin typeface="Arial"/>
                <a:cs typeface="Arial"/>
              </a:defRPr>
            </a:lvl1pPr>
          </a:lstStyle>
          <a:p>
            <a:r>
              <a:rPr lang="en-US" dirty="0" smtClean="0"/>
              <a:t>CLICK TO EDIT MASTER TITLE STYLE</a:t>
            </a:r>
            <a:endParaRPr lang="en-US" dirty="0"/>
          </a:p>
        </p:txBody>
      </p:sp>
      <p:sp>
        <p:nvSpPr>
          <p:cNvPr id="6" name="Rectangle 13"/>
          <p:cNvSpPr>
            <a:spLocks noChangeArrowheads="1"/>
          </p:cNvSpPr>
          <p:nvPr/>
        </p:nvSpPr>
        <p:spPr bwMode="auto">
          <a:xfrm rot="5400000">
            <a:off x="4029446" y="1743448"/>
            <a:ext cx="108806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dirty="0" smtClean="0">
                <a:solidFill>
                  <a:srgbClr val="FFCC00"/>
                </a:solidFill>
              </a:rPr>
              <a:t> </a:t>
            </a:r>
            <a:endParaRPr lang="en-US" sz="1500" dirty="0">
              <a:solidFill>
                <a:srgbClr val="FFCC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466" y="6038329"/>
            <a:ext cx="4141320" cy="466227"/>
          </a:xfrm>
          <a:prstGeom prst="rect">
            <a:avLst/>
          </a:prstGeom>
        </p:spPr>
      </p:pic>
    </p:spTree>
    <p:extLst>
      <p:ext uri="{BB962C8B-B14F-4D97-AF65-F5344CB8AC3E}">
        <p14:creationId xmlns:p14="http://schemas.microsoft.com/office/powerpoint/2010/main" val="162191786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Rectangle 13"/>
          <p:cNvSpPr>
            <a:spLocks noChangeArrowheads="1"/>
          </p:cNvSpPr>
          <p:nvPr/>
        </p:nvSpPr>
        <p:spPr bwMode="auto">
          <a:xfrm rot="5400000">
            <a:off x="1144478" y="-1141522"/>
            <a:ext cx="68580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1575" b="1">
                <a:solidFill>
                  <a:schemeClr val="bg1"/>
                </a:solidFill>
                <a:latin typeface="Arial"/>
                <a:cs typeface="Arial"/>
              </a:defRPr>
            </a:lvl1pPr>
          </a:lstStyle>
          <a:p>
            <a:r>
              <a:rPr lang="en-US" dirty="0" smtClean="0"/>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303" y="6038329"/>
            <a:ext cx="4141646" cy="466227"/>
          </a:xfrm>
          <a:prstGeom prst="rect">
            <a:avLst/>
          </a:prstGeom>
        </p:spPr>
      </p:pic>
    </p:spTree>
    <p:extLst>
      <p:ext uri="{BB962C8B-B14F-4D97-AF65-F5344CB8AC3E}">
        <p14:creationId xmlns:p14="http://schemas.microsoft.com/office/powerpoint/2010/main" val="22716211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1144478" y="-1141521"/>
            <a:ext cx="68580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9" name="Picture Placeholder 2"/>
          <p:cNvSpPr>
            <a:spLocks noGrp="1"/>
          </p:cNvSpPr>
          <p:nvPr>
            <p:ph type="pic" idx="1"/>
          </p:nvPr>
        </p:nvSpPr>
        <p:spPr>
          <a:xfrm>
            <a:off x="1" y="1"/>
            <a:ext cx="9144000" cy="5769929"/>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10" name="Rectangle 13"/>
          <p:cNvSpPr>
            <a:spLocks noChangeArrowheads="1"/>
          </p:cNvSpPr>
          <p:nvPr/>
        </p:nvSpPr>
        <p:spPr bwMode="auto">
          <a:xfrm rot="5400000">
            <a:off x="4029446" y="1743448"/>
            <a:ext cx="108806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dirty="0" smtClean="0">
                <a:solidFill>
                  <a:srgbClr val="FFCC00"/>
                </a:solidFill>
              </a:rPr>
              <a:t> </a:t>
            </a:r>
            <a:endParaRPr lang="en-US" sz="1500" dirty="0">
              <a:solidFill>
                <a:srgbClr val="FFCC00"/>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466" y="6038329"/>
            <a:ext cx="4141320" cy="466227"/>
          </a:xfrm>
          <a:prstGeom prst="rect">
            <a:avLst/>
          </a:prstGeom>
        </p:spPr>
      </p:pic>
    </p:spTree>
    <p:extLst>
      <p:ext uri="{BB962C8B-B14F-4D97-AF65-F5344CB8AC3E}">
        <p14:creationId xmlns:p14="http://schemas.microsoft.com/office/powerpoint/2010/main" val="418188548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auto">
          <a:xfrm>
            <a:off x="0" y="1151819"/>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a:xfrm>
            <a:off x="446570" y="147287"/>
            <a:ext cx="8315201" cy="990600"/>
          </a:xfrm>
        </p:spPr>
        <p:txBody>
          <a:bodyPr anchor="ctr"/>
          <a:lstStyle>
            <a:lvl1pPr>
              <a:defRPr sz="2100" cap="small" baseline="0">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6568" y="1358555"/>
            <a:ext cx="8315202"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6766512" y="6553200"/>
            <a:ext cx="1995258" cy="304800"/>
          </a:xfrm>
          <a:ln/>
        </p:spPr>
        <p:txBody>
          <a:bodyPr/>
          <a:lstStyle>
            <a:lvl1pPr>
              <a:defRPr>
                <a:latin typeface="Arial" charset="0"/>
                <a:ea typeface="Arial" charset="0"/>
                <a:cs typeface="Arial" charset="0"/>
              </a:defRPr>
            </a:lvl1pPr>
          </a:lstStyle>
          <a:p>
            <a:pPr>
              <a:defRPr/>
            </a:pPr>
            <a:endParaRPr lang="en-US" dirty="0"/>
          </a:p>
        </p:txBody>
      </p:sp>
      <p:sp>
        <p:nvSpPr>
          <p:cNvPr id="5" name="Rectangle 5"/>
          <p:cNvSpPr>
            <a:spLocks noGrp="1" noChangeArrowheads="1"/>
          </p:cNvSpPr>
          <p:nvPr>
            <p:ph type="ftr" sz="quarter" idx="11"/>
          </p:nvPr>
        </p:nvSpPr>
        <p:spPr>
          <a:xfrm>
            <a:off x="446569" y="6553200"/>
            <a:ext cx="4927869" cy="304800"/>
          </a:xfrm>
          <a:ln/>
        </p:spPr>
        <p:txBody>
          <a:bodyPr/>
          <a:lstStyle>
            <a:lvl1pPr>
              <a:defRPr/>
            </a:lvl1pPr>
          </a:lstStyle>
          <a:p>
            <a:pPr>
              <a:defRPr/>
            </a:pPr>
            <a:endParaRPr lang="en-US" dirty="0"/>
          </a:p>
        </p:txBody>
      </p:sp>
    </p:spTree>
    <p:extLst>
      <p:ext uri="{BB962C8B-B14F-4D97-AF65-F5344CB8AC3E}">
        <p14:creationId xmlns:p14="http://schemas.microsoft.com/office/powerpoint/2010/main" val="30598041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bwMode="auto">
          <a:xfrm>
            <a:off x="0" y="1151819"/>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a:xfrm>
            <a:off x="457200" y="147287"/>
            <a:ext cx="8305800" cy="990600"/>
          </a:xfrm>
        </p:spPr>
        <p:txBody>
          <a:bodyPr anchor="ctr"/>
          <a:lstStyle>
            <a:lvl1pPr>
              <a:defRPr sz="2100" cap="small" baseline="0">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58555"/>
            <a:ext cx="8305800"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6245300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bwMode="auto">
          <a:xfrm>
            <a:off x="0" y="1151819"/>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100" cap="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1" y="1358556"/>
            <a:ext cx="4081571" cy="5001061"/>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58556"/>
            <a:ext cx="4114800" cy="5001061"/>
          </a:xfrm>
        </p:spPr>
        <p:txBody>
          <a:bodyPr anchor="t"/>
          <a:lstStyle>
            <a:lvl1pPr>
              <a:buClr>
                <a:srgbClr val="003264"/>
              </a:buClr>
              <a:buFont typeface="Arial"/>
              <a:buChar cha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1659355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57131"/>
            <a:ext cx="8305800" cy="990600"/>
          </a:xfrm>
        </p:spPr>
        <p:txBody>
          <a:bodyPr/>
          <a:lstStyle>
            <a:lvl1pPr>
              <a:defRPr sz="2100" cap="all" baseline="0"/>
            </a:lvl1pPr>
          </a:lstStyle>
          <a:p>
            <a:r>
              <a:rPr lang="en-US" dirty="0" smtClean="0"/>
              <a:t>click to edit master title style</a:t>
            </a:r>
            <a:endParaRPr lang="en-US" dirty="0"/>
          </a:p>
        </p:txBody>
      </p:sp>
      <p:sp>
        <p:nvSpPr>
          <p:cNvPr id="9" name="Rectangle 8"/>
          <p:cNvSpPr/>
          <p:nvPr/>
        </p:nvSpPr>
        <p:spPr bwMode="auto">
          <a:xfrm>
            <a:off x="0" y="1151819"/>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sz="half" idx="1"/>
          </p:nvPr>
        </p:nvSpPr>
        <p:spPr>
          <a:xfrm>
            <a:off x="452893" y="1351145"/>
            <a:ext cx="4125260" cy="5008472"/>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48201" y="1351144"/>
            <a:ext cx="4114287" cy="2439029"/>
          </a:xfrm>
        </p:spPr>
        <p:txBody>
          <a:bodyPr/>
          <a:lstStyle>
            <a:lvl1pPr>
              <a:buFont typeface="Arial"/>
              <a:buChar char="•"/>
              <a:defRPr sz="1500"/>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4648201" y="3868932"/>
            <a:ext cx="4114287" cy="2490685"/>
          </a:xfrm>
        </p:spPr>
        <p:txBody>
          <a:bodyPr/>
          <a:lstStyle>
            <a:lvl1pPr>
              <a:buFont typeface="Arial"/>
              <a:buChar char="•"/>
              <a:defRPr sz="1500"/>
            </a:lvl1pPr>
            <a:lvl2pPr>
              <a:defRPr sz="1425">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365966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0_Title Slide">
    <p:spTree>
      <p:nvGrpSpPr>
        <p:cNvPr id="1" name=""/>
        <p:cNvGrpSpPr/>
        <p:nvPr/>
      </p:nvGrpSpPr>
      <p:grpSpPr>
        <a:xfrm>
          <a:off x="0" y="0"/>
          <a:ext cx="0" cy="0"/>
          <a:chOff x="0" y="0"/>
          <a:chExt cx="0" cy="0"/>
        </a:xfrm>
      </p:grpSpPr>
      <p:sp>
        <p:nvSpPr>
          <p:cNvPr id="9" name="Rectangle 13"/>
          <p:cNvSpPr>
            <a:spLocks noChangeArrowheads="1"/>
          </p:cNvSpPr>
          <p:nvPr/>
        </p:nvSpPr>
        <p:spPr bwMode="auto">
          <a:xfrm rot="5400000">
            <a:off x="1144478" y="-1141521"/>
            <a:ext cx="68580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4" name="Rectangle 4"/>
          <p:cNvSpPr>
            <a:spLocks noGrp="1" noChangeArrowheads="1"/>
          </p:cNvSpPr>
          <p:nvPr>
            <p:ph type="dt" sz="half" idx="10"/>
          </p:nvPr>
        </p:nvSpPr>
        <p:spPr>
          <a:xfrm>
            <a:off x="3768061" y="5745753"/>
            <a:ext cx="1610832" cy="304800"/>
          </a:xfrm>
        </p:spPr>
        <p:txBody>
          <a:bodyPr anchor="ctr"/>
          <a:lstStyle>
            <a:lvl1pPr algn="ctr">
              <a:defRPr>
                <a:solidFill>
                  <a:schemeClr val="bg1">
                    <a:lumMod val="75000"/>
                  </a:schemeClr>
                </a:solidFill>
                <a:latin typeface="Arial" charset="0"/>
                <a:ea typeface="Arial" charset="0"/>
                <a:cs typeface="Arial" charset="0"/>
              </a:defRPr>
            </a:lvl1pPr>
          </a:lstStyle>
          <a:p>
            <a:endParaRPr lang="en-US"/>
          </a:p>
        </p:txBody>
      </p:sp>
      <p:sp>
        <p:nvSpPr>
          <p:cNvPr id="15" name="Rectangle 3"/>
          <p:cNvSpPr>
            <a:spLocks noGrp="1" noChangeArrowheads="1"/>
          </p:cNvSpPr>
          <p:nvPr>
            <p:ph type="subTitle" idx="1"/>
          </p:nvPr>
        </p:nvSpPr>
        <p:spPr>
          <a:xfrm>
            <a:off x="946688" y="4461865"/>
            <a:ext cx="7239000" cy="1086040"/>
          </a:xfrm>
        </p:spPr>
        <p:txBody>
          <a:bodyPr anchor="t"/>
          <a:lstStyle>
            <a:lvl1pPr marL="0" indent="0" algn="ctr">
              <a:buFontTx/>
              <a:buNone/>
              <a:defRPr sz="1350" b="0" i="0" spc="75">
                <a:solidFill>
                  <a:srgbClr val="FFFFCC"/>
                </a:solidFill>
                <a:latin typeface="Arial" charset="0"/>
                <a:ea typeface="Arial" charset="0"/>
                <a:cs typeface="Arial" charset="0"/>
              </a:defRPr>
            </a:lvl1pPr>
          </a:lstStyle>
          <a:p>
            <a:r>
              <a:rPr lang="en-US" smtClean="0"/>
              <a:t>Click to edit Master subtitle style</a:t>
            </a:r>
            <a:endParaRPr lang="en-US" dirty="0"/>
          </a:p>
        </p:txBody>
      </p:sp>
      <p:sp>
        <p:nvSpPr>
          <p:cNvPr id="16" name="Rectangle 2"/>
          <p:cNvSpPr>
            <a:spLocks noGrp="1" noChangeArrowheads="1"/>
          </p:cNvSpPr>
          <p:nvPr>
            <p:ph type="ctrTitle" hasCustomPrompt="1"/>
          </p:nvPr>
        </p:nvSpPr>
        <p:spPr>
          <a:xfrm>
            <a:off x="946688" y="2309558"/>
            <a:ext cx="7239000" cy="2048540"/>
          </a:xfrm>
        </p:spPr>
        <p:txBody>
          <a:bodyPr anchor="ctr"/>
          <a:lstStyle>
            <a:lvl1pPr algn="ctr">
              <a:spcAft>
                <a:spcPts val="0"/>
              </a:spcAft>
              <a:defRPr b="1">
                <a:solidFill>
                  <a:schemeClr val="bg1"/>
                </a:solidFill>
                <a:latin typeface="Arial"/>
                <a:cs typeface="Arial"/>
              </a:defRPr>
            </a:lvl1pPr>
          </a:lstStyle>
          <a:p>
            <a:r>
              <a:rPr lang="en-US" dirty="0" smtClean="0"/>
              <a:t>CLICK TO EDIT MASTER TITLE STYLE</a:t>
            </a:r>
            <a:endParaRPr 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494" y="655925"/>
            <a:ext cx="2035968" cy="997711"/>
          </a:xfrm>
          <a:prstGeom prst="rect">
            <a:avLst/>
          </a:prstGeom>
        </p:spPr>
      </p:pic>
    </p:spTree>
    <p:extLst>
      <p:ext uri="{BB962C8B-B14F-4D97-AF65-F5344CB8AC3E}">
        <p14:creationId xmlns:p14="http://schemas.microsoft.com/office/powerpoint/2010/main" val="3110864212"/>
      </p:ext>
    </p:extLst>
  </p:cSld>
  <p:clrMapOvr>
    <a:masterClrMapping/>
  </p:clrMapOvr>
  <p:timing>
    <p:tnLst>
      <p:par>
        <p:cTn id="1" dur="indefinite" restart="never" nodeType="tmRoot"/>
      </p:par>
    </p:tnLst>
  </p:timing>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13" name="Rectangle 12"/>
          <p:cNvSpPr/>
          <p:nvPr/>
        </p:nvSpPr>
        <p:spPr bwMode="auto">
          <a:xfrm>
            <a:off x="0" y="1151819"/>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sz="quarter" idx="1"/>
          </p:nvPr>
        </p:nvSpPr>
        <p:spPr>
          <a:xfrm>
            <a:off x="452895" y="1301922"/>
            <a:ext cx="4076033" cy="2478407"/>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48201" y="1301922"/>
            <a:ext cx="4114287" cy="2478407"/>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452895" y="3937845"/>
            <a:ext cx="4076033" cy="2461151"/>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8201" y="3937845"/>
            <a:ext cx="4114287" cy="2461151"/>
          </a:xfrm>
        </p:spPr>
        <p:txBody>
          <a:bodyPr/>
          <a:lstStyle>
            <a:lvl1pPr>
              <a:defRPr sz="1575"/>
            </a:lvl1pPr>
            <a:lvl2pPr>
              <a:defRPr sz="1350">
                <a:solidFill>
                  <a:srgbClr val="0070C0"/>
                </a:solidFill>
              </a:defRPr>
            </a:lvl2pPr>
            <a:lvl3pPr>
              <a:defRPr sz="1350">
                <a:solidFill>
                  <a:srgbClr val="0070C0"/>
                </a:solidFill>
              </a:defRPr>
            </a:lvl3pPr>
            <a:lvl4pPr>
              <a:defRPr sz="1200">
                <a:solidFill>
                  <a:srgbClr val="0070C0"/>
                </a:solidFill>
              </a:defRPr>
            </a:lvl4pPr>
            <a:lvl5pPr>
              <a:defRPr sz="105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457200" y="157131"/>
            <a:ext cx="8305800" cy="990600"/>
          </a:xfrm>
        </p:spPr>
        <p:txBody>
          <a:bodyPr/>
          <a:lstStyle>
            <a:lvl1pPr>
              <a:defRPr sz="2100" cap="all"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445947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9" name="Rectangle 8"/>
          <p:cNvSpPr/>
          <p:nvPr/>
        </p:nvSpPr>
        <p:spPr bwMode="auto">
          <a:xfrm>
            <a:off x="0" y="1151819"/>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5" y="1348711"/>
            <a:ext cx="8309593" cy="5010907"/>
          </a:xfrm>
        </p:spPr>
        <p:txBody>
          <a:bodyPr anchor="ctr"/>
          <a:lstStyle>
            <a:lvl1pPr algn="ctr">
              <a:defRPr/>
            </a:lvl1pPr>
          </a:lstStyle>
          <a:p>
            <a:pPr lvl="0"/>
            <a:r>
              <a:rPr lang="en-US" noProof="0" dirty="0" smtClean="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457200" y="157131"/>
            <a:ext cx="8305800" cy="990600"/>
          </a:xfrm>
        </p:spPr>
        <p:txBody>
          <a:bodyPr/>
          <a:lstStyle>
            <a:lvl1pPr>
              <a:defRPr sz="2100" cap="all" baseline="0"/>
            </a:lvl1pPr>
          </a:lstStyle>
          <a:p>
            <a:r>
              <a:rPr lang="en-US" dirty="0" smtClean="0"/>
              <a:t>click to edit master title style</a:t>
            </a:r>
            <a:endParaRPr lang="en-US" dirty="0"/>
          </a:p>
        </p:txBody>
      </p:sp>
      <p:sp>
        <p:nvSpPr>
          <p:cNvPr id="10"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111047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6" y="4800600"/>
            <a:ext cx="6685089" cy="566739"/>
          </a:xfrm>
        </p:spPr>
        <p:txBody>
          <a:bodyPr anchor="ctr"/>
          <a:lstStyle>
            <a:lvl1pPr algn="l">
              <a:defRPr sz="1500" b="1"/>
            </a:lvl1pPr>
          </a:lstStyle>
          <a:p>
            <a:r>
              <a:rPr lang="en-US" smtClean="0"/>
              <a:t>Click to edit Master title style</a:t>
            </a:r>
            <a:endParaRPr lang="en-US" dirty="0"/>
          </a:p>
        </p:txBody>
      </p:sp>
      <p:sp>
        <p:nvSpPr>
          <p:cNvPr id="3" name="Picture Placeholder 2"/>
          <p:cNvSpPr>
            <a:spLocks noGrp="1"/>
          </p:cNvSpPr>
          <p:nvPr>
            <p:ph type="pic" idx="1"/>
          </p:nvPr>
        </p:nvSpPr>
        <p:spPr>
          <a:xfrm>
            <a:off x="1210997" y="612775"/>
            <a:ext cx="6685089" cy="4114800"/>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210996" y="5367338"/>
            <a:ext cx="6685089"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340656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1144478" y="-1141521"/>
            <a:ext cx="68580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dirty="0">
              <a:solidFill>
                <a:schemeClr val="bg1"/>
              </a:solidFill>
            </a:endParaRPr>
          </a:p>
        </p:txBody>
      </p:sp>
      <p:sp>
        <p:nvSpPr>
          <p:cNvPr id="5" name="Rectangle 13"/>
          <p:cNvSpPr>
            <a:spLocks noChangeArrowheads="1"/>
          </p:cNvSpPr>
          <p:nvPr/>
        </p:nvSpPr>
        <p:spPr bwMode="auto">
          <a:xfrm rot="5400000">
            <a:off x="4029445" y="1743445"/>
            <a:ext cx="1088068"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1575" b="1">
                <a:solidFill>
                  <a:srgbClr val="003264"/>
                </a:solidFill>
                <a:latin typeface="Arial"/>
                <a:cs typeface="Arial"/>
              </a:defRPr>
            </a:lvl1pPr>
          </a:lstStyle>
          <a:p>
            <a:r>
              <a:rPr lang="en-US" dirty="0" smtClean="0"/>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303" y="6038329"/>
            <a:ext cx="4141646" cy="466227"/>
          </a:xfrm>
          <a:prstGeom prst="rect">
            <a:avLst/>
          </a:prstGeom>
        </p:spPr>
      </p:pic>
    </p:spTree>
    <p:extLst>
      <p:ext uri="{BB962C8B-B14F-4D97-AF65-F5344CB8AC3E}">
        <p14:creationId xmlns:p14="http://schemas.microsoft.com/office/powerpoint/2010/main" val="3612322346"/>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1144478" y="-1141521"/>
            <a:ext cx="68580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dirty="0">
              <a:solidFill>
                <a:schemeClr val="bg1"/>
              </a:solidFill>
            </a:endParaRPr>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1575" b="1">
                <a:solidFill>
                  <a:srgbClr val="003264"/>
                </a:solidFill>
                <a:latin typeface="Arial"/>
                <a:cs typeface="Arial"/>
              </a:defRPr>
            </a:lvl1pPr>
          </a:lstStyle>
          <a:p>
            <a:r>
              <a:rPr lang="en-US" dirty="0" smtClean="0"/>
              <a:t>CLICK TO EDIT MASTER TITLE STYLE</a:t>
            </a:r>
            <a:endParaRPr lang="en-US" dirty="0"/>
          </a:p>
        </p:txBody>
      </p:sp>
      <p:sp>
        <p:nvSpPr>
          <p:cNvPr id="6" name="Rectangle 13"/>
          <p:cNvSpPr>
            <a:spLocks noChangeArrowheads="1"/>
          </p:cNvSpPr>
          <p:nvPr/>
        </p:nvSpPr>
        <p:spPr bwMode="auto">
          <a:xfrm rot="5400000">
            <a:off x="4029446" y="1743448"/>
            <a:ext cx="1088067"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dirty="0" smtClean="0">
                <a:solidFill>
                  <a:srgbClr val="FFCC00"/>
                </a:solidFill>
              </a:rPr>
              <a:t> </a:t>
            </a:r>
            <a:endParaRPr lang="en-US" sz="1500" dirty="0">
              <a:solidFill>
                <a:srgbClr val="FFCC0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466" y="6038329"/>
            <a:ext cx="4141320" cy="466227"/>
          </a:xfrm>
          <a:prstGeom prst="rect">
            <a:avLst/>
          </a:prstGeom>
        </p:spPr>
      </p:pic>
    </p:spTree>
    <p:extLst>
      <p:ext uri="{BB962C8B-B14F-4D97-AF65-F5344CB8AC3E}">
        <p14:creationId xmlns:p14="http://schemas.microsoft.com/office/powerpoint/2010/main" val="3392611695"/>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Rectangle 13"/>
          <p:cNvSpPr>
            <a:spLocks noChangeArrowheads="1"/>
          </p:cNvSpPr>
          <p:nvPr/>
        </p:nvSpPr>
        <p:spPr bwMode="auto">
          <a:xfrm rot="5400000">
            <a:off x="1144478" y="-1141522"/>
            <a:ext cx="68580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1575" b="1">
                <a:solidFill>
                  <a:schemeClr val="bg1"/>
                </a:solidFill>
                <a:latin typeface="Arial"/>
                <a:cs typeface="Arial"/>
              </a:defRPr>
            </a:lvl1pPr>
          </a:lstStyle>
          <a:p>
            <a:r>
              <a:rPr lang="en-US" dirty="0" smtClean="0"/>
              <a:t>CLICK TO EDIT MASTER TITLE STYLE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303" y="6038329"/>
            <a:ext cx="4141646" cy="466227"/>
          </a:xfrm>
          <a:prstGeom prst="rect">
            <a:avLst/>
          </a:prstGeom>
        </p:spPr>
      </p:pic>
    </p:spTree>
    <p:extLst>
      <p:ext uri="{BB962C8B-B14F-4D97-AF65-F5344CB8AC3E}">
        <p14:creationId xmlns:p14="http://schemas.microsoft.com/office/powerpoint/2010/main" val="2627403713"/>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5" name="Rectangle 13"/>
          <p:cNvSpPr>
            <a:spLocks noChangeArrowheads="1"/>
          </p:cNvSpPr>
          <p:nvPr/>
        </p:nvSpPr>
        <p:spPr bwMode="auto">
          <a:xfrm rot="5400000">
            <a:off x="1144478" y="-1141522"/>
            <a:ext cx="6858000" cy="9141044"/>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1500"/>
          </a:p>
        </p:txBody>
      </p:sp>
      <p:sp>
        <p:nvSpPr>
          <p:cNvPr id="9"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1575" b="1">
                <a:solidFill>
                  <a:srgbClr val="003264"/>
                </a:solidFill>
                <a:latin typeface="Arial"/>
                <a:cs typeface="Arial"/>
              </a:defRPr>
            </a:lvl1pPr>
          </a:lstStyle>
          <a:p>
            <a:r>
              <a:rPr lang="en-US" dirty="0" smtClean="0"/>
              <a:t>CLICK TO EDIT MASTER TITLE STYLE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466" y="6038329"/>
            <a:ext cx="4141320" cy="466227"/>
          </a:xfrm>
          <a:prstGeom prst="rect">
            <a:avLst/>
          </a:prstGeom>
        </p:spPr>
      </p:pic>
    </p:spTree>
    <p:extLst>
      <p:ext uri="{BB962C8B-B14F-4D97-AF65-F5344CB8AC3E}">
        <p14:creationId xmlns:p14="http://schemas.microsoft.com/office/powerpoint/2010/main" val="3193390083"/>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1144478" y="-1141521"/>
            <a:ext cx="6858000" cy="9141044"/>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1500">
              <a:solidFill>
                <a:schemeClr val="bg1"/>
              </a:solidFill>
            </a:endParaRPr>
          </a:p>
        </p:txBody>
      </p:sp>
      <p:sp>
        <p:nvSpPr>
          <p:cNvPr id="5" name="Rectangle 13"/>
          <p:cNvSpPr>
            <a:spLocks noChangeArrowheads="1"/>
          </p:cNvSpPr>
          <p:nvPr/>
        </p:nvSpPr>
        <p:spPr bwMode="auto">
          <a:xfrm rot="5400000">
            <a:off x="4029445" y="1743445"/>
            <a:ext cx="1088068"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6" name="Picture Placeholder 2"/>
          <p:cNvSpPr>
            <a:spLocks noGrp="1"/>
          </p:cNvSpPr>
          <p:nvPr>
            <p:ph type="pic" idx="1"/>
          </p:nvPr>
        </p:nvSpPr>
        <p:spPr>
          <a:xfrm>
            <a:off x="1" y="1"/>
            <a:ext cx="9144000" cy="5769929"/>
          </a:xfrm>
        </p:spPr>
        <p:txBody>
          <a:bodyPr anchor="ct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303" y="6038329"/>
            <a:ext cx="4141646" cy="466227"/>
          </a:xfrm>
          <a:prstGeom prst="rect">
            <a:avLst/>
          </a:prstGeom>
        </p:spPr>
      </p:pic>
    </p:spTree>
    <p:extLst>
      <p:ext uri="{BB962C8B-B14F-4D97-AF65-F5344CB8AC3E}">
        <p14:creationId xmlns:p14="http://schemas.microsoft.com/office/powerpoint/2010/main" val="1514959967"/>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auto">
          <a:xfrm>
            <a:off x="0" y="1151819"/>
            <a:ext cx="9144000" cy="300082"/>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0" fontAlgn="base" latinLnBrk="0" hangingPunct="0">
              <a:lnSpc>
                <a:spcPct val="100000"/>
              </a:lnSpc>
              <a:spcBef>
                <a:spcPct val="5000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a:xfrm>
            <a:off x="446570" y="147287"/>
            <a:ext cx="8315201" cy="990600"/>
          </a:xfrm>
        </p:spPr>
        <p:txBody>
          <a:bodyPr anchor="ctr"/>
          <a:lstStyle>
            <a:lvl1pPr>
              <a:defRPr sz="2100" cap="small" baseline="0">
                <a:solidFill>
                  <a:schemeClr val="bg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6568" y="1358555"/>
            <a:ext cx="8315202"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6766512" y="6553200"/>
            <a:ext cx="1995258" cy="304800"/>
          </a:xfrm>
          <a:ln/>
        </p:spPr>
        <p:txBody>
          <a:bodyPr/>
          <a:lstStyle>
            <a:lvl1pPr>
              <a:defRPr>
                <a:latin typeface="Arial" charset="0"/>
                <a:ea typeface="Arial" charset="0"/>
                <a:cs typeface="Arial" charset="0"/>
              </a:defRPr>
            </a:lvl1pPr>
          </a:lstStyle>
          <a:p>
            <a:endParaRPr lang="en-US"/>
          </a:p>
        </p:txBody>
      </p:sp>
      <p:sp>
        <p:nvSpPr>
          <p:cNvPr id="5" name="Rectangle 5"/>
          <p:cNvSpPr>
            <a:spLocks noGrp="1" noChangeArrowheads="1"/>
          </p:cNvSpPr>
          <p:nvPr>
            <p:ph type="ftr" sz="quarter" idx="11"/>
          </p:nvPr>
        </p:nvSpPr>
        <p:spPr>
          <a:xfrm>
            <a:off x="446569" y="6553200"/>
            <a:ext cx="4927869" cy="304800"/>
          </a:xfrm>
          <a:ln/>
        </p:spPr>
        <p:txBody>
          <a:bodyPr/>
          <a:lstStyle>
            <a:lvl1pPr>
              <a:defRPr/>
            </a:lvl1pPr>
          </a:lstStyle>
          <a:p>
            <a:endParaRPr lang="en-US"/>
          </a:p>
        </p:txBody>
      </p:sp>
    </p:spTree>
    <p:extLst>
      <p:ext uri="{BB962C8B-B14F-4D97-AF65-F5344CB8AC3E}">
        <p14:creationId xmlns:p14="http://schemas.microsoft.com/office/powerpoint/2010/main" val="6569763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a:spLocks noChangeArrowheads="1"/>
          </p:cNvSpPr>
          <p:nvPr/>
        </p:nvSpPr>
        <p:spPr bwMode="auto">
          <a:xfrm rot="5400000">
            <a:off x="4306779" y="2020777"/>
            <a:ext cx="533400" cy="9141046"/>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1500" dirty="0" smtClean="0">
                <a:solidFill>
                  <a:srgbClr val="FFCC00"/>
                </a:solidFill>
              </a:rPr>
              <a:t> </a:t>
            </a:r>
            <a:endParaRPr lang="en-US" sz="1500" dirty="0">
              <a:solidFill>
                <a:srgbClr val="FFCC00"/>
              </a:solidFill>
            </a:endParaRPr>
          </a:p>
        </p:txBody>
      </p:sp>
      <p:sp>
        <p:nvSpPr>
          <p:cNvPr id="11" name="Rectangle 13"/>
          <p:cNvSpPr>
            <a:spLocks noChangeArrowheads="1"/>
          </p:cNvSpPr>
          <p:nvPr/>
        </p:nvSpPr>
        <p:spPr bwMode="auto">
          <a:xfrm rot="5400000">
            <a:off x="4004537" y="-4001581"/>
            <a:ext cx="1137884"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4098" name="Rectangle 2"/>
          <p:cNvSpPr>
            <a:spLocks noGrp="1" noChangeArrowheads="1"/>
          </p:cNvSpPr>
          <p:nvPr>
            <p:ph type="title"/>
          </p:nvPr>
        </p:nvSpPr>
        <p:spPr bwMode="auto">
          <a:xfrm>
            <a:off x="457200" y="147284"/>
            <a:ext cx="8305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099" name="Rectangle 3"/>
          <p:cNvSpPr>
            <a:spLocks noGrp="1" noChangeArrowheads="1"/>
          </p:cNvSpPr>
          <p:nvPr>
            <p:ph type="body" idx="1"/>
          </p:nvPr>
        </p:nvSpPr>
        <p:spPr bwMode="auto">
          <a:xfrm>
            <a:off x="457200" y="1368402"/>
            <a:ext cx="83058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5848222" y="6553200"/>
            <a:ext cx="291354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600" b="1" i="0" u="none" kern="1500" cap="all" spc="1125">
                <a:solidFill>
                  <a:srgbClr val="003264"/>
                </a:solidFill>
                <a:latin typeface="Arial" charset="0"/>
                <a:ea typeface="Arial" charset="0"/>
                <a:cs typeface="Arial" charset="0"/>
              </a:defRPr>
            </a:lvl1pPr>
          </a:lstStyle>
          <a:p>
            <a:endParaRPr lang="en-US"/>
          </a:p>
        </p:txBody>
      </p:sp>
      <p:sp>
        <p:nvSpPr>
          <p:cNvPr id="1029" name="Rectangle 5"/>
          <p:cNvSpPr>
            <a:spLocks noGrp="1" noChangeArrowheads="1"/>
          </p:cNvSpPr>
          <p:nvPr>
            <p:ph type="ftr" sz="quarter" idx="3"/>
          </p:nvPr>
        </p:nvSpPr>
        <p:spPr bwMode="auto">
          <a:xfrm>
            <a:off x="45238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600" b="1" i="0" u="none" kern="1500" cap="all" spc="1125">
                <a:solidFill>
                  <a:srgbClr val="003264"/>
                </a:solidFill>
                <a:latin typeface="Arial" charset="0"/>
                <a:ea typeface="Arial" charset="0"/>
                <a:cs typeface="Arial" charset="0"/>
              </a:defRPr>
            </a:lvl1pPr>
          </a:lstStyle>
          <a:p>
            <a:endParaRPr lang="en-US"/>
          </a:p>
        </p:txBody>
      </p:sp>
      <p:sp>
        <p:nvSpPr>
          <p:cNvPr id="1030" name="Rectangle 6"/>
          <p:cNvSpPr>
            <a:spLocks noGrp="1" noChangeArrowheads="1"/>
          </p:cNvSpPr>
          <p:nvPr>
            <p:ph type="sldNum" sz="quarter" idx="4"/>
          </p:nvPr>
        </p:nvSpPr>
        <p:spPr bwMode="auto">
          <a:xfrm>
            <a:off x="3655447"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675" b="1" i="0" u="none" cap="all">
                <a:solidFill>
                  <a:srgbClr val="003264"/>
                </a:solidFill>
                <a:latin typeface="Rial"/>
                <a:cs typeface="Rial"/>
              </a:defRPr>
            </a:lvl1p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1" i="0" u="none" strike="noStrike" cap="none" smtClean="0">
                <a:solidFill>
                  <a:schemeClr val="lt1"/>
                </a:solidFill>
                <a:latin typeface="Arial"/>
                <a:ea typeface="Arial"/>
                <a:cs typeface="Arial"/>
                <a:sym typeface="Arial"/>
              </a:rPr>
              <a:t>‹#›</a:t>
            </a:fld>
            <a:endParaRPr lang="en-US" sz="900" b="1" i="0" u="none" strike="noStrike" cap="none">
              <a:solidFill>
                <a:schemeClr val="lt1"/>
              </a:solidFill>
              <a:latin typeface="Arial"/>
              <a:ea typeface="Arial"/>
              <a:cs typeface="Arial"/>
              <a:sym typeface="Arial"/>
            </a:endParaRPr>
          </a:p>
        </p:txBody>
      </p:sp>
      <p:cxnSp>
        <p:nvCxnSpPr>
          <p:cNvPr id="4106" name="Straight Connector 11"/>
          <p:cNvCxnSpPr>
            <a:cxnSpLocks noChangeShapeType="1"/>
          </p:cNvCxnSpPr>
          <p:nvPr/>
        </p:nvCxnSpPr>
        <p:spPr bwMode="auto">
          <a:xfrm>
            <a:off x="1074059" y="1137884"/>
            <a:ext cx="7765143"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70914" y="723901"/>
            <a:ext cx="77788" cy="1587"/>
          </a:xfrm>
          <a:prstGeom prst="line">
            <a:avLst/>
          </a:prstGeom>
          <a:noFill/>
          <a:ln w="9525" algn="ctr">
            <a:noFill/>
            <a:round/>
            <a:headEnd/>
            <a:tailEnd/>
          </a:ln>
        </p:spPr>
      </p:cxnSp>
    </p:spTree>
    <p:extLst>
      <p:ext uri="{BB962C8B-B14F-4D97-AF65-F5344CB8AC3E}">
        <p14:creationId xmlns:p14="http://schemas.microsoft.com/office/powerpoint/2010/main" val="25179167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8" r:id="rId16"/>
    <p:sldLayoutId id="2147483679" r:id="rId17"/>
    <p:sldLayoutId id="2147483695" r:id="rId18"/>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2100" b="1" cap="all">
          <a:solidFill>
            <a:schemeClr val="bg1"/>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p:titleStyle>
    <p:bodyStyle>
      <a:lvl1pPr marL="257175" indent="-257175" algn="l" rtl="0" eaLnBrk="1" fontAlgn="base" hangingPunct="1">
        <a:spcBef>
          <a:spcPct val="20000"/>
        </a:spcBef>
        <a:spcAft>
          <a:spcPct val="0"/>
        </a:spcAft>
        <a:buClr>
          <a:srgbClr val="003264"/>
        </a:buClr>
        <a:buChar char="•"/>
        <a:defRPr sz="1575">
          <a:solidFill>
            <a:srgbClr val="003264"/>
          </a:solidFill>
          <a:latin typeface="Arial"/>
          <a:ea typeface="+mn-ea"/>
          <a:cs typeface="Arial"/>
        </a:defRPr>
      </a:lvl1pPr>
      <a:lvl2pPr marL="557213" indent="-214313" algn="l" rtl="0" eaLnBrk="1" fontAlgn="base" hangingPunct="1">
        <a:spcBef>
          <a:spcPct val="20000"/>
        </a:spcBef>
        <a:spcAft>
          <a:spcPct val="0"/>
        </a:spcAft>
        <a:buChar char="–"/>
        <a:defRPr sz="1350" b="1">
          <a:solidFill>
            <a:srgbClr val="003264"/>
          </a:solidFill>
          <a:latin typeface="Arial"/>
          <a:cs typeface="Arial"/>
        </a:defRPr>
      </a:lvl2pPr>
      <a:lvl3pPr marL="857250" indent="-171450" algn="l" rtl="0" eaLnBrk="1" fontAlgn="base" hangingPunct="1">
        <a:spcBef>
          <a:spcPct val="20000"/>
        </a:spcBef>
        <a:spcAft>
          <a:spcPct val="0"/>
        </a:spcAft>
        <a:buChar char="•"/>
        <a:defRPr sz="1350" i="0">
          <a:solidFill>
            <a:srgbClr val="003264"/>
          </a:solidFill>
          <a:latin typeface="Arial"/>
          <a:cs typeface="Arial"/>
        </a:defRPr>
      </a:lvl3pPr>
      <a:lvl4pPr marL="1200150" indent="-171450" algn="l" rtl="0" eaLnBrk="1" fontAlgn="base" hangingPunct="1">
        <a:spcBef>
          <a:spcPct val="20000"/>
        </a:spcBef>
        <a:spcAft>
          <a:spcPct val="0"/>
        </a:spcAft>
        <a:buChar char="–"/>
        <a:defRPr sz="1200">
          <a:solidFill>
            <a:srgbClr val="003264"/>
          </a:solidFill>
          <a:latin typeface="Arial"/>
          <a:cs typeface="Arial"/>
        </a:defRPr>
      </a:lvl4pPr>
      <a:lvl5pPr marL="1543050" indent="-171450" algn="l" rtl="0" eaLnBrk="1" fontAlgn="base" hangingPunct="1">
        <a:spcBef>
          <a:spcPct val="20000"/>
        </a:spcBef>
        <a:spcAft>
          <a:spcPct val="0"/>
        </a:spcAft>
        <a:buChar char="»"/>
        <a:defRPr sz="1050">
          <a:solidFill>
            <a:srgbClr val="003264"/>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p:nvSpPr>
        <p:spPr bwMode="auto">
          <a:xfrm rot="5400000">
            <a:off x="4303822" y="2020778"/>
            <a:ext cx="533400" cy="9141044"/>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1500"/>
          </a:p>
        </p:txBody>
      </p:sp>
      <p:sp>
        <p:nvSpPr>
          <p:cNvPr id="11" name="Rectangle 13"/>
          <p:cNvSpPr>
            <a:spLocks noChangeArrowheads="1"/>
          </p:cNvSpPr>
          <p:nvPr/>
        </p:nvSpPr>
        <p:spPr bwMode="auto">
          <a:xfrm rot="5400000">
            <a:off x="4004537" y="-4001581"/>
            <a:ext cx="1137884" cy="9141044"/>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1500"/>
          </a:p>
        </p:txBody>
      </p:sp>
      <p:sp>
        <p:nvSpPr>
          <p:cNvPr id="4098" name="Rectangle 2"/>
          <p:cNvSpPr>
            <a:spLocks noGrp="1" noChangeArrowheads="1"/>
          </p:cNvSpPr>
          <p:nvPr>
            <p:ph type="title"/>
          </p:nvPr>
        </p:nvSpPr>
        <p:spPr bwMode="auto">
          <a:xfrm>
            <a:off x="457200" y="147284"/>
            <a:ext cx="8305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099" name="Rectangle 3"/>
          <p:cNvSpPr>
            <a:spLocks noGrp="1" noChangeArrowheads="1"/>
          </p:cNvSpPr>
          <p:nvPr>
            <p:ph type="body" idx="1"/>
          </p:nvPr>
        </p:nvSpPr>
        <p:spPr bwMode="auto">
          <a:xfrm>
            <a:off x="457200" y="1368402"/>
            <a:ext cx="83058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5848222" y="6553200"/>
            <a:ext cx="291354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600" b="1" i="0" u="none" kern="1500" cap="all" spc="1125">
                <a:solidFill>
                  <a:schemeClr val="bg1"/>
                </a:solidFill>
                <a:latin typeface="Rial"/>
                <a:cs typeface="Rial"/>
              </a:defRPr>
            </a:lvl1pPr>
          </a:lstStyle>
          <a:p>
            <a:pPr>
              <a:defRPr/>
            </a:pPr>
            <a:endParaRPr lang="en-US" dirty="0"/>
          </a:p>
        </p:txBody>
      </p:sp>
      <p:sp>
        <p:nvSpPr>
          <p:cNvPr id="1029" name="Rectangle 5"/>
          <p:cNvSpPr>
            <a:spLocks noGrp="1" noChangeArrowheads="1"/>
          </p:cNvSpPr>
          <p:nvPr>
            <p:ph type="ftr" sz="quarter" idx="3"/>
          </p:nvPr>
        </p:nvSpPr>
        <p:spPr bwMode="auto">
          <a:xfrm>
            <a:off x="45238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600" b="1" i="0" u="none" kern="1500" cap="all" spc="1125">
                <a:solidFill>
                  <a:schemeClr val="bg1"/>
                </a:solidFill>
                <a:latin typeface="Arial" charset="0"/>
                <a:ea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3655447"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675" b="1" i="0" u="none" cap="all">
                <a:solidFill>
                  <a:schemeClr val="bg1"/>
                </a:solidFill>
                <a:latin typeface="Rial"/>
                <a:cs typeface="Rial"/>
              </a:defRPr>
            </a:lvl1pPr>
          </a:lstStyle>
          <a:p>
            <a:pPr>
              <a:defRPr/>
            </a:pPr>
            <a:fld id="{1BD493C5-18C0-4657-ABB8-57661F65AEBB}" type="slidenum">
              <a:rPr lang="en-US" smtClean="0"/>
              <a:pPr>
                <a:defRPr/>
              </a:pPr>
              <a:t>‹#›</a:t>
            </a:fld>
            <a:endParaRPr lang="en-US" dirty="0"/>
          </a:p>
        </p:txBody>
      </p:sp>
      <p:cxnSp>
        <p:nvCxnSpPr>
          <p:cNvPr id="4106" name="Straight Connector 11"/>
          <p:cNvCxnSpPr>
            <a:cxnSpLocks noChangeShapeType="1"/>
          </p:cNvCxnSpPr>
          <p:nvPr/>
        </p:nvCxnSpPr>
        <p:spPr bwMode="auto">
          <a:xfrm>
            <a:off x="1074059" y="1137884"/>
            <a:ext cx="7765143"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70914" y="723901"/>
            <a:ext cx="77788" cy="1587"/>
          </a:xfrm>
          <a:prstGeom prst="line">
            <a:avLst/>
          </a:prstGeom>
          <a:noFill/>
          <a:ln w="9525" algn="ctr">
            <a:noFill/>
            <a:round/>
            <a:headEnd/>
            <a:tailEnd/>
          </a:ln>
        </p:spPr>
      </p:cxnSp>
    </p:spTree>
    <p:extLst>
      <p:ext uri="{BB962C8B-B14F-4D97-AF65-F5344CB8AC3E}">
        <p14:creationId xmlns:p14="http://schemas.microsoft.com/office/powerpoint/2010/main" val="37472745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iming>
    <p:tnLst>
      <p:par>
        <p:cTn id="1" dur="indefinite" restart="never" nodeType="tmRoot"/>
      </p:par>
    </p:tnLst>
  </p:timing>
  <p:hf hdr="0" ftr="0" dt="0"/>
  <p:txStyles>
    <p:titleStyle>
      <a:lvl1pPr algn="ctr" rtl="0" eaLnBrk="1" fontAlgn="base" hangingPunct="1">
        <a:spcBef>
          <a:spcPct val="0"/>
        </a:spcBef>
        <a:spcAft>
          <a:spcPct val="0"/>
        </a:spcAft>
        <a:defRPr sz="2100" b="1" cap="all">
          <a:solidFill>
            <a:schemeClr val="tx1"/>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p:titleStyle>
    <p:bodyStyle>
      <a:lvl1pPr marL="257175" indent="-257175" algn="l" rtl="0" eaLnBrk="1" fontAlgn="base" hangingPunct="1">
        <a:spcBef>
          <a:spcPct val="20000"/>
        </a:spcBef>
        <a:spcAft>
          <a:spcPct val="0"/>
        </a:spcAft>
        <a:buClr>
          <a:srgbClr val="003264"/>
        </a:buClr>
        <a:buChar char="•"/>
        <a:defRPr sz="1575">
          <a:solidFill>
            <a:srgbClr val="003264"/>
          </a:solidFill>
          <a:latin typeface="Arial"/>
          <a:ea typeface="+mn-ea"/>
          <a:cs typeface="Arial"/>
        </a:defRPr>
      </a:lvl1pPr>
      <a:lvl2pPr marL="557213" indent="-214313" algn="l" rtl="0" eaLnBrk="1" fontAlgn="base" hangingPunct="1">
        <a:spcBef>
          <a:spcPct val="20000"/>
        </a:spcBef>
        <a:spcAft>
          <a:spcPct val="0"/>
        </a:spcAft>
        <a:buChar char="–"/>
        <a:defRPr sz="1350" b="1">
          <a:solidFill>
            <a:srgbClr val="003264"/>
          </a:solidFill>
          <a:latin typeface="Arial"/>
          <a:cs typeface="Arial"/>
        </a:defRPr>
      </a:lvl2pPr>
      <a:lvl3pPr marL="857250" indent="-171450" algn="l" rtl="0" eaLnBrk="1" fontAlgn="base" hangingPunct="1">
        <a:spcBef>
          <a:spcPct val="20000"/>
        </a:spcBef>
        <a:spcAft>
          <a:spcPct val="0"/>
        </a:spcAft>
        <a:buChar char="•"/>
        <a:defRPr sz="1350" i="0">
          <a:solidFill>
            <a:srgbClr val="003264"/>
          </a:solidFill>
          <a:latin typeface="Arial"/>
          <a:cs typeface="Arial"/>
        </a:defRPr>
      </a:lvl3pPr>
      <a:lvl4pPr marL="1200150" indent="-171450" algn="l" rtl="0" eaLnBrk="1" fontAlgn="base" hangingPunct="1">
        <a:spcBef>
          <a:spcPct val="20000"/>
        </a:spcBef>
        <a:spcAft>
          <a:spcPct val="0"/>
        </a:spcAft>
        <a:buChar char="–"/>
        <a:defRPr sz="1200">
          <a:solidFill>
            <a:srgbClr val="003264"/>
          </a:solidFill>
          <a:latin typeface="Arial"/>
          <a:cs typeface="Arial"/>
        </a:defRPr>
      </a:lvl4pPr>
      <a:lvl5pPr marL="1543050" indent="-171450" algn="l" rtl="0" eaLnBrk="1" fontAlgn="base" hangingPunct="1">
        <a:spcBef>
          <a:spcPct val="20000"/>
        </a:spcBef>
        <a:spcAft>
          <a:spcPct val="0"/>
        </a:spcAft>
        <a:buChar char="»"/>
        <a:defRPr sz="1050">
          <a:solidFill>
            <a:srgbClr val="003264"/>
          </a:solidFill>
          <a:latin typeface="Arial"/>
          <a:cs typeface="Arial"/>
        </a:defRPr>
      </a:lvl5pPr>
      <a:lvl6pPr marL="1885950" indent="-171450" algn="l" rtl="0" eaLnBrk="1" fontAlgn="base" hangingPunct="1">
        <a:spcBef>
          <a:spcPct val="20000"/>
        </a:spcBef>
        <a:spcAft>
          <a:spcPct val="0"/>
        </a:spcAft>
        <a:buChar char="»"/>
        <a:defRPr sz="1500">
          <a:solidFill>
            <a:srgbClr val="003D7C"/>
          </a:solidFill>
          <a:latin typeface="+mn-lt"/>
        </a:defRPr>
      </a:lvl6pPr>
      <a:lvl7pPr marL="2228850" indent="-171450" algn="l" rtl="0" eaLnBrk="1" fontAlgn="base" hangingPunct="1">
        <a:spcBef>
          <a:spcPct val="20000"/>
        </a:spcBef>
        <a:spcAft>
          <a:spcPct val="0"/>
        </a:spcAft>
        <a:buChar char="»"/>
        <a:defRPr sz="1500">
          <a:solidFill>
            <a:srgbClr val="003D7C"/>
          </a:solidFill>
          <a:latin typeface="+mn-lt"/>
        </a:defRPr>
      </a:lvl7pPr>
      <a:lvl8pPr marL="2571750" indent="-171450" algn="l" rtl="0" eaLnBrk="1" fontAlgn="base" hangingPunct="1">
        <a:spcBef>
          <a:spcPct val="20000"/>
        </a:spcBef>
        <a:spcAft>
          <a:spcPct val="0"/>
        </a:spcAft>
        <a:buChar char="»"/>
        <a:defRPr sz="1500">
          <a:solidFill>
            <a:srgbClr val="003D7C"/>
          </a:solidFill>
          <a:latin typeface="+mn-lt"/>
        </a:defRPr>
      </a:lvl8pPr>
      <a:lvl9pPr marL="2914650" indent="-171450" algn="l" rtl="0" eaLnBrk="1" fontAlgn="base" hangingPunct="1">
        <a:spcBef>
          <a:spcPct val="20000"/>
        </a:spcBef>
        <a:spcAft>
          <a:spcPct val="0"/>
        </a:spcAft>
        <a:buChar char="»"/>
        <a:defRPr sz="1500">
          <a:solidFill>
            <a:srgbClr val="003D7C"/>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nau.edu/Provost/PEP/Quality-Assurance-System/"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hyperlink" Target="https://nau.edu/uploadedFiles/Administrative/Provost/PeuHome/Forms/Example%20Policy%20and%20Procedures%20for%20Systematic%20Review%20of%20Assessment%20Data.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caepnet.org/standards/introduction"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caepnet.org/glossary"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hyperlink" Target="https://nau.edu/Provost/PEP/Quality-Assurance-System/" TargetMode="External"/><Relationship Id="rId2" Type="http://schemas.openxmlformats.org/officeDocument/2006/relationships/notesSlide" Target="../notesSlides/notesSlide64.xml"/><Relationship Id="rId1" Type="http://schemas.openxmlformats.org/officeDocument/2006/relationships/slideLayout" Target="../slideLayouts/slideLayout9.xml"/><Relationship Id="rId6" Type="http://schemas.openxmlformats.org/officeDocument/2006/relationships/hyperlink" Target="mailto:Sue.Pieper@nau.edu" TargetMode="External"/><Relationship Id="rId5" Type="http://schemas.openxmlformats.org/officeDocument/2006/relationships/hyperlink" Target="mailto:Kathy.Bohan@nau.edu" TargetMode="External"/><Relationship Id="rId4" Type="http://schemas.openxmlformats.org/officeDocument/2006/relationships/hyperlink" Target="mailto:Cynthia.Conn@nau.edu"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nau.edu/Provost/PEP/Quality-Assurance-Syste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629" y="248216"/>
            <a:ext cx="7886702" cy="5432256"/>
          </a:xfrm>
          <a:prstGeom prst="rect">
            <a:avLst/>
          </a:prstGeom>
        </p:spPr>
        <p:txBody>
          <a:bodyPr wrap="square">
            <a:spAutoFit/>
          </a:bodyPr>
          <a:lstStyle/>
          <a:p>
            <a:pPr lvl="0" algn="ctr">
              <a:buClr>
                <a:srgbClr val="003264"/>
              </a:buClr>
              <a:buSzPct val="25000"/>
            </a:pPr>
            <a:r>
              <a:rPr lang="en-US" sz="2800" cap="small" spc="10" dirty="0">
                <a:solidFill>
                  <a:schemeClr val="tx1"/>
                </a:solidFill>
              </a:rPr>
              <a:t>Developing a Quality Assurance System &amp; Examining the Validity and Reliability of Performance Assessments</a:t>
            </a:r>
            <a:br>
              <a:rPr lang="en-US" sz="2800" cap="small" spc="10" dirty="0">
                <a:solidFill>
                  <a:schemeClr val="tx1"/>
                </a:solidFill>
              </a:rPr>
            </a:br>
            <a:r>
              <a:rPr lang="en-US" sz="2800" cap="small" spc="10" dirty="0">
                <a:solidFill>
                  <a:schemeClr val="tx1"/>
                </a:solidFill>
              </a:rPr>
              <a:t>(Part </a:t>
            </a:r>
            <a:r>
              <a:rPr lang="en-US" sz="2800" cap="small" spc="10" dirty="0" smtClean="0">
                <a:solidFill>
                  <a:schemeClr val="tx1"/>
                </a:solidFill>
              </a:rPr>
              <a:t>1 </a:t>
            </a:r>
            <a:r>
              <a:rPr lang="en-US" sz="2800" cap="small" spc="10" dirty="0">
                <a:solidFill>
                  <a:schemeClr val="tx1"/>
                </a:solidFill>
              </a:rPr>
              <a:t>of 3)</a:t>
            </a:r>
            <a:r>
              <a:rPr lang="en-US" sz="2400" cap="small" dirty="0"/>
              <a:t/>
            </a:r>
            <a:br>
              <a:rPr lang="en-US" sz="2400" cap="small" dirty="0"/>
            </a:br>
            <a:endParaRPr lang="en-US" sz="2400" cap="small" dirty="0" smtClean="0"/>
          </a:p>
          <a:p>
            <a:pPr lvl="0" algn="ctr">
              <a:buClr>
                <a:srgbClr val="003264"/>
              </a:buClr>
              <a:buSzPct val="25000"/>
            </a:pPr>
            <a:r>
              <a:rPr lang="en-US" sz="2000" cap="small" dirty="0" smtClean="0">
                <a:solidFill>
                  <a:schemeClr val="tx1"/>
                </a:solidFill>
                <a:latin typeface="Arial" panose="020B0604020202020204" pitchFamily="34" charset="0"/>
                <a:ea typeface="Times New Roman"/>
                <a:cs typeface="Arial" panose="020B0604020202020204" pitchFamily="34" charset="0"/>
                <a:sym typeface="Times New Roman"/>
              </a:rPr>
              <a:t>Cynthia </a:t>
            </a:r>
            <a:r>
              <a:rPr lang="en-US" sz="2000" cap="small" dirty="0">
                <a:solidFill>
                  <a:schemeClr val="tx1"/>
                </a:solidFill>
                <a:latin typeface="Arial" panose="020B0604020202020204" pitchFamily="34" charset="0"/>
                <a:ea typeface="Times New Roman"/>
                <a:cs typeface="Arial" panose="020B0604020202020204" pitchFamily="34" charset="0"/>
                <a:sym typeface="Times New Roman"/>
              </a:rPr>
              <a:t>Conn, PhD</a:t>
            </a:r>
          </a:p>
          <a:p>
            <a:pPr lvl="0" algn="ctr">
              <a:spcBef>
                <a:spcPts val="320"/>
              </a:spcBef>
              <a:buClr>
                <a:srgbClr val="003264"/>
              </a:buClr>
              <a:buSzPct val="25000"/>
            </a:pPr>
            <a:r>
              <a:rPr lang="en-US" sz="1800" i="1" dirty="0">
                <a:solidFill>
                  <a:schemeClr val="tx1"/>
                </a:solidFill>
                <a:latin typeface="Arial" panose="020B0604020202020204" pitchFamily="34" charset="0"/>
                <a:ea typeface="Times New Roman"/>
                <a:cs typeface="Arial" panose="020B0604020202020204" pitchFamily="34" charset="0"/>
                <a:sym typeface="Times New Roman"/>
              </a:rPr>
              <a:t>Assistant Vice Provost, Professional Education Programs</a:t>
            </a:r>
          </a:p>
          <a:p>
            <a:pPr lvl="0" algn="ctr">
              <a:spcBef>
                <a:spcPts val="360"/>
              </a:spcBef>
              <a:buClr>
                <a:srgbClr val="003264"/>
              </a:buClr>
              <a:buSzPct val="25000"/>
            </a:pPr>
            <a:r>
              <a:rPr lang="en-US" sz="2000" cap="small" dirty="0">
                <a:solidFill>
                  <a:schemeClr val="tx1"/>
                </a:solidFill>
                <a:latin typeface="Arial" panose="020B0604020202020204" pitchFamily="34" charset="0"/>
                <a:ea typeface="Times New Roman"/>
                <a:cs typeface="Arial" panose="020B0604020202020204" pitchFamily="34" charset="0"/>
                <a:sym typeface="Times New Roman"/>
              </a:rPr>
              <a:t>Kathy Bohan, </a:t>
            </a:r>
            <a:r>
              <a:rPr lang="en-US" sz="2000" cap="small" dirty="0" err="1">
                <a:solidFill>
                  <a:schemeClr val="tx1"/>
                </a:solidFill>
                <a:latin typeface="Arial" panose="020B0604020202020204" pitchFamily="34" charset="0"/>
                <a:ea typeface="Times New Roman"/>
                <a:cs typeface="Arial" panose="020B0604020202020204" pitchFamily="34" charset="0"/>
                <a:sym typeface="Times New Roman"/>
              </a:rPr>
              <a:t>EdD</a:t>
            </a:r>
            <a:endParaRPr lang="en-US" sz="2000" cap="small" dirty="0">
              <a:solidFill>
                <a:schemeClr val="tx1"/>
              </a:solidFill>
              <a:latin typeface="Arial" panose="020B0604020202020204" pitchFamily="34" charset="0"/>
              <a:ea typeface="Times New Roman"/>
              <a:cs typeface="Arial" panose="020B0604020202020204" pitchFamily="34" charset="0"/>
              <a:sym typeface="Times New Roman"/>
            </a:endParaRPr>
          </a:p>
          <a:p>
            <a:pPr lvl="0" algn="ctr">
              <a:spcBef>
                <a:spcPts val="360"/>
              </a:spcBef>
              <a:buClr>
                <a:srgbClr val="003264"/>
              </a:buClr>
              <a:buSzPct val="25000"/>
            </a:pPr>
            <a:r>
              <a:rPr lang="en-US" sz="1800" i="1" dirty="0">
                <a:solidFill>
                  <a:schemeClr val="tx1"/>
                </a:solidFill>
                <a:latin typeface="Arial" panose="020B0604020202020204" pitchFamily="34" charset="0"/>
                <a:ea typeface="Times New Roman"/>
                <a:cs typeface="Arial" panose="020B0604020202020204" pitchFamily="34" charset="0"/>
                <a:sym typeface="Times New Roman"/>
              </a:rPr>
              <a:t>Associate Dean, College of Education</a:t>
            </a:r>
          </a:p>
          <a:p>
            <a:pPr lvl="0" algn="ctr">
              <a:spcBef>
                <a:spcPts val="360"/>
              </a:spcBef>
              <a:buClr>
                <a:srgbClr val="003264"/>
              </a:buClr>
              <a:buSzPct val="25000"/>
            </a:pPr>
            <a:r>
              <a:rPr lang="en-US" sz="2000" cap="small" dirty="0">
                <a:solidFill>
                  <a:schemeClr val="tx1"/>
                </a:solidFill>
                <a:latin typeface="Arial" panose="020B0604020202020204" pitchFamily="34" charset="0"/>
                <a:ea typeface="Times New Roman"/>
                <a:cs typeface="Arial" panose="020B0604020202020204" pitchFamily="34" charset="0"/>
                <a:sym typeface="Times New Roman"/>
              </a:rPr>
              <a:t>Sue Pieper, PhD</a:t>
            </a:r>
          </a:p>
          <a:p>
            <a:pPr lvl="0" algn="ctr">
              <a:spcBef>
                <a:spcPts val="320"/>
              </a:spcBef>
              <a:buClr>
                <a:srgbClr val="003264"/>
              </a:buClr>
              <a:buSzPct val="25000"/>
            </a:pPr>
            <a:r>
              <a:rPr lang="en-US" sz="1800" i="1" dirty="0">
                <a:solidFill>
                  <a:schemeClr val="tx1"/>
                </a:solidFill>
                <a:latin typeface="Arial" panose="020B0604020202020204" pitchFamily="34" charset="0"/>
                <a:ea typeface="Times New Roman"/>
                <a:cs typeface="Arial" panose="020B0604020202020204" pitchFamily="34" charset="0"/>
                <a:sym typeface="Times New Roman"/>
              </a:rPr>
              <a:t>Assessment Coordinator, Office of Curriculum, Learning Design, &amp; Academic Assessment</a:t>
            </a:r>
          </a:p>
          <a:p>
            <a:r>
              <a:rPr lang="en-US" sz="3200" dirty="0"/>
              <a:t/>
            </a:r>
            <a:br>
              <a:rPr lang="en-US" sz="3200" dirty="0"/>
            </a:br>
            <a:endParaRPr lang="en-US" sz="3200" dirty="0"/>
          </a:p>
        </p:txBody>
      </p:sp>
    </p:spTree>
    <p:extLst>
      <p:ext uri="{BB962C8B-B14F-4D97-AF65-F5344CB8AC3E}">
        <p14:creationId xmlns:p14="http://schemas.microsoft.com/office/powerpoint/2010/main" val="4261407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3D7C"/>
              </a:buClr>
              <a:buSzPct val="25000"/>
              <a:buFont typeface="Arial"/>
              <a:buNone/>
            </a:pPr>
            <a:r>
              <a:rPr lang="en-US" i="0" u="none" strike="noStrike" dirty="0">
                <a:latin typeface="Arial"/>
                <a:ea typeface="Arial"/>
                <a:cs typeface="Arial"/>
                <a:sym typeface="Arial"/>
              </a:rPr>
              <a:t>Developing a Quality Assurance System</a:t>
            </a:r>
          </a:p>
        </p:txBody>
      </p:sp>
      <p:sp>
        <p:nvSpPr>
          <p:cNvPr id="330" name="Shape 330"/>
          <p:cNvSpPr txBox="1">
            <a:spLocks noGrp="1"/>
          </p:cNvSpPr>
          <p:nvPr>
            <p:ph idx="1"/>
          </p:nvPr>
        </p:nvSpPr>
        <p:spPr>
          <a:xfrm>
            <a:off x="2063177" y="855255"/>
            <a:ext cx="5376282" cy="509665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3264"/>
              </a:buClr>
              <a:buSzPct val="25000"/>
              <a:buFont typeface="Arial"/>
              <a:buNone/>
            </a:pPr>
            <a:endParaRPr sz="2400" b="0" i="0" u="none" strike="noStrike" cap="none" dirty="0">
              <a:solidFill>
                <a:srgbClr val="003D7C"/>
              </a:solidFill>
              <a:latin typeface="Arial"/>
              <a:ea typeface="Arial"/>
              <a:cs typeface="Arial"/>
              <a:sym typeface="Arial"/>
            </a:endParaRPr>
          </a:p>
          <a:p>
            <a:pPr marL="0" marR="0" lvl="0" indent="0" algn="l" rtl="0">
              <a:lnSpc>
                <a:spcPct val="100000"/>
              </a:lnSpc>
              <a:spcBef>
                <a:spcPts val="0"/>
              </a:spcBef>
              <a:spcAft>
                <a:spcPts val="0"/>
              </a:spcAft>
              <a:buClr>
                <a:srgbClr val="003264"/>
              </a:buClr>
              <a:buSzPct val="25000"/>
              <a:buFont typeface="Arial"/>
              <a:buNone/>
            </a:pPr>
            <a:endParaRPr sz="2400" b="0" i="0" u="none" strike="noStrike" cap="none" dirty="0">
              <a:solidFill>
                <a:srgbClr val="003D7C"/>
              </a:solidFill>
              <a:latin typeface="Arial"/>
              <a:ea typeface="Arial"/>
              <a:cs typeface="Arial"/>
              <a:sym typeface="Arial"/>
            </a:endParaRPr>
          </a:p>
          <a:p>
            <a:pPr marL="0" marR="0" lvl="0" indent="0" algn="l" rtl="0">
              <a:lnSpc>
                <a:spcPct val="100000"/>
              </a:lnSpc>
              <a:spcBef>
                <a:spcPts val="0"/>
              </a:spcBef>
              <a:spcAft>
                <a:spcPts val="0"/>
              </a:spcAft>
              <a:buClr>
                <a:srgbClr val="003264"/>
              </a:buClr>
              <a:buSzPct val="25000"/>
              <a:buFont typeface="Arial"/>
              <a:buNone/>
            </a:pPr>
            <a:endParaRPr sz="2400" b="0" i="0" u="none" strike="noStrike" cap="none" dirty="0">
              <a:solidFill>
                <a:srgbClr val="003D7C"/>
              </a:solidFill>
              <a:latin typeface="Arial"/>
              <a:ea typeface="Arial"/>
              <a:cs typeface="Arial"/>
              <a:sym typeface="Arial"/>
            </a:endParaRPr>
          </a:p>
          <a:p>
            <a:pPr marL="0" marR="0" lvl="0" indent="0" algn="l" rtl="0">
              <a:lnSpc>
                <a:spcPct val="100000"/>
              </a:lnSpc>
              <a:spcBef>
                <a:spcPts val="0"/>
              </a:spcBef>
              <a:spcAft>
                <a:spcPts val="0"/>
              </a:spcAft>
              <a:buClr>
                <a:srgbClr val="003264"/>
              </a:buClr>
              <a:buSzPct val="25000"/>
              <a:buFont typeface="Arial"/>
              <a:buNone/>
            </a:pPr>
            <a:endParaRPr sz="2400" b="0" i="0" u="none" strike="noStrike" cap="none" dirty="0">
              <a:solidFill>
                <a:srgbClr val="003D7C"/>
              </a:solidFill>
              <a:latin typeface="Arial"/>
              <a:ea typeface="Arial"/>
              <a:cs typeface="Arial"/>
              <a:sym typeface="Arial"/>
            </a:endParaRPr>
          </a:p>
          <a:p>
            <a:pPr marL="0" marR="0" lvl="0" indent="0" algn="l" rtl="0">
              <a:lnSpc>
                <a:spcPct val="100000"/>
              </a:lnSpc>
              <a:spcBef>
                <a:spcPts val="0"/>
              </a:spcBef>
              <a:spcAft>
                <a:spcPts val="0"/>
              </a:spcAft>
              <a:buClr>
                <a:srgbClr val="003264"/>
              </a:buClr>
              <a:buSzPct val="25000"/>
              <a:buFont typeface="Arial"/>
              <a:buNone/>
            </a:pPr>
            <a:endParaRPr sz="2400" b="0" i="0" u="none" strike="noStrike" cap="none" dirty="0">
              <a:solidFill>
                <a:srgbClr val="003D7C"/>
              </a:solidFill>
              <a:latin typeface="Arial"/>
              <a:ea typeface="Arial"/>
              <a:cs typeface="Arial"/>
              <a:sym typeface="Arial"/>
            </a:endParaRPr>
          </a:p>
          <a:p>
            <a:pPr marL="0" marR="0" lvl="0" indent="0" algn="l" rtl="0">
              <a:lnSpc>
                <a:spcPct val="100000"/>
              </a:lnSpc>
              <a:spcBef>
                <a:spcPts val="0"/>
              </a:spcBef>
              <a:spcAft>
                <a:spcPts val="0"/>
              </a:spcAft>
              <a:buClr>
                <a:srgbClr val="003264"/>
              </a:buClr>
              <a:buSzPct val="25000"/>
              <a:buFont typeface="Arial"/>
              <a:buNone/>
            </a:pPr>
            <a:endParaRPr sz="2400" b="0" i="0" u="none" strike="noStrike" cap="none" dirty="0">
              <a:solidFill>
                <a:srgbClr val="003D7C"/>
              </a:solidFill>
              <a:latin typeface="Arial"/>
              <a:ea typeface="Arial"/>
              <a:cs typeface="Arial"/>
              <a:sym typeface="Arial"/>
            </a:endParaRPr>
          </a:p>
          <a:p>
            <a:pPr marL="0" marR="0" lvl="0" indent="0" algn="l" rtl="0">
              <a:lnSpc>
                <a:spcPct val="100000"/>
              </a:lnSpc>
              <a:spcBef>
                <a:spcPts val="0"/>
              </a:spcBef>
              <a:spcAft>
                <a:spcPts val="0"/>
              </a:spcAft>
              <a:buClr>
                <a:srgbClr val="003264"/>
              </a:buClr>
              <a:buSzPct val="25000"/>
              <a:buFont typeface="Arial"/>
              <a:buNone/>
            </a:pPr>
            <a:endParaRPr sz="2400" b="0" i="0" u="none" strike="noStrike" cap="none" dirty="0">
              <a:solidFill>
                <a:srgbClr val="003D7C"/>
              </a:solidFill>
              <a:latin typeface="Arial"/>
              <a:ea typeface="Arial"/>
              <a:cs typeface="Arial"/>
              <a:sym typeface="Arial"/>
            </a:endParaRPr>
          </a:p>
          <a:p>
            <a:pPr marL="0" marR="0" lvl="0" indent="0" algn="l" rtl="0">
              <a:lnSpc>
                <a:spcPct val="100000"/>
              </a:lnSpc>
              <a:spcBef>
                <a:spcPts val="0"/>
              </a:spcBef>
              <a:spcAft>
                <a:spcPts val="0"/>
              </a:spcAft>
              <a:buClr>
                <a:srgbClr val="003264"/>
              </a:buClr>
              <a:buSzPct val="25000"/>
              <a:buFont typeface="Arial"/>
              <a:buNone/>
            </a:pPr>
            <a:endParaRPr sz="2400" b="0" i="0" u="none" strike="noStrike" cap="none" dirty="0">
              <a:solidFill>
                <a:srgbClr val="003D7C"/>
              </a:solidFill>
              <a:latin typeface="Arial"/>
              <a:ea typeface="Arial"/>
              <a:cs typeface="Arial"/>
              <a:sym typeface="Arial"/>
            </a:endParaRPr>
          </a:p>
          <a:p>
            <a:pPr marL="0" marR="0" lvl="0" indent="0" algn="l" rtl="0">
              <a:lnSpc>
                <a:spcPct val="100000"/>
              </a:lnSpc>
              <a:spcBef>
                <a:spcPts val="0"/>
              </a:spcBef>
              <a:spcAft>
                <a:spcPts val="0"/>
              </a:spcAft>
              <a:buClr>
                <a:srgbClr val="003264"/>
              </a:buClr>
              <a:buSzPct val="25000"/>
              <a:buFont typeface="Arial"/>
              <a:buNone/>
            </a:pPr>
            <a:endParaRPr sz="2400" b="0" i="0" u="none" strike="noStrike" cap="none" dirty="0">
              <a:solidFill>
                <a:srgbClr val="003D7C"/>
              </a:solidFill>
              <a:latin typeface="Arial"/>
              <a:ea typeface="Arial"/>
              <a:cs typeface="Arial"/>
              <a:sym typeface="Arial"/>
            </a:endParaRPr>
          </a:p>
          <a:p>
            <a:pPr marL="0" marR="0" lvl="0" indent="0" algn="l" rtl="0">
              <a:lnSpc>
                <a:spcPct val="100000"/>
              </a:lnSpc>
              <a:spcBef>
                <a:spcPts val="0"/>
              </a:spcBef>
              <a:spcAft>
                <a:spcPts val="0"/>
              </a:spcAft>
              <a:buClr>
                <a:srgbClr val="003264"/>
              </a:buClr>
              <a:buSzPct val="25000"/>
              <a:buFont typeface="Arial"/>
              <a:buNone/>
            </a:pPr>
            <a:endParaRPr sz="2400" b="0" i="0" u="none" strike="noStrike" cap="none" dirty="0">
              <a:solidFill>
                <a:srgbClr val="003D7C"/>
              </a:solidFill>
              <a:latin typeface="Arial"/>
              <a:ea typeface="Arial"/>
              <a:cs typeface="Arial"/>
              <a:sym typeface="Arial"/>
            </a:endParaRPr>
          </a:p>
          <a:p>
            <a:pPr marL="0" marR="0" lvl="0" indent="0" algn="l" rtl="0">
              <a:lnSpc>
                <a:spcPct val="100000"/>
              </a:lnSpc>
              <a:spcBef>
                <a:spcPts val="0"/>
              </a:spcBef>
              <a:spcAft>
                <a:spcPts val="0"/>
              </a:spcAft>
              <a:buClr>
                <a:srgbClr val="003264"/>
              </a:buClr>
              <a:buSzPct val="25000"/>
              <a:buFont typeface="Arial"/>
              <a:buNone/>
            </a:pPr>
            <a:endParaRPr sz="2400" b="0" i="0" u="none" strike="noStrike" cap="none" dirty="0">
              <a:solidFill>
                <a:srgbClr val="003D7C"/>
              </a:solidFill>
              <a:latin typeface="Arial"/>
              <a:ea typeface="Arial"/>
              <a:cs typeface="Arial"/>
              <a:sym typeface="Arial"/>
            </a:endParaRPr>
          </a:p>
          <a:p>
            <a:pPr marL="0" marR="0" lvl="0" indent="0" algn="l" rtl="0">
              <a:lnSpc>
                <a:spcPct val="100000"/>
              </a:lnSpc>
              <a:spcBef>
                <a:spcPts val="0"/>
              </a:spcBef>
              <a:spcAft>
                <a:spcPts val="0"/>
              </a:spcAft>
              <a:buClr>
                <a:srgbClr val="003264"/>
              </a:buClr>
              <a:buSzPct val="25000"/>
              <a:buFont typeface="Arial"/>
              <a:buNone/>
            </a:pPr>
            <a:endParaRPr sz="2400" b="0" i="0" u="none" strike="noStrike" cap="none" dirty="0">
              <a:solidFill>
                <a:srgbClr val="003D7C"/>
              </a:solidFill>
              <a:latin typeface="Arial"/>
              <a:ea typeface="Arial"/>
              <a:cs typeface="Arial"/>
              <a:sym typeface="Arial"/>
            </a:endParaRPr>
          </a:p>
          <a:p>
            <a:pPr marL="0" marR="0" lvl="0" indent="0" algn="l" rtl="0">
              <a:lnSpc>
                <a:spcPct val="100000"/>
              </a:lnSpc>
              <a:spcBef>
                <a:spcPts val="0"/>
              </a:spcBef>
              <a:spcAft>
                <a:spcPts val="0"/>
              </a:spcAft>
              <a:buClr>
                <a:srgbClr val="003264"/>
              </a:buClr>
              <a:buSzPct val="25000"/>
              <a:buFont typeface="Arial"/>
              <a:buNone/>
            </a:pPr>
            <a:r>
              <a:rPr lang="en-US" sz="2400" b="0" i="0" u="none" strike="noStrike" cap="none" dirty="0">
                <a:solidFill>
                  <a:srgbClr val="003D7C"/>
                </a:solidFill>
                <a:latin typeface="Arial"/>
                <a:ea typeface="Arial"/>
                <a:cs typeface="Arial"/>
                <a:sym typeface="Arial"/>
              </a:rPr>
              <a:t>The wonders of inflight construction…</a:t>
            </a:r>
          </a:p>
          <a:p>
            <a:pPr marL="0" marR="0" lvl="0" indent="0" algn="l" rtl="0">
              <a:lnSpc>
                <a:spcPct val="100000"/>
              </a:lnSpc>
              <a:spcBef>
                <a:spcPts val="0"/>
              </a:spcBef>
              <a:spcAft>
                <a:spcPts val="0"/>
              </a:spcAft>
              <a:buClr>
                <a:srgbClr val="003264"/>
              </a:buClr>
              <a:buSzPct val="25000"/>
              <a:buFont typeface="Arial"/>
              <a:buNone/>
            </a:pPr>
            <a:r>
              <a:rPr lang="en-US" sz="1000" b="0" i="0" u="none" strike="noStrike" cap="none" dirty="0">
                <a:solidFill>
                  <a:srgbClr val="003D7C"/>
                </a:solidFill>
                <a:latin typeface="Arial"/>
                <a:ea typeface="Arial"/>
                <a:cs typeface="Arial"/>
                <a:sym typeface="Arial"/>
              </a:rPr>
              <a:t>[</a:t>
            </a:r>
            <a:r>
              <a:rPr lang="en-US" sz="1200" b="0" i="0" u="none" strike="noStrike" cap="none" dirty="0">
                <a:solidFill>
                  <a:srgbClr val="003D7C"/>
                </a:solidFill>
                <a:latin typeface="Arial"/>
                <a:ea typeface="Arial"/>
                <a:cs typeface="Arial"/>
                <a:sym typeface="Arial"/>
              </a:rPr>
              <a:t>Credit: Eugene Kim &amp; Brian Narelle, http://eekim.com/eekim/]</a:t>
            </a:r>
          </a:p>
        </p:txBody>
      </p:sp>
      <p:pic>
        <p:nvPicPr>
          <p:cNvPr id="331" name="Shape 331" descr="inflight_construction_edited.jpg"/>
          <p:cNvPicPr preferRelativeResize="0"/>
          <p:nvPr/>
        </p:nvPicPr>
        <p:blipFill rotWithShape="1">
          <a:blip r:embed="rId3">
            <a:alphaModFix/>
          </a:blip>
          <a:srcRect/>
          <a:stretch/>
        </p:blipFill>
        <p:spPr>
          <a:xfrm>
            <a:off x="1756194" y="1137887"/>
            <a:ext cx="5695950" cy="4095749"/>
          </a:xfrm>
          <a:prstGeom prst="rect">
            <a:avLst/>
          </a:prstGeom>
          <a:noFill/>
          <a:ln>
            <a:noFill/>
          </a:ln>
        </p:spPr>
      </p:pic>
      <p:sp>
        <p:nvSpPr>
          <p:cNvPr id="332" name="Shape 332"/>
          <p:cNvSpPr txBox="1"/>
          <p:nvPr/>
        </p:nvSpPr>
        <p:spPr>
          <a:xfrm>
            <a:off x="0" y="-49877"/>
            <a:ext cx="3000000" cy="3000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5196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798802" y="133003"/>
            <a:ext cx="7382575" cy="8417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3D7C"/>
              </a:buClr>
              <a:buSzPct val="25000"/>
              <a:buFont typeface="Arial"/>
              <a:buNone/>
            </a:pPr>
            <a:r>
              <a:rPr lang="en-US" i="0" u="none" strike="noStrike" dirty="0">
                <a:latin typeface="Arial"/>
                <a:ea typeface="Arial"/>
                <a:cs typeface="Arial"/>
                <a:sym typeface="Arial"/>
              </a:rPr>
              <a:t>Quality Assurance System:</a:t>
            </a:r>
            <a:r>
              <a:rPr lang="en-US" b="0" i="0" u="none" strike="noStrike" dirty="0">
                <a:latin typeface="Arial"/>
                <a:ea typeface="Arial"/>
                <a:cs typeface="Arial"/>
                <a:sym typeface="Arial"/>
              </a:rPr>
              <a:t/>
            </a:r>
            <a:br>
              <a:rPr lang="en-US" b="0" i="0" u="none" strike="noStrike" dirty="0">
                <a:latin typeface="Arial"/>
                <a:ea typeface="Arial"/>
                <a:cs typeface="Arial"/>
                <a:sym typeface="Arial"/>
              </a:rPr>
            </a:br>
            <a:r>
              <a:rPr lang="en-US" i="0" u="none" strike="noStrike" dirty="0">
                <a:latin typeface="Arial"/>
                <a:ea typeface="Arial"/>
                <a:cs typeface="Arial"/>
                <a:sym typeface="Arial"/>
              </a:rPr>
              <a:t>Strategies</a:t>
            </a:r>
          </a:p>
        </p:txBody>
      </p:sp>
      <p:pic>
        <p:nvPicPr>
          <p:cNvPr id="177" name="Shape 177"/>
          <p:cNvPicPr preferRelativeResize="0"/>
          <p:nvPr/>
        </p:nvPicPr>
        <p:blipFill>
          <a:blip r:embed="rId3">
            <a:alphaModFix/>
          </a:blip>
          <a:stretch>
            <a:fillRect/>
          </a:stretch>
        </p:blipFill>
        <p:spPr>
          <a:xfrm>
            <a:off x="1080655" y="1146850"/>
            <a:ext cx="7100722" cy="508769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a:blip r:embed="rId3">
            <a:alphaModFix/>
          </a:blip>
          <a:stretch>
            <a:fillRect/>
          </a:stretch>
        </p:blipFill>
        <p:spPr>
          <a:xfrm>
            <a:off x="6741171" y="4430887"/>
            <a:ext cx="2020599" cy="1708000"/>
          </a:xfrm>
          <a:prstGeom prst="rect">
            <a:avLst/>
          </a:prstGeom>
          <a:noFill/>
          <a:ln>
            <a:noFill/>
          </a:ln>
        </p:spPr>
      </p:pic>
      <p:sp>
        <p:nvSpPr>
          <p:cNvPr id="184" name="Shape 184"/>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US" dirty="0"/>
              <a:t>Strategy: High Level Needs Analysis</a:t>
            </a:r>
          </a:p>
        </p:txBody>
      </p:sp>
      <p:sp>
        <p:nvSpPr>
          <p:cNvPr id="185" name="Shape 185"/>
          <p:cNvSpPr txBox="1">
            <a:spLocks noGrp="1"/>
          </p:cNvSpPr>
          <p:nvPr>
            <p:ph idx="1"/>
          </p:nvPr>
        </p:nvSpPr>
        <p:spPr>
          <a:xfrm>
            <a:off x="446570" y="1137886"/>
            <a:ext cx="8315200" cy="5160043"/>
          </a:xfrm>
          <a:prstGeom prst="rect">
            <a:avLst/>
          </a:prstGeom>
        </p:spPr>
        <p:txBody>
          <a:bodyPr lIns="91425" tIns="91425" rIns="91425" bIns="91425" anchor="t" anchorCtr="0">
            <a:noAutofit/>
          </a:bodyPr>
          <a:lstStyle/>
          <a:p>
            <a:pPr marL="457200" lvl="0" indent="-381000" rtl="0">
              <a:spcBef>
                <a:spcPts val="0"/>
              </a:spcBef>
              <a:buSzPct val="100000"/>
              <a:buFont typeface="Wingdings" panose="05000000000000000000" pitchFamily="2" charset="2"/>
              <a:buChar char="§"/>
            </a:pPr>
            <a:r>
              <a:rPr lang="en-US" sz="2000" b="1" dirty="0">
                <a:solidFill>
                  <a:schemeClr val="tx1"/>
                </a:solidFill>
              </a:rPr>
              <a:t>Purpose:</a:t>
            </a:r>
            <a:r>
              <a:rPr lang="en-US" sz="2000" dirty="0">
                <a:solidFill>
                  <a:schemeClr val="tx1"/>
                </a:solidFill>
              </a:rPr>
              <a:t> Document strengths and issues related to your current quality assurance system that will assist with prioritizing work</a:t>
            </a:r>
          </a:p>
          <a:p>
            <a:pPr marL="457200" lvl="0" indent="-342900" rtl="0">
              <a:spcBef>
                <a:spcPts val="0"/>
              </a:spcBef>
              <a:buSzPct val="100000"/>
              <a:buFont typeface="Wingdings" panose="05000000000000000000" pitchFamily="2" charset="2"/>
              <a:buChar char="§"/>
            </a:pPr>
            <a:r>
              <a:rPr lang="en-US" sz="2000" b="1" dirty="0">
                <a:solidFill>
                  <a:schemeClr val="tx1"/>
                </a:solidFill>
              </a:rPr>
              <a:t>Examples:</a:t>
            </a:r>
          </a:p>
          <a:p>
            <a:pPr marL="1028700" lvl="1" indent="-342900" rtl="0">
              <a:spcBef>
                <a:spcPts val="0"/>
              </a:spcBef>
              <a:buFont typeface="Courier New" panose="02070309020205020404" pitchFamily="49" charset="0"/>
              <a:buChar char="o"/>
            </a:pPr>
            <a:r>
              <a:rPr lang="en-US" sz="2000" b="0" dirty="0">
                <a:solidFill>
                  <a:schemeClr val="tx1"/>
                </a:solidFill>
              </a:rPr>
              <a:t>At NAU, this first strategy was conducted by Assistant Vice Provost of NAU Professional Education Programs.</a:t>
            </a:r>
          </a:p>
          <a:p>
            <a:pPr marL="1371600" lvl="2" indent="-228600" rtl="0">
              <a:spcBef>
                <a:spcPts val="0"/>
              </a:spcBef>
            </a:pPr>
            <a:r>
              <a:rPr lang="en-US" sz="2000" dirty="0">
                <a:solidFill>
                  <a:schemeClr val="tx1"/>
                </a:solidFill>
              </a:rPr>
              <a:t>Work provided necessary information for prioritizing work and developing a vision for the Quality Assurance System.</a:t>
            </a:r>
          </a:p>
          <a:p>
            <a:pPr marL="1028700" lvl="1" indent="-342900" rtl="0">
              <a:spcBef>
                <a:spcPts val="0"/>
              </a:spcBef>
              <a:buFont typeface="Courier New" panose="02070309020205020404" pitchFamily="49" charset="0"/>
              <a:buChar char="o"/>
            </a:pPr>
            <a:r>
              <a:rPr lang="en-US" sz="2000" b="0" dirty="0">
                <a:solidFill>
                  <a:schemeClr val="tx1"/>
                </a:solidFill>
              </a:rPr>
              <a:t>NAU was collecting data well but needed to improve the systematic reporting and </a:t>
            </a:r>
            <a:r>
              <a:rPr lang="en-US" sz="2000" b="0" dirty="0" smtClean="0">
                <a:solidFill>
                  <a:schemeClr val="tx1"/>
                </a:solidFill>
              </a:rPr>
              <a:t>access to </a:t>
            </a:r>
            <a:r>
              <a:rPr lang="en-US" sz="2000" b="0" dirty="0">
                <a:solidFill>
                  <a:schemeClr val="tx1"/>
                </a:solidFill>
              </a:rPr>
              <a:t>data</a:t>
            </a:r>
          </a:p>
          <a:p>
            <a:pPr marL="1028700" lvl="1" indent="-342900" rtl="0">
              <a:spcBef>
                <a:spcPts val="0"/>
              </a:spcBef>
              <a:buFont typeface="Courier New" panose="02070309020205020404" pitchFamily="49" charset="0"/>
              <a:buChar char="o"/>
            </a:pPr>
            <a:r>
              <a:rPr lang="en-US" sz="2000" b="0" dirty="0">
                <a:solidFill>
                  <a:schemeClr val="tx1"/>
                </a:solidFill>
              </a:rPr>
              <a:t>We also recognized we needed </a:t>
            </a:r>
            <a:r>
              <a:rPr lang="en-US" sz="2000" b="0" dirty="0" smtClean="0">
                <a:solidFill>
                  <a:schemeClr val="tx1"/>
                </a:solidFill>
              </a:rPr>
              <a:t>to improve </a:t>
            </a:r>
            <a:r>
              <a:rPr lang="en-US" sz="2000" b="0" dirty="0">
                <a:solidFill>
                  <a:schemeClr val="tx1"/>
                </a:solidFill>
              </a:rPr>
              <a:t>the quality of </a:t>
            </a:r>
            <a:r>
              <a:rPr lang="en-US" sz="2000" b="0" dirty="0" smtClean="0">
                <a:solidFill>
                  <a:schemeClr val="tx1"/>
                </a:solidFill>
              </a:rPr>
              <a:t>assessment instruments</a:t>
            </a:r>
            <a:endParaRPr lang="en-US" sz="2000" b="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a:t>Activity: High Level Needs Analysis</a:t>
            </a:r>
          </a:p>
        </p:txBody>
      </p:sp>
      <p:sp>
        <p:nvSpPr>
          <p:cNvPr id="199" name="Shape 199"/>
          <p:cNvSpPr txBox="1">
            <a:spLocks noGrp="1"/>
          </p:cNvSpPr>
          <p:nvPr>
            <p:ph idx="1"/>
          </p:nvPr>
        </p:nvSpPr>
        <p:spPr>
          <a:xfrm>
            <a:off x="446569" y="1249517"/>
            <a:ext cx="8315201" cy="5113500"/>
          </a:xfrm>
          <a:prstGeom prst="rect">
            <a:avLst/>
          </a:prstGeom>
        </p:spPr>
        <p:txBody>
          <a:bodyPr lIns="91425" tIns="91425" rIns="91425" bIns="91425" anchor="t" anchorCtr="0">
            <a:noAutofit/>
          </a:bodyPr>
          <a:lstStyle/>
          <a:p>
            <a:pPr marL="0" lvl="0" indent="0" rtl="0">
              <a:spcBef>
                <a:spcPts val="0"/>
              </a:spcBef>
              <a:buNone/>
            </a:pPr>
            <a:r>
              <a:rPr lang="en-US" sz="2400" b="1" dirty="0"/>
              <a:t>Ideas:</a:t>
            </a:r>
          </a:p>
        </p:txBody>
      </p:sp>
      <p:graphicFrame>
        <p:nvGraphicFramePr>
          <p:cNvPr id="201" name="Shape 201"/>
          <p:cNvGraphicFramePr/>
          <p:nvPr>
            <p:extLst>
              <p:ext uri="{D42A27DB-BD31-4B8C-83A1-F6EECF244321}">
                <p14:modId xmlns:p14="http://schemas.microsoft.com/office/powerpoint/2010/main" val="1012145931"/>
              </p:ext>
            </p:extLst>
          </p:nvPr>
        </p:nvGraphicFramePr>
        <p:xfrm>
          <a:off x="446569" y="1757550"/>
          <a:ext cx="8315201" cy="4065142"/>
        </p:xfrm>
        <a:graphic>
          <a:graphicData uri="http://schemas.openxmlformats.org/drawingml/2006/table">
            <a:tbl>
              <a:tblPr>
                <a:noFill/>
                <a:tableStyleId>{07121A7E-215A-40A0-A378-BE30DF4CFB0D}</a:tableStyleId>
              </a:tblPr>
              <a:tblGrid>
                <a:gridCol w="3186890">
                  <a:extLst>
                    <a:ext uri="{9D8B030D-6E8A-4147-A177-3AD203B41FA5}">
                      <a16:colId xmlns:a16="http://schemas.microsoft.com/office/drawing/2014/main" xmlns="" val="20000"/>
                    </a:ext>
                  </a:extLst>
                </a:gridCol>
                <a:gridCol w="5128311">
                  <a:extLst>
                    <a:ext uri="{9D8B030D-6E8A-4147-A177-3AD203B41FA5}">
                      <a16:colId xmlns:a16="http://schemas.microsoft.com/office/drawing/2014/main" xmlns="" val="20001"/>
                    </a:ext>
                  </a:extLst>
                </a:gridCol>
              </a:tblGrid>
              <a:tr h="1467788">
                <a:tc>
                  <a:txBody>
                    <a:bodyPr/>
                    <a:lstStyle/>
                    <a:p>
                      <a:pPr marL="0" lvl="0" indent="0" rtl="0">
                        <a:spcBef>
                          <a:spcPts val="360"/>
                        </a:spcBef>
                        <a:buNone/>
                      </a:pPr>
                      <a:r>
                        <a:rPr lang="en-US" sz="1800" dirty="0"/>
                        <a:t>How have you or could you gather this high level needs analysis data on your campus?</a:t>
                      </a:r>
                    </a:p>
                  </a:txBody>
                  <a:tcPr marL="91425" marR="91425" marT="91425" marB="91425"/>
                </a:tc>
                <a:tc>
                  <a:txBody>
                    <a:bodyPr/>
                    <a:lstStyle/>
                    <a:p>
                      <a:pPr lvl="0">
                        <a:spcBef>
                          <a:spcPts val="0"/>
                        </a:spcBef>
                        <a:buNone/>
                      </a:pPr>
                      <a:endParaRPr dirty="0"/>
                    </a:p>
                  </a:txBody>
                  <a:tcPr marL="91425" marR="91425" marT="91425" marB="91425"/>
                </a:tc>
                <a:extLst>
                  <a:ext uri="{0D108BD9-81ED-4DB2-BD59-A6C34878D82A}">
                    <a16:rowId xmlns:a16="http://schemas.microsoft.com/office/drawing/2014/main" xmlns="" val="10000"/>
                  </a:ext>
                </a:extLst>
              </a:tr>
              <a:tr h="1344116">
                <a:tc>
                  <a:txBody>
                    <a:bodyPr/>
                    <a:lstStyle/>
                    <a:p>
                      <a:pPr lvl="0" rtl="0">
                        <a:spcBef>
                          <a:spcPts val="360"/>
                        </a:spcBef>
                        <a:buNone/>
                      </a:pPr>
                      <a:r>
                        <a:rPr lang="en-US" sz="1800" dirty="0"/>
                        <a:t>Are there other initial approaches your campus took to develop a quality assurance system?</a:t>
                      </a:r>
                    </a:p>
                  </a:txBody>
                  <a:tcPr marL="91425" marR="91425" marT="91425" marB="91425"/>
                </a:tc>
                <a:tc>
                  <a:txBody>
                    <a:bodyPr/>
                    <a:lstStyle/>
                    <a:p>
                      <a:pPr lvl="0">
                        <a:spcBef>
                          <a:spcPts val="0"/>
                        </a:spcBef>
                        <a:buNone/>
                      </a:pPr>
                      <a:endParaRPr dirty="0"/>
                    </a:p>
                  </a:txBody>
                  <a:tcPr marL="91425" marR="91425" marT="91425" marB="91425"/>
                </a:tc>
                <a:extLst>
                  <a:ext uri="{0D108BD9-81ED-4DB2-BD59-A6C34878D82A}">
                    <a16:rowId xmlns:a16="http://schemas.microsoft.com/office/drawing/2014/main" xmlns="" val="10001"/>
                  </a:ext>
                </a:extLst>
              </a:tr>
              <a:tr h="1253238">
                <a:tc>
                  <a:txBody>
                    <a:bodyPr/>
                    <a:lstStyle/>
                    <a:p>
                      <a:pPr lvl="0" rtl="0">
                        <a:spcBef>
                          <a:spcPts val="360"/>
                        </a:spcBef>
                        <a:buNone/>
                      </a:pPr>
                      <a:r>
                        <a:rPr lang="en-US" sz="1800" dirty="0"/>
                        <a:t>Who could implement this strategy on your campus?</a:t>
                      </a:r>
                    </a:p>
                  </a:txBody>
                  <a:tcPr marL="91425" marR="91425" marT="91425" marB="91425"/>
                </a:tc>
                <a:tc>
                  <a:txBody>
                    <a:bodyPr/>
                    <a:lstStyle/>
                    <a:p>
                      <a:pPr lvl="0">
                        <a:spcBef>
                          <a:spcPts val="0"/>
                        </a:spcBef>
                        <a:buNone/>
                      </a:pPr>
                      <a:endParaRPr dirty="0"/>
                    </a:p>
                  </a:txBody>
                  <a:tcPr marL="91425" marR="91425" marT="91425" marB="91425"/>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505945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prstGeom prst="rect">
            <a:avLst/>
          </a:prstGeom>
          <a:noFill/>
          <a:ln>
            <a:noFill/>
          </a:ln>
        </p:spPr>
        <p:txBody>
          <a:bodyPr lIns="91425" tIns="91425" rIns="91425" bIns="91425" anchor="ctr" anchorCtr="0">
            <a:noAutofit/>
          </a:bodyPr>
          <a:lstStyle/>
          <a:p>
            <a:pPr lvl="0">
              <a:buSzPct val="25000"/>
            </a:pPr>
            <a:r>
              <a:rPr lang="en-US" dirty="0"/>
              <a:t>Developing A Quality Assurance </a:t>
            </a:r>
            <a:r>
              <a:rPr lang="en-US" dirty="0" smtClean="0"/>
              <a:t>System:</a:t>
            </a:r>
            <a:br>
              <a:rPr lang="en-US" dirty="0" smtClean="0"/>
            </a:br>
            <a:r>
              <a:rPr lang="en-US" dirty="0" smtClean="0"/>
              <a:t>Who is on Your Team?</a:t>
            </a:r>
            <a:endParaRPr lang="en-US" b="0" i="0" u="none" strike="noStrike" dirty="0">
              <a:ea typeface="Arial"/>
              <a:sym typeface="Aria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7602" y="1237637"/>
            <a:ext cx="5000625" cy="5000625"/>
          </a:xfrm>
          <a:effectLst>
            <a:softEdge rad="76200"/>
          </a:effectLst>
        </p:spPr>
      </p:pic>
    </p:spTree>
    <p:extLst>
      <p:ext uri="{BB962C8B-B14F-4D97-AF65-F5344CB8AC3E}">
        <p14:creationId xmlns:p14="http://schemas.microsoft.com/office/powerpoint/2010/main" val="1169505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prstGeom prst="rect">
            <a:avLst/>
          </a:prstGeom>
          <a:noFill/>
          <a:ln>
            <a:noFill/>
          </a:ln>
        </p:spPr>
        <p:txBody>
          <a:bodyPr lIns="91425" tIns="91425" rIns="91425" bIns="91425" anchor="ctr" anchorCtr="0">
            <a:noAutofit/>
          </a:bodyPr>
          <a:lstStyle/>
          <a:p>
            <a:pPr lvl="0">
              <a:buSzPct val="25000"/>
            </a:pPr>
            <a:r>
              <a:rPr lang="en-US" dirty="0"/>
              <a:t>Developing A Quality Assurance System</a:t>
            </a:r>
            <a:endParaRPr lang="en-US" b="0" i="0" u="none" strike="noStrike" dirty="0">
              <a:ea typeface="Arial"/>
              <a:sym typeface="Arial"/>
            </a:endParaRPr>
          </a:p>
        </p:txBody>
      </p:sp>
      <p:sp>
        <p:nvSpPr>
          <p:cNvPr id="155" name="Shape 155"/>
          <p:cNvSpPr txBox="1">
            <a:spLocks noGrp="1"/>
          </p:cNvSpPr>
          <p:nvPr>
            <p:ph idx="1"/>
          </p:nvPr>
        </p:nvSpPr>
        <p:spPr>
          <a:xfrm>
            <a:off x="1075720" y="1283673"/>
            <a:ext cx="7056900" cy="4983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None/>
            </a:pPr>
            <a:endParaRPr lang="en-US" sz="2800" dirty="0" smtClean="0"/>
          </a:p>
          <a:p>
            <a:pPr marL="0" marR="0" lvl="0" indent="0" algn="ctr" rtl="0">
              <a:lnSpc>
                <a:spcPct val="100000"/>
              </a:lnSpc>
              <a:spcBef>
                <a:spcPts val="0"/>
              </a:spcBef>
              <a:spcAft>
                <a:spcPts val="0"/>
              </a:spcAft>
              <a:buNone/>
            </a:pPr>
            <a:endParaRPr lang="en-US" sz="2800" dirty="0"/>
          </a:p>
          <a:p>
            <a:pPr marL="0" marR="0" lvl="0" indent="0" algn="ctr" rtl="0">
              <a:lnSpc>
                <a:spcPct val="100000"/>
              </a:lnSpc>
              <a:spcBef>
                <a:spcPts val="0"/>
              </a:spcBef>
              <a:spcAft>
                <a:spcPts val="0"/>
              </a:spcAft>
              <a:buNone/>
            </a:pPr>
            <a:endParaRPr lang="en-US" sz="2800" dirty="0" smtClean="0"/>
          </a:p>
          <a:p>
            <a:pPr marL="0" marR="0" lvl="0" indent="0" algn="ctr" rtl="0">
              <a:lnSpc>
                <a:spcPct val="100000"/>
              </a:lnSpc>
              <a:spcBef>
                <a:spcPts val="0"/>
              </a:spcBef>
              <a:spcAft>
                <a:spcPts val="0"/>
              </a:spcAft>
              <a:buNone/>
            </a:pPr>
            <a:endParaRPr lang="en-US" sz="2800" dirty="0"/>
          </a:p>
          <a:p>
            <a:pPr marL="0" marR="0" lvl="0" indent="0" algn="ctr" rtl="0">
              <a:lnSpc>
                <a:spcPct val="100000"/>
              </a:lnSpc>
              <a:spcBef>
                <a:spcPts val="0"/>
              </a:spcBef>
              <a:spcAft>
                <a:spcPts val="0"/>
              </a:spcAft>
              <a:buNone/>
            </a:pPr>
            <a:endParaRPr lang="en-US" sz="2800" dirty="0" smtClean="0"/>
          </a:p>
          <a:p>
            <a:pPr marL="0" marR="0" lvl="0" indent="0" algn="ctr" rtl="0">
              <a:lnSpc>
                <a:spcPct val="100000"/>
              </a:lnSpc>
              <a:spcBef>
                <a:spcPts val="0"/>
              </a:spcBef>
              <a:spcAft>
                <a:spcPts val="0"/>
              </a:spcAft>
              <a:buNone/>
            </a:pPr>
            <a:r>
              <a:rPr lang="en-US" sz="2800" dirty="0" smtClean="0"/>
              <a:t>Questions/Issues/Ideas</a:t>
            </a:r>
          </a:p>
        </p:txBody>
      </p:sp>
    </p:spTree>
    <p:extLst>
      <p:ext uri="{BB962C8B-B14F-4D97-AF65-F5344CB8AC3E}">
        <p14:creationId xmlns:p14="http://schemas.microsoft.com/office/powerpoint/2010/main" val="2314803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629" y="248216"/>
            <a:ext cx="7886702" cy="5432256"/>
          </a:xfrm>
          <a:prstGeom prst="rect">
            <a:avLst/>
          </a:prstGeom>
        </p:spPr>
        <p:txBody>
          <a:bodyPr wrap="square">
            <a:spAutoFit/>
          </a:bodyPr>
          <a:lstStyle/>
          <a:p>
            <a:pPr lvl="0" algn="ctr">
              <a:buClr>
                <a:srgbClr val="003264"/>
              </a:buClr>
              <a:buSzPct val="25000"/>
            </a:pPr>
            <a:r>
              <a:rPr lang="en-US" sz="2800" cap="small" spc="10" dirty="0">
                <a:solidFill>
                  <a:schemeClr val="tx1"/>
                </a:solidFill>
              </a:rPr>
              <a:t>Developing a Quality Assurance System &amp; Examining the Validity and Reliability of Performance Assessments</a:t>
            </a:r>
            <a:br>
              <a:rPr lang="en-US" sz="2800" cap="small" spc="10" dirty="0">
                <a:solidFill>
                  <a:schemeClr val="tx1"/>
                </a:solidFill>
              </a:rPr>
            </a:br>
            <a:r>
              <a:rPr lang="en-US" sz="2800" cap="small" spc="10" dirty="0">
                <a:solidFill>
                  <a:schemeClr val="tx1"/>
                </a:solidFill>
              </a:rPr>
              <a:t>(Part 2 of 3)</a:t>
            </a:r>
            <a:r>
              <a:rPr lang="en-US" sz="2400" cap="small" dirty="0"/>
              <a:t/>
            </a:r>
            <a:br>
              <a:rPr lang="en-US" sz="2400" cap="small" dirty="0"/>
            </a:br>
            <a:endParaRPr lang="en-US" sz="2400" cap="small" dirty="0" smtClean="0"/>
          </a:p>
          <a:p>
            <a:pPr lvl="0" algn="ctr">
              <a:spcBef>
                <a:spcPts val="360"/>
              </a:spcBef>
              <a:buClr>
                <a:srgbClr val="003264"/>
              </a:buClr>
              <a:buSzPct val="25000"/>
            </a:pPr>
            <a:r>
              <a:rPr lang="en-US" sz="2000" cap="small" dirty="0" smtClean="0">
                <a:solidFill>
                  <a:schemeClr val="tx1"/>
                </a:solidFill>
                <a:latin typeface="Arial" panose="020B0604020202020204" pitchFamily="34" charset="0"/>
                <a:ea typeface="Times New Roman"/>
                <a:cs typeface="Arial" panose="020B0604020202020204" pitchFamily="34" charset="0"/>
                <a:sym typeface="Times New Roman"/>
              </a:rPr>
              <a:t>Kathy </a:t>
            </a:r>
            <a:r>
              <a:rPr lang="en-US" sz="2000" cap="small" dirty="0">
                <a:solidFill>
                  <a:schemeClr val="tx1"/>
                </a:solidFill>
                <a:latin typeface="Arial" panose="020B0604020202020204" pitchFamily="34" charset="0"/>
                <a:ea typeface="Times New Roman"/>
                <a:cs typeface="Arial" panose="020B0604020202020204" pitchFamily="34" charset="0"/>
                <a:sym typeface="Times New Roman"/>
              </a:rPr>
              <a:t>Bohan, </a:t>
            </a:r>
            <a:r>
              <a:rPr lang="en-US" sz="2000" cap="small" dirty="0" err="1">
                <a:solidFill>
                  <a:schemeClr val="tx1"/>
                </a:solidFill>
                <a:latin typeface="Arial" panose="020B0604020202020204" pitchFamily="34" charset="0"/>
                <a:ea typeface="Times New Roman"/>
                <a:cs typeface="Arial" panose="020B0604020202020204" pitchFamily="34" charset="0"/>
                <a:sym typeface="Times New Roman"/>
              </a:rPr>
              <a:t>EdD</a:t>
            </a:r>
            <a:endParaRPr lang="en-US" sz="2000" cap="small" dirty="0">
              <a:solidFill>
                <a:schemeClr val="tx1"/>
              </a:solidFill>
              <a:latin typeface="Arial" panose="020B0604020202020204" pitchFamily="34" charset="0"/>
              <a:ea typeface="Times New Roman"/>
              <a:cs typeface="Arial" panose="020B0604020202020204" pitchFamily="34" charset="0"/>
              <a:sym typeface="Times New Roman"/>
            </a:endParaRPr>
          </a:p>
          <a:p>
            <a:pPr lvl="0" algn="ctr">
              <a:spcBef>
                <a:spcPts val="360"/>
              </a:spcBef>
              <a:buClr>
                <a:srgbClr val="003264"/>
              </a:buClr>
              <a:buSzPct val="25000"/>
            </a:pPr>
            <a:r>
              <a:rPr lang="en-US" sz="1800" i="1" dirty="0">
                <a:solidFill>
                  <a:schemeClr val="tx1"/>
                </a:solidFill>
                <a:latin typeface="Arial" panose="020B0604020202020204" pitchFamily="34" charset="0"/>
                <a:ea typeface="Times New Roman"/>
                <a:cs typeface="Arial" panose="020B0604020202020204" pitchFamily="34" charset="0"/>
                <a:sym typeface="Times New Roman"/>
              </a:rPr>
              <a:t>Associate Dean, College of </a:t>
            </a:r>
            <a:r>
              <a:rPr lang="en-US" sz="1800" i="1" dirty="0" smtClean="0">
                <a:solidFill>
                  <a:schemeClr val="tx1"/>
                </a:solidFill>
                <a:latin typeface="Arial" panose="020B0604020202020204" pitchFamily="34" charset="0"/>
                <a:ea typeface="Times New Roman"/>
                <a:cs typeface="Arial" panose="020B0604020202020204" pitchFamily="34" charset="0"/>
                <a:sym typeface="Times New Roman"/>
              </a:rPr>
              <a:t>Education</a:t>
            </a:r>
          </a:p>
          <a:p>
            <a:pPr lvl="0" algn="ctr">
              <a:buClr>
                <a:srgbClr val="003264"/>
              </a:buClr>
              <a:buSzPct val="25000"/>
            </a:pPr>
            <a:r>
              <a:rPr lang="en-US" sz="2000" cap="small" dirty="0">
                <a:solidFill>
                  <a:schemeClr val="tx1"/>
                </a:solidFill>
                <a:latin typeface="Arial" panose="020B0604020202020204" pitchFamily="34" charset="0"/>
                <a:ea typeface="Times New Roman"/>
                <a:cs typeface="Arial" panose="020B0604020202020204" pitchFamily="34" charset="0"/>
                <a:sym typeface="Times New Roman"/>
              </a:rPr>
              <a:t>Cynthia Conn, PhD</a:t>
            </a:r>
          </a:p>
          <a:p>
            <a:pPr lvl="0" algn="ctr">
              <a:spcBef>
                <a:spcPts val="320"/>
              </a:spcBef>
              <a:buClr>
                <a:srgbClr val="003264"/>
              </a:buClr>
              <a:buSzPct val="25000"/>
            </a:pPr>
            <a:r>
              <a:rPr lang="en-US" sz="1800" i="1" dirty="0">
                <a:solidFill>
                  <a:schemeClr val="tx1"/>
                </a:solidFill>
                <a:latin typeface="Arial" panose="020B0604020202020204" pitchFamily="34" charset="0"/>
                <a:ea typeface="Times New Roman"/>
                <a:cs typeface="Arial" panose="020B0604020202020204" pitchFamily="34" charset="0"/>
                <a:sym typeface="Times New Roman"/>
              </a:rPr>
              <a:t>Assistant Vice Provost, Professional Education Programs</a:t>
            </a:r>
          </a:p>
          <a:p>
            <a:pPr lvl="0" algn="ctr">
              <a:spcBef>
                <a:spcPts val="360"/>
              </a:spcBef>
              <a:buClr>
                <a:srgbClr val="003264"/>
              </a:buClr>
              <a:buSzPct val="25000"/>
            </a:pPr>
            <a:r>
              <a:rPr lang="en-US" sz="2000" cap="small" dirty="0" smtClean="0">
                <a:solidFill>
                  <a:schemeClr val="tx1"/>
                </a:solidFill>
                <a:latin typeface="Arial" panose="020B0604020202020204" pitchFamily="34" charset="0"/>
                <a:ea typeface="Times New Roman"/>
                <a:cs typeface="Arial" panose="020B0604020202020204" pitchFamily="34" charset="0"/>
                <a:sym typeface="Times New Roman"/>
              </a:rPr>
              <a:t>Sue </a:t>
            </a:r>
            <a:r>
              <a:rPr lang="en-US" sz="2000" cap="small" dirty="0">
                <a:solidFill>
                  <a:schemeClr val="tx1"/>
                </a:solidFill>
                <a:latin typeface="Arial" panose="020B0604020202020204" pitchFamily="34" charset="0"/>
                <a:ea typeface="Times New Roman"/>
                <a:cs typeface="Arial" panose="020B0604020202020204" pitchFamily="34" charset="0"/>
                <a:sym typeface="Times New Roman"/>
              </a:rPr>
              <a:t>Pieper, PhD</a:t>
            </a:r>
          </a:p>
          <a:p>
            <a:pPr lvl="0" algn="ctr">
              <a:spcBef>
                <a:spcPts val="320"/>
              </a:spcBef>
              <a:buClr>
                <a:srgbClr val="003264"/>
              </a:buClr>
              <a:buSzPct val="25000"/>
            </a:pPr>
            <a:r>
              <a:rPr lang="en-US" sz="1800" i="1" dirty="0">
                <a:solidFill>
                  <a:schemeClr val="tx1"/>
                </a:solidFill>
                <a:latin typeface="Arial" panose="020B0604020202020204" pitchFamily="34" charset="0"/>
                <a:ea typeface="Times New Roman"/>
                <a:cs typeface="Arial" panose="020B0604020202020204" pitchFamily="34" charset="0"/>
                <a:sym typeface="Times New Roman"/>
              </a:rPr>
              <a:t>Assessment Coordinator, Office of Curriculum, Learning Design, &amp; Academic Assessment</a:t>
            </a:r>
          </a:p>
          <a:p>
            <a:r>
              <a:rPr lang="en-US" sz="3200" dirty="0"/>
              <a:t/>
            </a:r>
            <a:br>
              <a:rPr lang="en-US" sz="3200" dirty="0"/>
            </a:br>
            <a:endParaRPr lang="en-US" sz="3200" dirty="0"/>
          </a:p>
        </p:txBody>
      </p:sp>
    </p:spTree>
    <p:extLst>
      <p:ext uri="{BB962C8B-B14F-4D97-AF65-F5344CB8AC3E}">
        <p14:creationId xmlns:p14="http://schemas.microsoft.com/office/powerpoint/2010/main" val="3233236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62"/>
          <p:cNvPicPr preferRelativeResize="0"/>
          <p:nvPr/>
        </p:nvPicPr>
        <p:blipFill>
          <a:blip r:embed="rId2">
            <a:alphaModFix/>
          </a:blip>
          <a:stretch>
            <a:fillRect/>
          </a:stretch>
        </p:blipFill>
        <p:spPr>
          <a:xfrm>
            <a:off x="2241395" y="2459268"/>
            <a:ext cx="4356646" cy="3855744"/>
          </a:xfrm>
          <a:prstGeom prst="rect">
            <a:avLst/>
          </a:prstGeom>
          <a:noFill/>
          <a:ln>
            <a:noFill/>
          </a:ln>
        </p:spPr>
      </p:pic>
      <p:sp>
        <p:nvSpPr>
          <p:cNvPr id="2" name="Title 1"/>
          <p:cNvSpPr>
            <a:spLocks noGrp="1"/>
          </p:cNvSpPr>
          <p:nvPr>
            <p:ph type="title"/>
          </p:nvPr>
        </p:nvSpPr>
        <p:spPr/>
        <p:txBody>
          <a:bodyPr/>
          <a:lstStyle/>
          <a:p>
            <a:r>
              <a:rPr lang="en-US" dirty="0" smtClean="0"/>
              <a:t>Big Ideas from Part I</a:t>
            </a:r>
            <a:endParaRPr lang="en-US" dirty="0"/>
          </a:p>
        </p:txBody>
      </p:sp>
      <p:sp>
        <p:nvSpPr>
          <p:cNvPr id="3" name="Text Placeholder 2"/>
          <p:cNvSpPr>
            <a:spLocks noGrp="1"/>
          </p:cNvSpPr>
          <p:nvPr>
            <p:ph idx="1"/>
          </p:nvPr>
        </p:nvSpPr>
        <p:spPr/>
        <p:txBody>
          <a:bodyPr/>
          <a:lstStyle/>
          <a:p>
            <a:pPr>
              <a:buFont typeface="Wingdings" panose="05000000000000000000" pitchFamily="2" charset="2"/>
              <a:buChar char="§"/>
            </a:pPr>
            <a:r>
              <a:rPr lang="en-US" sz="2000" dirty="0"/>
              <a:t>A Quality Assurance System is like an umbrella. It’s overarching components—analysis &amp; assessment planning, assessment policies &amp; procedures, and data tools and human resources—ensure that a provider is meeting all CAEP standards and continuously improving</a:t>
            </a:r>
            <a:r>
              <a:rPr lang="en-US" sz="2000" dirty="0" smtClean="0"/>
              <a:t>.</a:t>
            </a:r>
            <a:endParaRPr lang="en-US" sz="2000" dirty="0"/>
          </a:p>
          <a:p>
            <a:pPr>
              <a:buFont typeface="Wingdings" panose="05000000000000000000" pitchFamily="2" charset="2"/>
              <a:buChar char="§"/>
            </a:pPr>
            <a:endParaRPr lang="en-US" sz="2000" dirty="0" smtClean="0"/>
          </a:p>
        </p:txBody>
      </p:sp>
    </p:spTree>
    <p:extLst>
      <p:ext uri="{BB962C8B-B14F-4D97-AF65-F5344CB8AC3E}">
        <p14:creationId xmlns:p14="http://schemas.microsoft.com/office/powerpoint/2010/main" val="248408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Workshop Part 2 objectives</a:t>
            </a:r>
            <a:endParaRPr lang="en-US" dirty="0"/>
          </a:p>
        </p:txBody>
      </p:sp>
      <p:sp>
        <p:nvSpPr>
          <p:cNvPr id="8" name="Content Placeholder 7"/>
          <p:cNvSpPr>
            <a:spLocks noGrp="1"/>
          </p:cNvSpPr>
          <p:nvPr>
            <p:ph idx="1"/>
          </p:nvPr>
        </p:nvSpPr>
        <p:spPr>
          <a:xfrm>
            <a:off x="457200" y="1346662"/>
            <a:ext cx="8305800" cy="4792286"/>
          </a:xfrm>
        </p:spPr>
        <p:txBody>
          <a:bodyPr/>
          <a:lstStyle/>
          <a:p>
            <a:pPr marL="0" indent="0">
              <a:buNone/>
            </a:pPr>
            <a:r>
              <a:rPr lang="en-US" sz="2000" b="1" dirty="0">
                <a:solidFill>
                  <a:schemeClr val="tx1"/>
                </a:solidFill>
                <a:ea typeface="Arial"/>
                <a:sym typeface="Arial"/>
              </a:rPr>
              <a:t>Discuss three additional strategies for developing a </a:t>
            </a:r>
            <a:r>
              <a:rPr lang="en-US" sz="2000" b="1" dirty="0" smtClean="0">
                <a:solidFill>
                  <a:schemeClr val="tx1"/>
                </a:solidFill>
                <a:ea typeface="Arial"/>
                <a:sym typeface="Arial"/>
              </a:rPr>
              <a:t>comprehensive </a:t>
            </a:r>
            <a:r>
              <a:rPr lang="en-US" sz="2000" b="1" dirty="0">
                <a:solidFill>
                  <a:schemeClr val="tx1"/>
                </a:solidFill>
                <a:ea typeface="Arial"/>
                <a:sym typeface="Arial"/>
              </a:rPr>
              <a:t>Quality Assurance System (CAEP Standard 5.1)</a:t>
            </a:r>
          </a:p>
          <a:p>
            <a:pPr marL="0" indent="0">
              <a:buNone/>
            </a:pPr>
            <a:endParaRPr lang="en-US" sz="2000" dirty="0">
              <a:solidFill>
                <a:schemeClr val="tx1"/>
              </a:solidFill>
              <a:ea typeface="Arial"/>
              <a:sym typeface="Arial"/>
            </a:endParaRPr>
          </a:p>
          <a:p>
            <a:pPr lvl="1">
              <a:buFont typeface="Wingdings" panose="05000000000000000000" pitchFamily="2" charset="2"/>
              <a:buChar char="§"/>
            </a:pPr>
            <a:r>
              <a:rPr lang="en-US" sz="2000" b="0" dirty="0">
                <a:solidFill>
                  <a:schemeClr val="tx1"/>
                </a:solidFill>
                <a:ea typeface="Arial"/>
                <a:sym typeface="Arial"/>
              </a:rPr>
              <a:t>Completing an assessment </a:t>
            </a:r>
            <a:r>
              <a:rPr lang="en-US" sz="2000" b="0" dirty="0" smtClean="0">
                <a:solidFill>
                  <a:schemeClr val="tx1"/>
                </a:solidFill>
                <a:ea typeface="Arial"/>
                <a:sym typeface="Arial"/>
              </a:rPr>
              <a:t>audit</a:t>
            </a:r>
          </a:p>
          <a:p>
            <a:pPr marL="342900" lvl="1" indent="0">
              <a:buNone/>
            </a:pPr>
            <a:endParaRPr lang="en-US" sz="2000" b="0" dirty="0">
              <a:solidFill>
                <a:schemeClr val="tx1"/>
              </a:solidFill>
              <a:ea typeface="Arial"/>
              <a:sym typeface="Arial"/>
            </a:endParaRPr>
          </a:p>
          <a:p>
            <a:pPr lvl="1">
              <a:buFont typeface="Wingdings" panose="05000000000000000000" pitchFamily="2" charset="2"/>
              <a:buChar char="§"/>
            </a:pPr>
            <a:r>
              <a:rPr lang="en-US" sz="2000" b="0" dirty="0">
                <a:solidFill>
                  <a:schemeClr val="tx1"/>
                </a:solidFill>
                <a:ea typeface="Arial"/>
                <a:sym typeface="Arial"/>
              </a:rPr>
              <a:t>Identifying and implementing data </a:t>
            </a:r>
            <a:r>
              <a:rPr lang="en-US" sz="2000" b="0" dirty="0" smtClean="0">
                <a:solidFill>
                  <a:schemeClr val="tx1"/>
                </a:solidFill>
                <a:ea typeface="Arial"/>
                <a:sym typeface="Arial"/>
              </a:rPr>
              <a:t>tools</a:t>
            </a:r>
          </a:p>
          <a:p>
            <a:pPr marL="342900" lvl="1" indent="0">
              <a:buNone/>
            </a:pPr>
            <a:endParaRPr lang="en-US" sz="2000" b="0" dirty="0">
              <a:solidFill>
                <a:schemeClr val="tx1"/>
              </a:solidFill>
              <a:ea typeface="Arial"/>
              <a:sym typeface="Arial"/>
            </a:endParaRPr>
          </a:p>
          <a:p>
            <a:pPr lvl="1">
              <a:buFont typeface="Wingdings" panose="05000000000000000000" pitchFamily="2" charset="2"/>
              <a:buChar char="§"/>
            </a:pPr>
            <a:r>
              <a:rPr lang="en-US" sz="2000" b="0" dirty="0">
                <a:solidFill>
                  <a:schemeClr val="tx1"/>
                </a:solidFill>
                <a:ea typeface="Arial"/>
                <a:sym typeface="Arial"/>
              </a:rPr>
              <a:t>Developing policies and procedures</a:t>
            </a:r>
            <a:r>
              <a:rPr lang="en-US" sz="2400" dirty="0">
                <a:solidFill>
                  <a:srgbClr val="6699CC"/>
                </a:solidFill>
                <a:ea typeface="Arial"/>
                <a:sym typeface="Arial"/>
              </a:rPr>
              <a:t/>
            </a:r>
            <a:br>
              <a:rPr lang="en-US" sz="2400" dirty="0">
                <a:solidFill>
                  <a:srgbClr val="6699CC"/>
                </a:solidFill>
                <a:ea typeface="Arial"/>
                <a:sym typeface="Arial"/>
              </a:rPr>
            </a:br>
            <a:endParaRPr lang="en-US" sz="2400" dirty="0">
              <a:solidFill>
                <a:srgbClr val="6699CC"/>
              </a:solidFill>
            </a:endParaRPr>
          </a:p>
          <a:p>
            <a:pPr marL="0" indent="0">
              <a:buNone/>
            </a:pPr>
            <a:endParaRPr lang="en-US" dirty="0"/>
          </a:p>
        </p:txBody>
      </p:sp>
    </p:spTree>
    <p:extLst>
      <p:ext uri="{BB962C8B-B14F-4D97-AF65-F5344CB8AC3E}">
        <p14:creationId xmlns:p14="http://schemas.microsoft.com/office/powerpoint/2010/main" val="3672719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Quality Assurance System Strategies</a:t>
            </a:r>
            <a:endParaRPr lang="en-US" dirty="0"/>
          </a:p>
        </p:txBody>
      </p:sp>
      <p:pic>
        <p:nvPicPr>
          <p:cNvPr id="9" name="Shape 255"/>
          <p:cNvPicPr preferRelativeResize="0">
            <a:picLocks noGrp="1"/>
          </p:cNvPicPr>
          <p:nvPr>
            <p:ph idx="1"/>
          </p:nvPr>
        </p:nvPicPr>
        <p:blipFill>
          <a:blip r:embed="rId3">
            <a:alphaModFix/>
          </a:blip>
          <a:stretch>
            <a:fillRect/>
          </a:stretch>
        </p:blipFill>
        <p:spPr>
          <a:xfrm>
            <a:off x="1156282" y="1225900"/>
            <a:ext cx="6894937" cy="5000625"/>
          </a:xfrm>
          <a:prstGeom prst="rect">
            <a:avLst/>
          </a:prstGeom>
          <a:noFill/>
          <a:ln>
            <a:noFill/>
          </a:ln>
        </p:spPr>
      </p:pic>
    </p:spTree>
    <p:extLst>
      <p:ext uri="{BB962C8B-B14F-4D97-AF65-F5344CB8AC3E}">
        <p14:creationId xmlns:p14="http://schemas.microsoft.com/office/powerpoint/2010/main" val="727325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3D7C"/>
              </a:buClr>
              <a:buSzPct val="25000"/>
              <a:buFont typeface="Arial"/>
              <a:buNone/>
            </a:pPr>
            <a:r>
              <a:rPr lang="en-US" i="0" u="none" strike="noStrike" dirty="0" smtClean="0">
                <a:latin typeface="Arial"/>
                <a:ea typeface="Arial"/>
                <a:cs typeface="Arial"/>
                <a:sym typeface="Arial"/>
              </a:rPr>
              <a:t>Introduction</a:t>
            </a:r>
            <a:endParaRPr lang="en-US" i="0" u="none" strike="noStrike" dirty="0">
              <a:latin typeface="Arial"/>
              <a:ea typeface="Arial"/>
              <a:cs typeface="Arial"/>
              <a:sym typeface="Arial"/>
            </a:endParaRPr>
          </a:p>
        </p:txBody>
      </p:sp>
      <p:pic>
        <p:nvPicPr>
          <p:cNvPr id="124" name="Shape 124" descr="education_three_print.jpg"/>
          <p:cNvPicPr preferRelativeResize="0"/>
          <p:nvPr/>
        </p:nvPicPr>
        <p:blipFill>
          <a:blip r:embed="rId3">
            <a:alphaModFix/>
          </a:blip>
          <a:stretch>
            <a:fillRect/>
          </a:stretch>
        </p:blipFill>
        <p:spPr>
          <a:xfrm>
            <a:off x="1027447" y="1487844"/>
            <a:ext cx="7153446" cy="4421149"/>
          </a:xfrm>
          <a:prstGeom prst="rect">
            <a:avLst/>
          </a:prstGeom>
          <a:noFill/>
          <a:ln>
            <a:noFill/>
          </a:ln>
        </p:spPr>
      </p:pic>
    </p:spTree>
    <p:extLst>
      <p:ext uri="{BB962C8B-B14F-4D97-AF65-F5344CB8AC3E}">
        <p14:creationId xmlns:p14="http://schemas.microsoft.com/office/powerpoint/2010/main" val="136126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Strategy: Assessment Audit</a:t>
            </a:r>
          </a:p>
        </p:txBody>
      </p:sp>
      <p:sp>
        <p:nvSpPr>
          <p:cNvPr id="5" name="Content Placeholder 4"/>
          <p:cNvSpPr>
            <a:spLocks noGrp="1"/>
          </p:cNvSpPr>
          <p:nvPr>
            <p:ph idx="1"/>
          </p:nvPr>
        </p:nvSpPr>
        <p:spPr/>
        <p:txBody>
          <a:bodyPr/>
          <a:lstStyle/>
          <a:p>
            <a:pPr marL="76200" indent="0">
              <a:spcBef>
                <a:spcPts val="0"/>
              </a:spcBef>
              <a:buSzPct val="100000"/>
              <a:buNone/>
            </a:pPr>
            <a:endParaRPr lang="en-US" sz="2400" b="1" dirty="0" smtClean="0"/>
          </a:p>
          <a:p>
            <a:pPr marL="76200" indent="0">
              <a:spcBef>
                <a:spcPts val="0"/>
              </a:spcBef>
              <a:buSzPct val="100000"/>
              <a:buNone/>
            </a:pPr>
            <a:r>
              <a:rPr lang="en-US" sz="2000" b="1" dirty="0" smtClean="0"/>
              <a:t>Purpose</a:t>
            </a:r>
            <a:r>
              <a:rPr lang="en-US" sz="2000" b="1" dirty="0"/>
              <a:t>:</a:t>
            </a:r>
            <a:r>
              <a:rPr lang="en-US" sz="2000" dirty="0"/>
              <a:t> </a:t>
            </a:r>
          </a:p>
          <a:p>
            <a:pPr marL="533400" indent="-457200">
              <a:spcBef>
                <a:spcPts val="0"/>
              </a:spcBef>
              <a:buSzPct val="100000"/>
              <a:buAutoNum type="arabicParenR"/>
            </a:pPr>
            <a:r>
              <a:rPr lang="en-US" sz="2000" dirty="0"/>
              <a:t>Develop a detailed listing of current assessment instruments; </a:t>
            </a:r>
          </a:p>
          <a:p>
            <a:pPr marL="533400" indent="-457200">
              <a:spcBef>
                <a:spcPts val="0"/>
              </a:spcBef>
              <a:buSzPct val="100000"/>
              <a:buAutoNum type="arabicParenR"/>
            </a:pPr>
            <a:r>
              <a:rPr lang="en-US" sz="2000" dirty="0"/>
              <a:t>Document alignment to CAEP Standards, quality of the instruments, and implementation schedule; </a:t>
            </a:r>
            <a:r>
              <a:rPr lang="en-US" sz="2000" dirty="0" smtClean="0"/>
              <a:t>and</a:t>
            </a:r>
            <a:endParaRPr lang="en-US" sz="2000" dirty="0"/>
          </a:p>
          <a:p>
            <a:pPr marL="533400" indent="-457200">
              <a:spcBef>
                <a:spcPts val="0"/>
              </a:spcBef>
              <a:buSzPct val="100000"/>
              <a:buAutoNum type="arabicParenR"/>
            </a:pPr>
            <a:r>
              <a:rPr lang="en-US" sz="2000" dirty="0"/>
              <a:t>Set goals and timelines based on audit</a:t>
            </a:r>
          </a:p>
          <a:p>
            <a:pPr marL="114300" indent="0">
              <a:spcBef>
                <a:spcPts val="0"/>
              </a:spcBef>
              <a:buSzPct val="100000"/>
              <a:buNone/>
            </a:pPr>
            <a:endParaRPr lang="en-US" sz="2000" dirty="0"/>
          </a:p>
          <a:p>
            <a:pPr marL="114300" indent="0">
              <a:spcBef>
                <a:spcPts val="0"/>
              </a:spcBef>
              <a:buSzPct val="100000"/>
              <a:buNone/>
            </a:pPr>
            <a:endParaRPr lang="en-US" sz="2000" dirty="0"/>
          </a:p>
          <a:p>
            <a:pPr marL="114300" indent="0">
              <a:spcBef>
                <a:spcPts val="0"/>
              </a:spcBef>
              <a:buSzPct val="100000"/>
              <a:buNone/>
            </a:pPr>
            <a:endParaRPr lang="en-US" sz="2000" dirty="0"/>
          </a:p>
          <a:p>
            <a:pPr marL="914400" lvl="1">
              <a:spcBef>
                <a:spcPts val="0"/>
              </a:spcBef>
            </a:pPr>
            <a:r>
              <a:rPr lang="en-US" sz="2000" dirty="0"/>
              <a:t>Assessment Audit Template</a:t>
            </a:r>
          </a:p>
          <a:p>
            <a:endParaRPr lang="en-US" dirty="0"/>
          </a:p>
        </p:txBody>
      </p:sp>
      <p:pic>
        <p:nvPicPr>
          <p:cNvPr id="6" name="Shape 222"/>
          <p:cNvPicPr preferRelativeResize="0"/>
          <p:nvPr/>
        </p:nvPicPr>
        <p:blipFill>
          <a:blip r:embed="rId3">
            <a:alphaModFix/>
          </a:blip>
          <a:stretch>
            <a:fillRect/>
          </a:stretch>
        </p:blipFill>
        <p:spPr>
          <a:xfrm>
            <a:off x="6054937" y="4184395"/>
            <a:ext cx="2334174" cy="1885149"/>
          </a:xfrm>
          <a:prstGeom prst="rect">
            <a:avLst/>
          </a:prstGeom>
          <a:noFill/>
          <a:ln>
            <a:noFill/>
          </a:ln>
        </p:spPr>
      </p:pic>
    </p:spTree>
    <p:extLst>
      <p:ext uri="{BB962C8B-B14F-4D97-AF65-F5344CB8AC3E}">
        <p14:creationId xmlns:p14="http://schemas.microsoft.com/office/powerpoint/2010/main" val="4245280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Assessment Audit</a:t>
            </a:r>
          </a:p>
        </p:txBody>
      </p:sp>
      <p:sp>
        <p:nvSpPr>
          <p:cNvPr id="3" name="Content Placeholder 2"/>
          <p:cNvSpPr>
            <a:spLocks noGrp="1"/>
          </p:cNvSpPr>
          <p:nvPr>
            <p:ph idx="1"/>
          </p:nvPr>
        </p:nvSpPr>
        <p:spPr>
          <a:xfrm>
            <a:off x="0" y="1268606"/>
            <a:ext cx="9133740" cy="1880989"/>
          </a:xfrm>
        </p:spPr>
        <p:txBody>
          <a:bodyPr/>
          <a:lstStyle/>
          <a:p>
            <a:pPr marL="342900" indent="0">
              <a:spcBef>
                <a:spcPts val="0"/>
              </a:spcBef>
              <a:buNone/>
            </a:pPr>
            <a:endParaRPr lang="en-US" sz="2000" dirty="0" smtClean="0"/>
          </a:p>
          <a:p>
            <a:pPr marL="342900" indent="0">
              <a:spcBef>
                <a:spcPts val="0"/>
              </a:spcBef>
              <a:buNone/>
            </a:pPr>
            <a:r>
              <a:rPr lang="en-US" sz="2000" b="1" dirty="0" smtClean="0">
                <a:solidFill>
                  <a:schemeClr val="tx1"/>
                </a:solidFill>
              </a:rPr>
              <a:t>Conduct detailed audit of current </a:t>
            </a:r>
            <a:r>
              <a:rPr lang="en-US" sz="2000" b="1" dirty="0">
                <a:solidFill>
                  <a:schemeClr val="tx1"/>
                </a:solidFill>
              </a:rPr>
              <a:t>a</a:t>
            </a:r>
            <a:r>
              <a:rPr lang="en-US" sz="2000" b="1" dirty="0" smtClean="0">
                <a:solidFill>
                  <a:schemeClr val="tx1"/>
                </a:solidFill>
              </a:rPr>
              <a:t>ssessments aligned to CAEP Standards</a:t>
            </a:r>
            <a:r>
              <a:rPr lang="en-US" sz="2000" dirty="0" smtClean="0"/>
              <a:t> </a:t>
            </a:r>
            <a:endParaRPr lang="en-US" sz="2000" dirty="0"/>
          </a:p>
          <a:p>
            <a:pPr marL="342900" indent="0">
              <a:spcBef>
                <a:spcPts val="0"/>
              </a:spcBef>
              <a:buNone/>
            </a:pPr>
            <a:endParaRPr lang="en-US" sz="2000" dirty="0" smtClean="0"/>
          </a:p>
          <a:p>
            <a:pPr marL="342900" indent="0">
              <a:spcBef>
                <a:spcPts val="0"/>
              </a:spcBef>
              <a:buNone/>
            </a:pPr>
            <a:endParaRPr lang="en-US" sz="2000" dirty="0"/>
          </a:p>
          <a:p>
            <a:pPr marL="342900" indent="0">
              <a:spcBef>
                <a:spcPts val="0"/>
              </a:spcBef>
              <a:buNone/>
            </a:pPr>
            <a:r>
              <a:rPr lang="en-US" sz="2000" b="1" dirty="0" smtClean="0">
                <a:solidFill>
                  <a:srgbClr val="0070C0"/>
                </a:solidFill>
              </a:rPr>
              <a:t>Assessment </a:t>
            </a:r>
            <a:r>
              <a:rPr lang="en-US" sz="2000" b="1" dirty="0">
                <a:solidFill>
                  <a:srgbClr val="0070C0"/>
                </a:solidFill>
              </a:rPr>
              <a:t>Audit </a:t>
            </a:r>
            <a:r>
              <a:rPr lang="en-US" sz="2000" b="1" dirty="0" smtClean="0">
                <a:solidFill>
                  <a:srgbClr val="0070C0"/>
                </a:solidFill>
              </a:rPr>
              <a:t>Template</a:t>
            </a:r>
            <a:endParaRPr lang="en-US" sz="2000" b="1" dirty="0">
              <a:solidFill>
                <a:srgbClr val="0070C0"/>
              </a:solidFill>
            </a:endParaRPr>
          </a:p>
          <a:p>
            <a:pPr>
              <a:spcBef>
                <a:spcPts val="0"/>
              </a:spcBef>
              <a:buNone/>
            </a:pPr>
            <a:endParaRPr lang="en-US" dirty="0"/>
          </a:p>
        </p:txBody>
      </p:sp>
      <p:graphicFrame>
        <p:nvGraphicFramePr>
          <p:cNvPr id="5" name="Table 4"/>
          <p:cNvGraphicFramePr>
            <a:graphicFrameLocks noGrp="1"/>
          </p:cNvGraphicFramePr>
          <p:nvPr>
            <p:extLst/>
          </p:nvPr>
        </p:nvGraphicFramePr>
        <p:xfrm>
          <a:off x="395650" y="3149595"/>
          <a:ext cx="8244258" cy="3062168"/>
        </p:xfrm>
        <a:graphic>
          <a:graphicData uri="http://schemas.openxmlformats.org/drawingml/2006/table">
            <a:tbl>
              <a:tblPr firstRow="1" bandRow="1">
                <a:tableStyleId>{E8B1032C-EA38-4F05-BA0D-38AFFFC7BED3}</a:tableStyleId>
              </a:tblPr>
              <a:tblGrid>
                <a:gridCol w="1152616">
                  <a:extLst>
                    <a:ext uri="{9D8B030D-6E8A-4147-A177-3AD203B41FA5}">
                      <a16:colId xmlns="" xmlns:a16="http://schemas.microsoft.com/office/drawing/2014/main" val="972923316"/>
                    </a:ext>
                  </a:extLst>
                </a:gridCol>
                <a:gridCol w="1196605">
                  <a:extLst>
                    <a:ext uri="{9D8B030D-6E8A-4147-A177-3AD203B41FA5}">
                      <a16:colId xmlns="" xmlns:a16="http://schemas.microsoft.com/office/drawing/2014/main" val="3194791360"/>
                    </a:ext>
                  </a:extLst>
                </a:gridCol>
                <a:gridCol w="2014871">
                  <a:extLst>
                    <a:ext uri="{9D8B030D-6E8A-4147-A177-3AD203B41FA5}">
                      <a16:colId xmlns="" xmlns:a16="http://schemas.microsoft.com/office/drawing/2014/main" val="416284864"/>
                    </a:ext>
                  </a:extLst>
                </a:gridCol>
                <a:gridCol w="1132080">
                  <a:extLst>
                    <a:ext uri="{9D8B030D-6E8A-4147-A177-3AD203B41FA5}">
                      <a16:colId xmlns="" xmlns:a16="http://schemas.microsoft.com/office/drawing/2014/main" val="3516989490"/>
                    </a:ext>
                  </a:extLst>
                </a:gridCol>
                <a:gridCol w="1374043">
                  <a:extLst>
                    <a:ext uri="{9D8B030D-6E8A-4147-A177-3AD203B41FA5}">
                      <a16:colId xmlns="" xmlns:a16="http://schemas.microsoft.com/office/drawing/2014/main" val="2778794064"/>
                    </a:ext>
                  </a:extLst>
                </a:gridCol>
                <a:gridCol w="1374043">
                  <a:extLst>
                    <a:ext uri="{9D8B030D-6E8A-4147-A177-3AD203B41FA5}">
                      <a16:colId xmlns="" xmlns:a16="http://schemas.microsoft.com/office/drawing/2014/main" val="4035306455"/>
                    </a:ext>
                  </a:extLst>
                </a:gridCol>
              </a:tblGrid>
              <a:tr h="347506">
                <a:tc gridSpan="6">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800" dirty="0" smtClean="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020069815"/>
                  </a:ext>
                </a:extLst>
              </a:tr>
              <a:tr h="1068368">
                <a:tc>
                  <a:txBody>
                    <a:bodyPr/>
                    <a:lstStyle/>
                    <a:p>
                      <a:pPr marL="0" marR="0">
                        <a:lnSpc>
                          <a:spcPct val="115000"/>
                        </a:lnSpc>
                        <a:spcBef>
                          <a:spcPts val="0"/>
                        </a:spcBef>
                        <a:spcAft>
                          <a:spcPts val="0"/>
                        </a:spcAft>
                      </a:pP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Standard Component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15000"/>
                        </a:lnSpc>
                        <a:spcBef>
                          <a:spcPts val="0"/>
                        </a:spcBef>
                        <a:spcAft>
                          <a:spcPts val="0"/>
                        </a:spcAft>
                      </a:pP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Evidence/</a:t>
                      </a:r>
                      <a:b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Assessment Instrument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15000"/>
                        </a:lnSpc>
                        <a:spcBef>
                          <a:spcPts val="0"/>
                        </a:spcBef>
                        <a:spcAft>
                          <a:spcPts val="0"/>
                        </a:spcAft>
                      </a:pP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Schedule</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Use of Data</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t>
                      </a:r>
                      <a:r>
                        <a:rPr lang="en-US" sz="1200" b="1"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Validity/</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Reliability Evidence</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pPr marL="0" marR="0">
                        <a:lnSpc>
                          <a:spcPct val="115000"/>
                        </a:lnSpc>
                        <a:spcBef>
                          <a:spcPts val="0"/>
                        </a:spcBef>
                        <a:spcAft>
                          <a:spcPts val="0"/>
                        </a:spcAft>
                      </a:pP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 Applicable</a:t>
                      </a:r>
                      <a:b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CAEP Assessment</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Review Criteria</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 xmlns:a16="http://schemas.microsoft.com/office/drawing/2014/main" val="1938191049"/>
                  </a:ext>
                </a:extLst>
              </a:tr>
              <a:tr h="1628040">
                <a:tc>
                  <a:txBody>
                    <a:bodyPr/>
                    <a:lstStyle/>
                    <a:p>
                      <a:r>
                        <a:rPr lang="en-US" sz="1200" dirty="0" smtClean="0">
                          <a:solidFill>
                            <a:schemeClr val="tx1"/>
                          </a:solidFill>
                          <a:latin typeface="Arial" panose="020B0604020202020204" pitchFamily="34" charset="0"/>
                          <a:cs typeface="Arial" panose="020B0604020202020204" pitchFamily="34" charset="0"/>
                        </a:rPr>
                        <a:t>CAEP #</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solidFill>
                          <a:latin typeface="Arial" panose="020B0604020202020204" pitchFamily="34" charset="0"/>
                          <a:cs typeface="Arial" panose="020B0604020202020204" pitchFamily="34" charset="0"/>
                        </a:rPr>
                        <a:t>Name or assessment</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0" marR="0">
                        <a:lnSpc>
                          <a:spcPct val="115000"/>
                        </a:lnSpc>
                        <a:spcBef>
                          <a:spcPts val="0"/>
                        </a:spcBef>
                        <a:spcAft>
                          <a:spcPts val="0"/>
                        </a:spcAft>
                      </a:pPr>
                      <a:r>
                        <a:rPr lang="en-US" sz="12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a:t>
                      </a:r>
                      <a:endPar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-Reporting</a:t>
                      </a:r>
                      <a:endPar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-Review</a:t>
                      </a:r>
                      <a:endPar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-Administrations</a:t>
                      </a:r>
                      <a:endParaRPr lang="en-US"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solidFill>
                          <a:latin typeface="Arial" panose="020B0604020202020204" pitchFamily="34" charset="0"/>
                          <a:cs typeface="Arial" panose="020B0604020202020204" pitchFamily="34" charset="0"/>
                        </a:rPr>
                        <a:t>Purpose</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solidFill>
                          <a:latin typeface="Arial" panose="020B0604020202020204" pitchFamily="34" charset="0"/>
                          <a:cs typeface="Arial" panose="020B0604020202020204" pitchFamily="34" charset="0"/>
                        </a:rPr>
                        <a:t>When used?</a:t>
                      </a:r>
                    </a:p>
                    <a:p>
                      <a:r>
                        <a:rPr lang="en-US" sz="1200" dirty="0" smtClean="0">
                          <a:solidFill>
                            <a:schemeClr val="tx1"/>
                          </a:solidFill>
                          <a:latin typeface="Arial" panose="020B0604020202020204" pitchFamily="34" charset="0"/>
                          <a:cs typeface="Arial" panose="020B0604020202020204" pitchFamily="34" charset="0"/>
                        </a:rPr>
                        <a:t>Who uses?</a:t>
                      </a:r>
                    </a:p>
                    <a:p>
                      <a:r>
                        <a:rPr lang="en-US" sz="1200" dirty="0" smtClean="0">
                          <a:solidFill>
                            <a:schemeClr val="tx1"/>
                          </a:solidFill>
                          <a:latin typeface="Arial" panose="020B0604020202020204" pitchFamily="34" charset="0"/>
                          <a:cs typeface="Arial" panose="020B0604020202020204" pitchFamily="34" charset="0"/>
                        </a:rPr>
                        <a:t>How</a:t>
                      </a:r>
                      <a:r>
                        <a:rPr lang="en-US" sz="1200" baseline="0" dirty="0" smtClean="0">
                          <a:solidFill>
                            <a:schemeClr val="tx1"/>
                          </a:solidFill>
                          <a:latin typeface="Arial" panose="020B0604020202020204" pitchFamily="34" charset="0"/>
                          <a:cs typeface="Arial" panose="020B0604020202020204" pitchFamily="34" charset="0"/>
                        </a:rPr>
                        <a:t> t</a:t>
                      </a:r>
                      <a:r>
                        <a:rPr lang="en-US" sz="1200" dirty="0" smtClean="0">
                          <a:solidFill>
                            <a:schemeClr val="tx1"/>
                          </a:solidFill>
                          <a:latin typeface="Arial" panose="020B0604020202020204" pitchFamily="34" charset="0"/>
                          <a:cs typeface="Arial" panose="020B0604020202020204" pitchFamily="34" charset="0"/>
                        </a:rPr>
                        <a:t>rain? (inter-rater agreement, calibration)</a:t>
                      </a:r>
                    </a:p>
                    <a:p>
                      <a:r>
                        <a:rPr lang="en-US" sz="1200" dirty="0" smtClean="0">
                          <a:solidFill>
                            <a:schemeClr val="tx1"/>
                          </a:solidFill>
                          <a:latin typeface="Arial" panose="020B0604020202020204" pitchFamily="34" charset="0"/>
                          <a:cs typeface="Arial" panose="020B0604020202020204" pitchFamily="34" charset="0"/>
                        </a:rPr>
                        <a:t>What does assessment measure?</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solidFill>
                          <a:latin typeface="Arial" panose="020B0604020202020204" pitchFamily="34" charset="0"/>
                          <a:cs typeface="Arial" panose="020B0604020202020204" pitchFamily="34" charset="0"/>
                        </a:rPr>
                        <a:t>CAEP Evidence Framework for EPP-Created Assessments (CAEPnet.org</a:t>
                      </a:r>
                    </a:p>
                    <a:p>
                      <a:r>
                        <a:rPr lang="en-US" sz="1200" dirty="0" smtClean="0">
                          <a:solidFill>
                            <a:schemeClr val="tx1"/>
                          </a:solidFill>
                          <a:latin typeface="Arial" panose="020B0604020202020204" pitchFamily="34" charset="0"/>
                          <a:cs typeface="Arial" panose="020B0604020202020204" pitchFamily="34" charset="0"/>
                        </a:rPr>
                        <a:t>Accreditation</a:t>
                      </a:r>
                      <a:r>
                        <a:rPr lang="en-US" sz="1200" baseline="0" dirty="0" smtClean="0">
                          <a:solidFill>
                            <a:schemeClr val="tx1"/>
                          </a:solidFill>
                          <a:latin typeface="Arial" panose="020B0604020202020204" pitchFamily="34" charset="0"/>
                          <a:cs typeface="Arial" panose="020B0604020202020204" pitchFamily="34" charset="0"/>
                        </a:rPr>
                        <a:t> </a:t>
                      </a:r>
                      <a:r>
                        <a:rPr lang="en-US" sz="1200" dirty="0" smtClean="0">
                          <a:solidFill>
                            <a:schemeClr val="tx1"/>
                          </a:solidFill>
                          <a:latin typeface="Arial" panose="020B0604020202020204" pitchFamily="34" charset="0"/>
                          <a:cs typeface="Arial" panose="020B0604020202020204" pitchFamily="34" charset="0"/>
                        </a:rPr>
                        <a:t>Resources, Assessment)</a:t>
                      </a:r>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55595000"/>
                  </a:ext>
                </a:extLst>
              </a:tr>
            </a:tbl>
          </a:graphicData>
        </a:graphic>
      </p:graphicFrame>
    </p:spTree>
    <p:extLst>
      <p:ext uri="{BB962C8B-B14F-4D97-AF65-F5344CB8AC3E}">
        <p14:creationId xmlns:p14="http://schemas.microsoft.com/office/powerpoint/2010/main" val="2076571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Assessment Audit Example</a:t>
            </a:r>
            <a:r>
              <a:rPr lang="en-US" dirty="0"/>
              <a:t/>
            </a:r>
            <a:br>
              <a:rPr lang="en-US" dirty="0"/>
            </a:br>
            <a:endParaRPr lang="en-US" dirty="0"/>
          </a:p>
        </p:txBody>
      </p:sp>
      <p:sp>
        <p:nvSpPr>
          <p:cNvPr id="3" name="Content Placeholder 2"/>
          <p:cNvSpPr>
            <a:spLocks noGrp="1"/>
          </p:cNvSpPr>
          <p:nvPr>
            <p:ph idx="1"/>
          </p:nvPr>
        </p:nvSpPr>
        <p:spPr>
          <a:xfrm>
            <a:off x="457200" y="1358555"/>
            <a:ext cx="8686800" cy="5001061"/>
          </a:xfrm>
        </p:spPr>
        <p:txBody>
          <a:bodyPr/>
          <a:lstStyle/>
          <a:p>
            <a:pPr marL="342900" indent="0">
              <a:spcBef>
                <a:spcPts val="0"/>
              </a:spcBef>
              <a:buNone/>
            </a:pPr>
            <a:r>
              <a:rPr lang="en-US" sz="2000" b="1" dirty="0" smtClean="0"/>
              <a:t>CAEP </a:t>
            </a:r>
            <a:r>
              <a:rPr lang="en-US" sz="2000" b="1" dirty="0"/>
              <a:t>Standard #</a:t>
            </a:r>
            <a:r>
              <a:rPr lang="en-US" sz="2000" b="1" dirty="0" smtClean="0"/>
              <a:t>1.1: </a:t>
            </a:r>
          </a:p>
          <a:p>
            <a:pPr marL="342900" indent="0">
              <a:spcBef>
                <a:spcPts val="0"/>
              </a:spcBef>
              <a:buNone/>
            </a:pPr>
            <a:r>
              <a:rPr lang="en-US" sz="2000" b="1" dirty="0" smtClean="0"/>
              <a:t>Candidate </a:t>
            </a:r>
            <a:r>
              <a:rPr lang="en-US" sz="2000" b="1" dirty="0"/>
              <a:t>Knowledge, Skills, &amp; Professional </a:t>
            </a:r>
            <a:r>
              <a:rPr lang="en-US" sz="2000" b="1" dirty="0" smtClean="0"/>
              <a:t>Dispositions</a:t>
            </a:r>
          </a:p>
          <a:p>
            <a:pPr marL="342900" indent="0">
              <a:spcBef>
                <a:spcPts val="0"/>
              </a:spcBef>
              <a:buNone/>
            </a:pPr>
            <a:endParaRPr lang="en-US" sz="2000" dirty="0"/>
          </a:p>
          <a:p>
            <a:pPr>
              <a:spcBef>
                <a:spcPts val="0"/>
              </a:spcBef>
              <a:buNone/>
            </a:pPr>
            <a:endParaRPr lang="en-US" sz="2000" dirty="0"/>
          </a:p>
          <a:p>
            <a:pPr>
              <a:spcBef>
                <a:spcPts val="0"/>
              </a:spcBef>
              <a:buNone/>
            </a:pPr>
            <a:r>
              <a:rPr lang="en-US" sz="2000" b="1" dirty="0" smtClean="0"/>
              <a:t>QAS </a:t>
            </a:r>
            <a:r>
              <a:rPr lang="en-US" sz="2000" b="1" dirty="0"/>
              <a:t>Resource:</a:t>
            </a:r>
            <a:r>
              <a:rPr lang="en-US" sz="2000" dirty="0"/>
              <a:t> </a:t>
            </a:r>
            <a:endParaRPr lang="en-US" sz="2000" dirty="0" smtClean="0"/>
          </a:p>
          <a:p>
            <a:pPr>
              <a:spcBef>
                <a:spcPts val="0"/>
              </a:spcBef>
              <a:buNone/>
            </a:pPr>
            <a:r>
              <a:rPr lang="en-US" sz="2400" b="1" u="sng" dirty="0" smtClean="0">
                <a:solidFill>
                  <a:schemeClr val="hlink"/>
                </a:solidFill>
              </a:rPr>
              <a:t>https</a:t>
            </a:r>
            <a:r>
              <a:rPr lang="en-US" sz="2400" b="1" u="sng" dirty="0">
                <a:solidFill>
                  <a:schemeClr val="hlink"/>
                </a:solidFill>
              </a:rPr>
              <a:t>://nau.edu/Provost/PEP/Quality-Assurance-System/</a:t>
            </a:r>
            <a:endParaRPr lang="en-US" dirty="0"/>
          </a:p>
          <a:p>
            <a:endParaRPr lang="en-US" dirty="0"/>
          </a:p>
        </p:txBody>
      </p:sp>
      <p:pic>
        <p:nvPicPr>
          <p:cNvPr id="5" name="Picture 4" descr="Darren Olivier Monday, July 02, 2012 No comme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075" y="4126520"/>
            <a:ext cx="2804160" cy="2103120"/>
          </a:xfrm>
          <a:prstGeom prst="rect">
            <a:avLst/>
          </a:prstGeom>
        </p:spPr>
      </p:pic>
    </p:spTree>
    <p:extLst>
      <p:ext uri="{BB962C8B-B14F-4D97-AF65-F5344CB8AC3E}">
        <p14:creationId xmlns:p14="http://schemas.microsoft.com/office/powerpoint/2010/main" val="2547972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Assessment Audit Activity</a:t>
            </a:r>
            <a:endParaRPr lang="en-US" dirty="0"/>
          </a:p>
        </p:txBody>
      </p:sp>
      <p:sp>
        <p:nvSpPr>
          <p:cNvPr id="11" name="Content Placeholder 10"/>
          <p:cNvSpPr>
            <a:spLocks noGrp="1"/>
          </p:cNvSpPr>
          <p:nvPr>
            <p:ph idx="1"/>
          </p:nvPr>
        </p:nvSpPr>
        <p:spPr>
          <a:xfrm>
            <a:off x="446568" y="1358556"/>
            <a:ext cx="8315202" cy="4826114"/>
          </a:xfrm>
        </p:spPr>
        <p:txBody>
          <a:bodyPr/>
          <a:lstStyle/>
          <a:p>
            <a:pPr marL="0" indent="0">
              <a:buNone/>
            </a:pPr>
            <a:r>
              <a:rPr lang="en-US" sz="2000" b="1" dirty="0" smtClean="0"/>
              <a:t>Small group or pairs:</a:t>
            </a:r>
            <a:endParaRPr lang="en-US" sz="2000" dirty="0" smtClean="0"/>
          </a:p>
          <a:p>
            <a:r>
              <a:rPr lang="en-US" sz="2000" dirty="0" smtClean="0"/>
              <a:t>Identify an assessment you are using at your institution,</a:t>
            </a:r>
          </a:p>
          <a:p>
            <a:r>
              <a:rPr lang="en-US" sz="2000" dirty="0" smtClean="0"/>
              <a:t>Select the aligned CAEP standard,</a:t>
            </a:r>
          </a:p>
          <a:p>
            <a:r>
              <a:rPr lang="en-US" sz="2000" dirty="0" smtClean="0"/>
              <a:t>Using the Assessment Audit Template, fill in the columns to evaluate the assessment schedule, use, validity, reliability, and quality</a:t>
            </a:r>
            <a:r>
              <a:rPr lang="en-US" sz="2000" dirty="0"/>
              <a:t> </a:t>
            </a:r>
            <a:r>
              <a:rPr lang="en-US" sz="2000" dirty="0" smtClean="0"/>
              <a:t>of the assessment </a:t>
            </a:r>
          </a:p>
        </p:txBody>
      </p:sp>
    </p:spTree>
    <p:extLst>
      <p:ext uri="{BB962C8B-B14F-4D97-AF65-F5344CB8AC3E}">
        <p14:creationId xmlns:p14="http://schemas.microsoft.com/office/powerpoint/2010/main" val="1257552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Quality Assurance System Strategies</a:t>
            </a:r>
            <a:endParaRPr lang="en-US" dirty="0"/>
          </a:p>
        </p:txBody>
      </p:sp>
      <p:sp>
        <p:nvSpPr>
          <p:cNvPr id="6" name="Slide Number Placeholder 5"/>
          <p:cNvSpPr>
            <a:spLocks noGrp="1"/>
          </p:cNvSpPr>
          <p:nvPr>
            <p:ph type="sldNum" sz="quarter" idx="4294967295"/>
          </p:nvPr>
        </p:nvSpPr>
        <p:spPr>
          <a:xfrm>
            <a:off x="7239000" y="6553200"/>
            <a:ext cx="1905000" cy="304800"/>
          </a:xfrm>
        </p:spPr>
        <p:txBody>
          <a:bodyPr/>
          <a:lstStyle/>
          <a:p>
            <a:pPr>
              <a:defRPr/>
            </a:pPr>
            <a:fld id="{5EA02BB6-1A9C-452C-B494-FBD8DDFC7C76}" type="slidenum">
              <a:rPr lang="en-US" smtClean="0"/>
              <a:pPr>
                <a:defRPr/>
              </a:pPr>
              <a:t>24</a:t>
            </a:fld>
            <a:endParaRPr lang="en-US"/>
          </a:p>
        </p:txBody>
      </p:sp>
      <p:pic>
        <p:nvPicPr>
          <p:cNvPr id="9" name="Shape 255"/>
          <p:cNvPicPr preferRelativeResize="0">
            <a:picLocks noGrp="1"/>
          </p:cNvPicPr>
          <p:nvPr>
            <p:ph idx="1"/>
          </p:nvPr>
        </p:nvPicPr>
        <p:blipFill>
          <a:blip r:embed="rId3">
            <a:alphaModFix/>
          </a:blip>
          <a:stretch>
            <a:fillRect/>
          </a:stretch>
        </p:blipFill>
        <p:spPr>
          <a:xfrm>
            <a:off x="1156282" y="1242525"/>
            <a:ext cx="6894937" cy="5000625"/>
          </a:xfrm>
          <a:prstGeom prst="rect">
            <a:avLst/>
          </a:prstGeom>
          <a:noFill/>
          <a:ln>
            <a:noFill/>
          </a:ln>
        </p:spPr>
      </p:pic>
    </p:spTree>
    <p:extLst>
      <p:ext uri="{BB962C8B-B14F-4D97-AF65-F5344CB8AC3E}">
        <p14:creationId xmlns:p14="http://schemas.microsoft.com/office/powerpoint/2010/main" val="267901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Identify &amp; Implement Data </a:t>
            </a:r>
            <a:r>
              <a:rPr lang="en-US" dirty="0" smtClean="0"/>
              <a:t>Tools and Human Resources</a:t>
            </a:r>
            <a:endParaRPr lang="en-US" dirty="0"/>
          </a:p>
        </p:txBody>
      </p:sp>
      <p:sp>
        <p:nvSpPr>
          <p:cNvPr id="3" name="Content Placeholder 2"/>
          <p:cNvSpPr>
            <a:spLocks noGrp="1"/>
          </p:cNvSpPr>
          <p:nvPr>
            <p:ph idx="1"/>
          </p:nvPr>
        </p:nvSpPr>
        <p:spPr/>
        <p:txBody>
          <a:bodyPr/>
          <a:lstStyle/>
          <a:p>
            <a:r>
              <a:rPr lang="en-US" sz="2000" b="1" dirty="0"/>
              <a:t>Purpose:</a:t>
            </a:r>
            <a:r>
              <a:rPr lang="en-US" sz="2000" dirty="0"/>
              <a:t> To identify the data tool </a:t>
            </a:r>
            <a:r>
              <a:rPr lang="en-US" sz="2000" b="1" u="sng" dirty="0"/>
              <a:t>functions</a:t>
            </a:r>
            <a:r>
              <a:rPr lang="en-US" sz="2000" dirty="0"/>
              <a:t> that need to be present to have systematic collection, reporting, and use of </a:t>
            </a:r>
            <a:r>
              <a:rPr lang="en-US" sz="2000" dirty="0" smtClean="0"/>
              <a:t>data for self-study, and the human resources to support the QAS</a:t>
            </a:r>
            <a:endParaRPr lang="en-US" sz="2000" dirty="0"/>
          </a:p>
          <a:p>
            <a:pPr marL="514341" lvl="1" indent="0">
              <a:spcBef>
                <a:spcPts val="320"/>
              </a:spcBef>
              <a:buClr>
                <a:srgbClr val="003D7C"/>
              </a:buClr>
              <a:buSzPct val="100000"/>
              <a:buNone/>
            </a:pPr>
            <a:r>
              <a:rPr lang="en-US" sz="2000" dirty="0" smtClean="0"/>
              <a:t>Data Tools:</a:t>
            </a:r>
          </a:p>
          <a:p>
            <a:pPr marL="857241" lvl="1" indent="-342900">
              <a:spcBef>
                <a:spcPts val="320"/>
              </a:spcBef>
              <a:buClr>
                <a:srgbClr val="003D7C"/>
              </a:buClr>
              <a:buSzPct val="100000"/>
            </a:pPr>
            <a:r>
              <a:rPr lang="en-US" sz="2000" dirty="0" smtClean="0"/>
              <a:t>Types </a:t>
            </a:r>
            <a:r>
              <a:rPr lang="en-US" sz="2000" dirty="0"/>
              <a:t>of Data Collection (e.g., rubric or survey tools)</a:t>
            </a:r>
          </a:p>
          <a:p>
            <a:pPr marL="857241" lvl="1" indent="-342900">
              <a:spcBef>
                <a:spcPts val="320"/>
              </a:spcBef>
              <a:buClr>
                <a:srgbClr val="003D7C"/>
              </a:buClr>
              <a:buSzPct val="100000"/>
            </a:pPr>
            <a:r>
              <a:rPr lang="en-US" sz="2000" dirty="0" smtClean="0"/>
              <a:t>Collection, analysis, and reporting tools (data collection tools, data management, data analysis software, collaborative editing tools, institution supported sources, archive systems)</a:t>
            </a:r>
          </a:p>
          <a:p>
            <a:pPr marL="514341" lvl="1" indent="0">
              <a:spcBef>
                <a:spcPts val="320"/>
              </a:spcBef>
              <a:buClr>
                <a:srgbClr val="003D7C"/>
              </a:buClr>
              <a:buSzPct val="100000"/>
              <a:buNone/>
            </a:pPr>
            <a:r>
              <a:rPr lang="en-US" sz="2000" dirty="0" smtClean="0"/>
              <a:t>Human Resources:</a:t>
            </a:r>
          </a:p>
          <a:p>
            <a:pPr marL="857241" lvl="1" indent="-342900">
              <a:spcBef>
                <a:spcPts val="320"/>
              </a:spcBef>
              <a:buClr>
                <a:srgbClr val="003D7C"/>
              </a:buClr>
              <a:buSzPct val="100000"/>
            </a:pPr>
            <a:r>
              <a:rPr lang="en-US" sz="2000" dirty="0" smtClean="0"/>
              <a:t>Personnel (expertise, skills, priorities)</a:t>
            </a:r>
            <a:endParaRPr lang="en-US" sz="2000" dirty="0"/>
          </a:p>
          <a:p>
            <a:pPr marL="857241" lvl="1" indent="-342900">
              <a:spcBef>
                <a:spcPts val="320"/>
              </a:spcBef>
              <a:buClr>
                <a:srgbClr val="003D7C"/>
              </a:buClr>
              <a:buSzPct val="100000"/>
            </a:pPr>
            <a:r>
              <a:rPr lang="en-US" sz="2000" dirty="0" smtClean="0"/>
              <a:t>End Users: who reviews, interprets, </a:t>
            </a:r>
          </a:p>
          <a:p>
            <a:pPr marL="514341" lvl="1" indent="0">
              <a:spcBef>
                <a:spcPts val="320"/>
              </a:spcBef>
              <a:buClr>
                <a:srgbClr val="003D7C"/>
              </a:buClr>
              <a:buSzPct val="100000"/>
              <a:buNone/>
            </a:pPr>
            <a:r>
              <a:rPr lang="en-US" sz="2000" dirty="0"/>
              <a:t> </a:t>
            </a:r>
            <a:r>
              <a:rPr lang="en-US" sz="2000" dirty="0" smtClean="0"/>
              <a:t>         uses data?</a:t>
            </a:r>
          </a:p>
          <a:p>
            <a:pPr marL="857241" lvl="1" indent="-342900">
              <a:spcBef>
                <a:spcPts val="320"/>
              </a:spcBef>
              <a:buClr>
                <a:srgbClr val="003D7C"/>
              </a:buClr>
              <a:buSzPct val="100000"/>
            </a:pPr>
            <a:endParaRPr lang="en-US" sz="2000" dirty="0" smtClean="0"/>
          </a:p>
          <a:p>
            <a:pPr marL="514341" lvl="1" indent="0">
              <a:spcBef>
                <a:spcPts val="320"/>
              </a:spcBef>
              <a:buClr>
                <a:srgbClr val="003D7C"/>
              </a:buClr>
              <a:buSzPct val="100000"/>
              <a:buNone/>
            </a:pPr>
            <a:endParaRPr lang="en-US" sz="2000" dirty="0"/>
          </a:p>
          <a:p>
            <a:pPr lvl="1"/>
            <a:endParaRPr lang="en-US" sz="2000" dirty="0"/>
          </a:p>
          <a:p>
            <a:endParaRPr lang="en-US" dirty="0"/>
          </a:p>
        </p:txBody>
      </p:sp>
      <p:pic>
        <p:nvPicPr>
          <p:cNvPr id="5" name="Shape 261"/>
          <p:cNvPicPr preferRelativeResize="0"/>
          <p:nvPr/>
        </p:nvPicPr>
        <p:blipFill>
          <a:blip r:embed="rId3">
            <a:alphaModFix/>
          </a:blip>
          <a:stretch>
            <a:fillRect/>
          </a:stretch>
        </p:blipFill>
        <p:spPr>
          <a:xfrm>
            <a:off x="6589375" y="4302498"/>
            <a:ext cx="2470899" cy="1992524"/>
          </a:xfrm>
          <a:prstGeom prst="rect">
            <a:avLst/>
          </a:prstGeom>
          <a:noFill/>
          <a:ln>
            <a:noFill/>
          </a:ln>
        </p:spPr>
      </p:pic>
    </p:spTree>
    <p:extLst>
      <p:ext uri="{BB962C8B-B14F-4D97-AF65-F5344CB8AC3E}">
        <p14:creationId xmlns:p14="http://schemas.microsoft.com/office/powerpoint/2010/main" val="2230789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Tools and Functions </a:t>
            </a:r>
            <a:r>
              <a:rPr lang="en-US" dirty="0" smtClean="0"/>
              <a:t>Self-Assessment </a:t>
            </a:r>
            <a:endParaRPr lang="en-US" dirty="0"/>
          </a:p>
        </p:txBody>
      </p:sp>
      <p:graphicFrame>
        <p:nvGraphicFramePr>
          <p:cNvPr id="4" name="Content Placeholder 3"/>
          <p:cNvGraphicFramePr>
            <a:graphicFrameLocks noGrp="1"/>
          </p:cNvGraphicFramePr>
          <p:nvPr>
            <p:ph idx="1"/>
            <p:extLst/>
          </p:nvPr>
        </p:nvGraphicFramePr>
        <p:xfrm>
          <a:off x="446088" y="1839549"/>
          <a:ext cx="8315324" cy="2202180"/>
        </p:xfrm>
        <a:graphic>
          <a:graphicData uri="http://schemas.openxmlformats.org/drawingml/2006/table">
            <a:tbl>
              <a:tblPr firstRow="1" bandRow="1">
                <a:tableStyleId>{5C22544A-7EE6-4342-B048-85BDC9FD1C3A}</a:tableStyleId>
              </a:tblPr>
              <a:tblGrid>
                <a:gridCol w="2078831">
                  <a:extLst>
                    <a:ext uri="{9D8B030D-6E8A-4147-A177-3AD203B41FA5}">
                      <a16:colId xmlns="" xmlns:a16="http://schemas.microsoft.com/office/drawing/2014/main" val="3744294021"/>
                    </a:ext>
                  </a:extLst>
                </a:gridCol>
                <a:gridCol w="2078831">
                  <a:extLst>
                    <a:ext uri="{9D8B030D-6E8A-4147-A177-3AD203B41FA5}">
                      <a16:colId xmlns="" xmlns:a16="http://schemas.microsoft.com/office/drawing/2014/main" val="1169479299"/>
                    </a:ext>
                  </a:extLst>
                </a:gridCol>
                <a:gridCol w="2078831">
                  <a:extLst>
                    <a:ext uri="{9D8B030D-6E8A-4147-A177-3AD203B41FA5}">
                      <a16:colId xmlns="" xmlns:a16="http://schemas.microsoft.com/office/drawing/2014/main" val="1395983740"/>
                    </a:ext>
                  </a:extLst>
                </a:gridCol>
                <a:gridCol w="2078831">
                  <a:extLst>
                    <a:ext uri="{9D8B030D-6E8A-4147-A177-3AD203B41FA5}">
                      <a16:colId xmlns="" xmlns:a16="http://schemas.microsoft.com/office/drawing/2014/main" val="107508319"/>
                    </a:ext>
                  </a:extLst>
                </a:gridCol>
              </a:tblGrid>
              <a:tr h="370840">
                <a:tc>
                  <a:txBody>
                    <a:bodyPr/>
                    <a:lstStyle/>
                    <a:p>
                      <a:r>
                        <a:rPr lang="en-US" sz="1200" dirty="0" smtClean="0">
                          <a:solidFill>
                            <a:schemeClr val="tx1">
                              <a:lumMod val="50000"/>
                            </a:schemeClr>
                          </a:solidFill>
                          <a:latin typeface="Arial" panose="020B0604020202020204" pitchFamily="34" charset="0"/>
                          <a:cs typeface="Arial" panose="020B0604020202020204" pitchFamily="34" charset="0"/>
                        </a:rPr>
                        <a:t>Data Tool</a:t>
                      </a:r>
                      <a:endParaRPr lang="en-US" sz="120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lumMod val="50000"/>
                            </a:schemeClr>
                          </a:solidFill>
                          <a:latin typeface="Arial" panose="020B0604020202020204" pitchFamily="34" charset="0"/>
                          <a:cs typeface="Arial" panose="020B0604020202020204" pitchFamily="34" charset="0"/>
                        </a:rPr>
                        <a:t>Data Tool Function</a:t>
                      </a:r>
                      <a:endParaRPr lang="en-US" sz="120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lumMod val="50000"/>
                            </a:schemeClr>
                          </a:solidFill>
                          <a:latin typeface="Arial" panose="020B0604020202020204" pitchFamily="34" charset="0"/>
                          <a:cs typeface="Arial" panose="020B0604020202020204" pitchFamily="34" charset="0"/>
                        </a:rPr>
                        <a:t>End User(s)</a:t>
                      </a:r>
                      <a:endParaRPr lang="en-US" sz="120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lumMod val="50000"/>
                            </a:schemeClr>
                          </a:solidFill>
                          <a:latin typeface="Arial" panose="020B0604020202020204" pitchFamily="34" charset="0"/>
                          <a:cs typeface="Arial" panose="020B0604020202020204" pitchFamily="34" charset="0"/>
                        </a:rPr>
                        <a:t>Sustainable and  Efficient?</a:t>
                      </a:r>
                      <a:endParaRPr lang="en-US" sz="1200" dirty="0">
                        <a:solidFill>
                          <a:schemeClr val="tx1">
                            <a:lumMod val="50000"/>
                          </a:schemeClr>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820694484"/>
                  </a:ext>
                </a:extLst>
              </a:tr>
              <a:tr h="370840">
                <a:tc>
                  <a:txBody>
                    <a:bodyPr/>
                    <a:lstStyle/>
                    <a:p>
                      <a:r>
                        <a:rPr lang="en-US" sz="1200" dirty="0" smtClean="0">
                          <a:solidFill>
                            <a:schemeClr val="tx1"/>
                          </a:solidFill>
                          <a:latin typeface="Arial" panose="020B0604020202020204" pitchFamily="34" charset="0"/>
                          <a:cs typeface="Arial" panose="020B0604020202020204" pitchFamily="34" charset="0"/>
                        </a:rPr>
                        <a:t>Name of Tool</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solidFill>
                          <a:latin typeface="Arial" panose="020B0604020202020204" pitchFamily="34" charset="0"/>
                          <a:cs typeface="Arial" panose="020B0604020202020204" pitchFamily="34" charset="0"/>
                        </a:rPr>
                        <a:t>What function</a:t>
                      </a:r>
                      <a:r>
                        <a:rPr lang="en-US" sz="1200" baseline="0" dirty="0" smtClean="0">
                          <a:solidFill>
                            <a:schemeClr val="tx1"/>
                          </a:solidFill>
                          <a:latin typeface="Arial" panose="020B0604020202020204" pitchFamily="34" charset="0"/>
                          <a:cs typeface="Arial" panose="020B0604020202020204" pitchFamily="34" charset="0"/>
                        </a:rPr>
                        <a:t> is aligned with the data tool?</a:t>
                      </a:r>
                    </a:p>
                    <a:p>
                      <a:r>
                        <a:rPr lang="en-US" sz="1200" baseline="0" dirty="0" smtClean="0">
                          <a:solidFill>
                            <a:schemeClr val="tx1"/>
                          </a:solidFill>
                          <a:latin typeface="Arial" panose="020B0604020202020204" pitchFamily="34" charset="0"/>
                          <a:cs typeface="Arial" panose="020B0604020202020204" pitchFamily="34" charset="0"/>
                        </a:rPr>
                        <a:t>(data collection, analysis, storage, collaboration, sharing/reporting)</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solidFill>
                          <a:latin typeface="Arial" panose="020B0604020202020204" pitchFamily="34" charset="0"/>
                          <a:cs typeface="Arial" panose="020B0604020202020204" pitchFamily="34" charset="0"/>
                        </a:rPr>
                        <a:t>Who will view and use the data?</a:t>
                      </a:r>
                    </a:p>
                    <a:p>
                      <a:r>
                        <a:rPr lang="en-US" sz="1200" dirty="0" smtClean="0">
                          <a:solidFill>
                            <a:schemeClr val="tx1"/>
                          </a:solidFill>
                          <a:latin typeface="Arial" panose="020B0604020202020204" pitchFamily="34" charset="0"/>
                          <a:cs typeface="Arial" panose="020B0604020202020204" pitchFamily="34" charset="0"/>
                        </a:rPr>
                        <a:t>How will the data be accessed?</a:t>
                      </a:r>
                    </a:p>
                    <a:p>
                      <a:r>
                        <a:rPr lang="en-US" sz="1200" dirty="0" smtClean="0">
                          <a:solidFill>
                            <a:schemeClr val="tx1"/>
                          </a:solidFill>
                          <a:latin typeface="Arial" panose="020B0604020202020204" pitchFamily="34" charset="0"/>
                          <a:cs typeface="Arial" panose="020B0604020202020204" pitchFamily="34" charset="0"/>
                        </a:rPr>
                        <a:t>How</a:t>
                      </a:r>
                      <a:r>
                        <a:rPr lang="en-US" sz="1200" baseline="0" dirty="0" smtClean="0">
                          <a:solidFill>
                            <a:schemeClr val="tx1"/>
                          </a:solidFill>
                          <a:latin typeface="Arial" panose="020B0604020202020204" pitchFamily="34" charset="0"/>
                          <a:cs typeface="Arial" panose="020B0604020202020204" pitchFamily="34" charset="0"/>
                        </a:rPr>
                        <a:t> will data be stored?</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solidFill>
                          <a:latin typeface="Arial" panose="020B0604020202020204" pitchFamily="34" charset="0"/>
                          <a:cs typeface="Arial" panose="020B0604020202020204" pitchFamily="34" charset="0"/>
                        </a:rPr>
                        <a:t>Yes/ No</a:t>
                      </a:r>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4026754"/>
                  </a:ext>
                </a:extLst>
              </a:tr>
              <a:tr h="370840">
                <a:tc gridSpan="4">
                  <a:txBody>
                    <a:bodyPr/>
                    <a:lstStyle/>
                    <a:p>
                      <a:pPr marL="514341" lvl="1" indent="0">
                        <a:spcBef>
                          <a:spcPts val="320"/>
                        </a:spcBef>
                        <a:buClr>
                          <a:srgbClr val="003D7C"/>
                        </a:buClr>
                        <a:buSzPct val="100000"/>
                        <a:buNone/>
                      </a:pPr>
                      <a:endParaRPr lang="en-US" sz="2000" dirty="0" smtClean="0"/>
                    </a:p>
                    <a:p>
                      <a:pPr marL="514341" lvl="1" indent="0" algn="ctr">
                        <a:spcBef>
                          <a:spcPts val="320"/>
                        </a:spcBef>
                        <a:buClr>
                          <a:srgbClr val="003D7C"/>
                        </a:buClr>
                        <a:buSzPct val="100000"/>
                        <a:buNone/>
                      </a:pPr>
                      <a:r>
                        <a:rPr lang="en-US" sz="2000" b="1" dirty="0" smtClean="0">
                          <a:solidFill>
                            <a:srgbClr val="0070C0"/>
                          </a:solidFill>
                          <a:latin typeface="Arial" panose="020B0604020202020204" pitchFamily="34" charset="0"/>
                          <a:cs typeface="Arial" panose="020B0604020202020204" pitchFamily="34" charset="0"/>
                        </a:rPr>
                        <a:t>Sustainable, Efficient, Accessible, Useful </a:t>
                      </a:r>
                      <a:endParaRPr lang="en-US" sz="2000" b="1" dirty="0">
                        <a:solidFill>
                          <a:srgbClr val="0070C0"/>
                        </a:solidFill>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2832597498"/>
                  </a:ext>
                </a:extLst>
              </a:tr>
            </a:tbl>
          </a:graphicData>
        </a:graphic>
      </p:graphicFrame>
    </p:spTree>
    <p:extLst>
      <p:ext uri="{BB962C8B-B14F-4D97-AF65-F5344CB8AC3E}">
        <p14:creationId xmlns:p14="http://schemas.microsoft.com/office/powerpoint/2010/main" val="2359448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Tools Activity</a:t>
            </a:r>
            <a:endParaRPr lang="en-US" dirty="0"/>
          </a:p>
        </p:txBody>
      </p:sp>
      <p:sp>
        <p:nvSpPr>
          <p:cNvPr id="3" name="Content Placeholder 2"/>
          <p:cNvSpPr>
            <a:spLocks noGrp="1"/>
          </p:cNvSpPr>
          <p:nvPr>
            <p:ph idx="1"/>
          </p:nvPr>
        </p:nvSpPr>
        <p:spPr>
          <a:xfrm>
            <a:off x="446568" y="1358556"/>
            <a:ext cx="8315202" cy="4880700"/>
          </a:xfrm>
        </p:spPr>
        <p:txBody>
          <a:bodyPr/>
          <a:lstStyle/>
          <a:p>
            <a:r>
              <a:rPr lang="en-US" sz="2000" b="1" dirty="0">
                <a:latin typeface="Arial" panose="020B0604020202020204" pitchFamily="34" charset="0"/>
                <a:cs typeface="Arial" panose="020B0604020202020204" pitchFamily="34" charset="0"/>
              </a:rPr>
              <a:t>Activity: </a:t>
            </a:r>
            <a:r>
              <a:rPr lang="en-US" sz="2000" dirty="0">
                <a:latin typeface="Arial" panose="020B0604020202020204" pitchFamily="34" charset="0"/>
                <a:cs typeface="Arial" panose="020B0604020202020204" pitchFamily="34" charset="0"/>
              </a:rPr>
              <a:t>In small group, talk about some of the data </a:t>
            </a:r>
            <a:r>
              <a:rPr lang="en-US" sz="2000" dirty="0" smtClean="0">
                <a:latin typeface="Arial" panose="020B0604020202020204" pitchFamily="34" charset="0"/>
                <a:cs typeface="Arial" panose="020B0604020202020204" pitchFamily="34" charset="0"/>
              </a:rPr>
              <a:t>tools and resources </a:t>
            </a:r>
            <a:r>
              <a:rPr lang="en-US" sz="2000" dirty="0">
                <a:latin typeface="Arial" panose="020B0604020202020204" pitchFamily="34" charset="0"/>
                <a:cs typeface="Arial" panose="020B0604020202020204" pitchFamily="34" charset="0"/>
              </a:rPr>
              <a:t>you are using in your EPP, and identify any gaps in relation to data functions in your quality assurance </a:t>
            </a:r>
            <a:r>
              <a:rPr lang="en-US" sz="2000" dirty="0" smtClean="0">
                <a:latin typeface="Arial" panose="020B0604020202020204" pitchFamily="34" charset="0"/>
                <a:cs typeface="Arial" panose="020B0604020202020204" pitchFamily="34" charset="0"/>
              </a:rPr>
              <a:t>system.</a:t>
            </a:r>
            <a:endParaRPr lang="en-US" sz="20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Data collection (surveys, rubrics, interviews)</a:t>
            </a:r>
          </a:p>
          <a:p>
            <a:pPr lvl="1"/>
            <a:r>
              <a:rPr lang="en-US" sz="2000" dirty="0" smtClean="0">
                <a:latin typeface="Arial" panose="020B0604020202020204" pitchFamily="34" charset="0"/>
                <a:cs typeface="Arial" panose="020B0604020202020204" pitchFamily="34" charset="0"/>
              </a:rPr>
              <a:t>Data analyses </a:t>
            </a:r>
          </a:p>
          <a:p>
            <a:pPr lvl="1"/>
            <a:r>
              <a:rPr lang="en-US" sz="2000" dirty="0" smtClean="0">
                <a:latin typeface="Arial" panose="020B0604020202020204" pitchFamily="34" charset="0"/>
                <a:cs typeface="Arial" panose="020B0604020202020204" pitchFamily="34" charset="0"/>
              </a:rPr>
              <a:t>Interpretation</a:t>
            </a:r>
          </a:p>
          <a:p>
            <a:pPr lvl="1"/>
            <a:r>
              <a:rPr lang="en-US" sz="2000" dirty="0" smtClean="0">
                <a:latin typeface="Arial" panose="020B0604020202020204" pitchFamily="34" charset="0"/>
                <a:cs typeface="Arial" panose="020B0604020202020204" pitchFamily="34" charset="0"/>
              </a:rPr>
              <a:t>Storage</a:t>
            </a:r>
          </a:p>
          <a:p>
            <a:pPr lvl="1"/>
            <a:r>
              <a:rPr lang="en-US" sz="2000" dirty="0" smtClean="0">
                <a:latin typeface="Arial" panose="020B0604020202020204" pitchFamily="34" charset="0"/>
                <a:cs typeface="Arial" panose="020B0604020202020204" pitchFamily="34" charset="0"/>
              </a:rPr>
              <a:t>Reporting</a:t>
            </a:r>
          </a:p>
          <a:p>
            <a:pPr lvl="1"/>
            <a:r>
              <a:rPr lang="en-US" sz="2000" dirty="0" smtClean="0">
                <a:latin typeface="Arial" panose="020B0604020202020204" pitchFamily="34" charset="0"/>
                <a:cs typeface="Arial" panose="020B0604020202020204" pitchFamily="34" charset="0"/>
              </a:rPr>
              <a:t>Access</a:t>
            </a:r>
          </a:p>
          <a:p>
            <a:pPr lvl="1"/>
            <a:r>
              <a:rPr lang="en-US" sz="2000" dirty="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ollaboration</a:t>
            </a:r>
          </a:p>
          <a:p>
            <a:pPr lvl="1"/>
            <a:r>
              <a:rPr lang="en-US" sz="2000" dirty="0" smtClean="0">
                <a:latin typeface="Arial" panose="020B0604020202020204" pitchFamily="34" charset="0"/>
                <a:cs typeface="Arial" panose="020B0604020202020204" pitchFamily="34" charset="0"/>
              </a:rPr>
              <a:t>Human resources</a:t>
            </a:r>
          </a:p>
          <a:p>
            <a:pPr lvl="1"/>
            <a:r>
              <a:rPr lang="en-US" sz="2000" dirty="0" smtClean="0">
                <a:latin typeface="Arial" panose="020B0604020202020204" pitchFamily="34" charset="0"/>
                <a:cs typeface="Arial" panose="020B0604020202020204" pitchFamily="34" charset="0"/>
              </a:rPr>
              <a:t>Institutional supports</a:t>
            </a:r>
          </a:p>
          <a:p>
            <a:pPr lvl="1"/>
            <a:endParaRPr lang="en-US" dirty="0" smtClean="0"/>
          </a:p>
          <a:p>
            <a:endParaRPr lang="en-US" dirty="0"/>
          </a:p>
        </p:txBody>
      </p:sp>
      <p:pic>
        <p:nvPicPr>
          <p:cNvPr id="6" name="Picture 5" descr="Yo Esto Lo Hago: La caja de herramienta, una más en cas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197" y="4343158"/>
            <a:ext cx="1864390" cy="1896097"/>
          </a:xfrm>
          <a:prstGeom prst="rect">
            <a:avLst/>
          </a:prstGeom>
        </p:spPr>
      </p:pic>
    </p:spTree>
    <p:extLst>
      <p:ext uri="{BB962C8B-B14F-4D97-AF65-F5344CB8AC3E}">
        <p14:creationId xmlns:p14="http://schemas.microsoft.com/office/powerpoint/2010/main" val="2029699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Quality Assurance System Strategies</a:t>
            </a:r>
            <a:endParaRPr lang="en-US" dirty="0"/>
          </a:p>
        </p:txBody>
      </p:sp>
      <p:sp>
        <p:nvSpPr>
          <p:cNvPr id="6" name="Slide Number Placeholder 5"/>
          <p:cNvSpPr>
            <a:spLocks noGrp="1"/>
          </p:cNvSpPr>
          <p:nvPr>
            <p:ph type="sldNum" sz="quarter" idx="4294967295"/>
          </p:nvPr>
        </p:nvSpPr>
        <p:spPr>
          <a:xfrm>
            <a:off x="7239000" y="6553200"/>
            <a:ext cx="1905000" cy="304800"/>
          </a:xfrm>
        </p:spPr>
        <p:txBody>
          <a:bodyPr/>
          <a:lstStyle/>
          <a:p>
            <a:pPr>
              <a:defRPr/>
            </a:pPr>
            <a:fld id="{5EA02BB6-1A9C-452C-B494-FBD8DDFC7C76}" type="slidenum">
              <a:rPr lang="en-US" smtClean="0"/>
              <a:pPr>
                <a:defRPr/>
              </a:pPr>
              <a:t>28</a:t>
            </a:fld>
            <a:endParaRPr lang="en-US"/>
          </a:p>
        </p:txBody>
      </p:sp>
      <p:pic>
        <p:nvPicPr>
          <p:cNvPr id="9" name="Shape 255"/>
          <p:cNvPicPr preferRelativeResize="0">
            <a:picLocks noGrp="1"/>
          </p:cNvPicPr>
          <p:nvPr>
            <p:ph idx="1"/>
          </p:nvPr>
        </p:nvPicPr>
        <p:blipFill>
          <a:blip r:embed="rId3">
            <a:alphaModFix/>
          </a:blip>
          <a:stretch>
            <a:fillRect/>
          </a:stretch>
        </p:blipFill>
        <p:spPr>
          <a:xfrm>
            <a:off x="1156282" y="1225900"/>
            <a:ext cx="6894937" cy="5000625"/>
          </a:xfrm>
          <a:prstGeom prst="rect">
            <a:avLst/>
          </a:prstGeom>
          <a:noFill/>
          <a:ln>
            <a:noFill/>
          </a:ln>
        </p:spPr>
      </p:pic>
    </p:spTree>
    <p:extLst>
      <p:ext uri="{BB962C8B-B14F-4D97-AF65-F5344CB8AC3E}">
        <p14:creationId xmlns:p14="http://schemas.microsoft.com/office/powerpoint/2010/main" val="3951802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300"/>
          <p:cNvPicPr preferRelativeResize="0"/>
          <p:nvPr/>
        </p:nvPicPr>
        <p:blipFill>
          <a:blip r:embed="rId3">
            <a:alphaModFix/>
          </a:blip>
          <a:stretch>
            <a:fillRect/>
          </a:stretch>
        </p:blipFill>
        <p:spPr>
          <a:xfrm>
            <a:off x="6530120" y="4221805"/>
            <a:ext cx="2574550" cy="2076125"/>
          </a:xfrm>
          <a:prstGeom prst="rect">
            <a:avLst/>
          </a:prstGeom>
          <a:noFill/>
          <a:ln>
            <a:noFill/>
          </a:ln>
        </p:spPr>
      </p:pic>
      <p:sp>
        <p:nvSpPr>
          <p:cNvPr id="2" name="Title 1"/>
          <p:cNvSpPr>
            <a:spLocks noGrp="1"/>
          </p:cNvSpPr>
          <p:nvPr>
            <p:ph type="title"/>
          </p:nvPr>
        </p:nvSpPr>
        <p:spPr/>
        <p:txBody>
          <a:bodyPr/>
          <a:lstStyle/>
          <a:p>
            <a:r>
              <a:rPr lang="en-US" dirty="0"/>
              <a:t>Strategy: Assessment Policies &amp; Procedures</a:t>
            </a:r>
          </a:p>
        </p:txBody>
      </p:sp>
      <p:sp>
        <p:nvSpPr>
          <p:cNvPr id="3" name="Content Placeholder 2"/>
          <p:cNvSpPr>
            <a:spLocks noGrp="1"/>
          </p:cNvSpPr>
          <p:nvPr>
            <p:ph idx="1"/>
          </p:nvPr>
        </p:nvSpPr>
        <p:spPr>
          <a:xfrm>
            <a:off x="446569" y="1137887"/>
            <a:ext cx="8315201" cy="5217193"/>
          </a:xfrm>
        </p:spPr>
        <p:txBody>
          <a:bodyPr/>
          <a:lstStyle/>
          <a:p>
            <a:pPr marL="76200" lvl="0" indent="0">
              <a:spcBef>
                <a:spcPts val="0"/>
              </a:spcBef>
              <a:buSzPct val="100000"/>
              <a:buNone/>
            </a:pPr>
            <a:r>
              <a:rPr lang="en-US" sz="2000" b="1" dirty="0">
                <a:solidFill>
                  <a:schemeClr val="tx1"/>
                </a:solidFill>
              </a:rPr>
              <a:t>Purpose:</a:t>
            </a:r>
            <a:r>
              <a:rPr lang="en-US" sz="2000" dirty="0">
                <a:solidFill>
                  <a:schemeClr val="tx1"/>
                </a:solidFill>
              </a:rPr>
              <a:t> To develop a useful, efficient and sustainable Quality Assurance </a:t>
            </a:r>
            <a:r>
              <a:rPr lang="en-US" sz="2000" dirty="0" smtClean="0">
                <a:solidFill>
                  <a:schemeClr val="tx1"/>
                </a:solidFill>
              </a:rPr>
              <a:t>System</a:t>
            </a:r>
            <a:endParaRPr lang="en-US" sz="2000" dirty="0">
              <a:solidFill>
                <a:schemeClr val="tx1"/>
              </a:solidFill>
            </a:endParaRPr>
          </a:p>
          <a:p>
            <a:pPr marL="457200" lvl="0" indent="-342900">
              <a:spcBef>
                <a:spcPts val="0"/>
              </a:spcBef>
              <a:buSzPct val="100000"/>
              <a:buFont typeface="Wingdings" panose="05000000000000000000" pitchFamily="2" charset="2"/>
              <a:buChar char="§"/>
            </a:pPr>
            <a:r>
              <a:rPr lang="en-US" sz="2000" b="1" dirty="0" smtClean="0">
                <a:solidFill>
                  <a:schemeClr val="tx1"/>
                </a:solidFill>
              </a:rPr>
              <a:t>Examples:</a:t>
            </a:r>
          </a:p>
          <a:p>
            <a:pPr marL="757238" lvl="1" indent="-342900">
              <a:spcBef>
                <a:spcPts val="0"/>
              </a:spcBef>
              <a:buSzPct val="100000"/>
              <a:buFont typeface="Wingdings" panose="05000000000000000000" pitchFamily="2" charset="2"/>
              <a:buChar char="§"/>
            </a:pPr>
            <a:r>
              <a:rPr lang="en-US" sz="2000" b="0" dirty="0" smtClean="0">
                <a:solidFill>
                  <a:schemeClr val="tx1"/>
                </a:solidFill>
              </a:rPr>
              <a:t>Align </a:t>
            </a:r>
            <a:r>
              <a:rPr lang="en-US" sz="2000" b="0" dirty="0">
                <a:solidFill>
                  <a:schemeClr val="tx1"/>
                </a:solidFill>
              </a:rPr>
              <a:t>systematic reporting with University and State reporting requirements</a:t>
            </a:r>
          </a:p>
          <a:p>
            <a:pPr marL="1428750" lvl="2" indent="-342900">
              <a:spcBef>
                <a:spcPts val="0"/>
              </a:spcBef>
              <a:buFont typeface="Courier New" panose="02070309020205020404" pitchFamily="49" charset="0"/>
              <a:buChar char="o"/>
            </a:pPr>
            <a:r>
              <a:rPr lang="en-US" sz="2000" dirty="0">
                <a:solidFill>
                  <a:schemeClr val="tx1"/>
                </a:solidFill>
              </a:rPr>
              <a:t>Policies &amp; Procedures for Program Level Assessment Reporting (developed in collaboration with NAU’s assessment office)</a:t>
            </a:r>
          </a:p>
          <a:p>
            <a:pPr marL="1428750" lvl="2" indent="-342900">
              <a:spcBef>
                <a:spcPts val="0"/>
              </a:spcBef>
              <a:buFont typeface="Courier New" panose="02070309020205020404" pitchFamily="49" charset="0"/>
              <a:buChar char="o"/>
            </a:pPr>
            <a:r>
              <a:rPr lang="en-US" sz="2000" dirty="0">
                <a:solidFill>
                  <a:schemeClr val="tx1"/>
                </a:solidFill>
              </a:rPr>
              <a:t>Biennial Reporting Chart with </a:t>
            </a:r>
            <a:r>
              <a:rPr lang="en-US" sz="2000" dirty="0" smtClean="0">
                <a:solidFill>
                  <a:schemeClr val="tx1"/>
                </a:solidFill>
              </a:rPr>
              <a:t>expectations</a:t>
            </a:r>
          </a:p>
          <a:p>
            <a:pPr marL="828675" indent="-342900">
              <a:spcBef>
                <a:spcPts val="0"/>
              </a:spcBef>
              <a:buFont typeface="Wingdings" panose="05000000000000000000" pitchFamily="2" charset="2"/>
              <a:buChar char="§"/>
            </a:pPr>
            <a:r>
              <a:rPr lang="en-US" sz="2000" dirty="0">
                <a:solidFill>
                  <a:schemeClr val="tx1"/>
                </a:solidFill>
              </a:rPr>
              <a:t>M</a:t>
            </a:r>
            <a:r>
              <a:rPr lang="en-US" sz="2000" dirty="0" smtClean="0">
                <a:solidFill>
                  <a:schemeClr val="tx1"/>
                </a:solidFill>
              </a:rPr>
              <a:t>aintain and update Self-Study </a:t>
            </a:r>
            <a:r>
              <a:rPr lang="en-US" sz="2000" dirty="0">
                <a:solidFill>
                  <a:schemeClr val="tx1"/>
                </a:solidFill>
              </a:rPr>
              <a:t>and SPA report files </a:t>
            </a:r>
            <a:r>
              <a:rPr lang="en-US" sz="2000" dirty="0" smtClean="0">
                <a:solidFill>
                  <a:schemeClr val="tx1"/>
                </a:solidFill>
              </a:rPr>
              <a:t>                        to eliminate </a:t>
            </a:r>
            <a:r>
              <a:rPr lang="en-US" sz="2000" dirty="0">
                <a:solidFill>
                  <a:schemeClr val="tx1"/>
                </a:solidFill>
              </a:rPr>
              <a:t>duplicate work</a:t>
            </a:r>
            <a:r>
              <a:rPr lang="en-US" sz="2000" dirty="0" smtClean="0">
                <a:solidFill>
                  <a:schemeClr val="tx1"/>
                </a:solidFill>
              </a:rPr>
              <a:t> </a:t>
            </a:r>
          </a:p>
          <a:p>
            <a:pPr marL="828675" indent="-342900">
              <a:spcBef>
                <a:spcPts val="0"/>
              </a:spcBef>
              <a:buFont typeface="Wingdings" panose="05000000000000000000" pitchFamily="2" charset="2"/>
              <a:buChar char="§"/>
            </a:pPr>
            <a:r>
              <a:rPr lang="en-US" sz="2000" dirty="0" smtClean="0">
                <a:solidFill>
                  <a:schemeClr val="tx1"/>
                </a:solidFill>
              </a:rPr>
              <a:t>Develop </a:t>
            </a:r>
            <a:r>
              <a:rPr lang="en-US" sz="2000" dirty="0">
                <a:solidFill>
                  <a:schemeClr val="tx1"/>
                </a:solidFill>
              </a:rPr>
              <a:t>a Master Assessment </a:t>
            </a:r>
            <a:r>
              <a:rPr lang="en-US" sz="2000" dirty="0" smtClean="0">
                <a:solidFill>
                  <a:schemeClr val="tx1"/>
                </a:solidFill>
              </a:rPr>
              <a:t>Plan and</a:t>
            </a:r>
            <a:br>
              <a:rPr lang="en-US" sz="2000" dirty="0" smtClean="0">
                <a:solidFill>
                  <a:schemeClr val="tx1"/>
                </a:solidFill>
              </a:rPr>
            </a:br>
            <a:r>
              <a:rPr lang="en-US" sz="2000" dirty="0" smtClean="0">
                <a:solidFill>
                  <a:schemeClr val="tx1"/>
                </a:solidFill>
              </a:rPr>
              <a:t>Calendar </a:t>
            </a:r>
            <a:r>
              <a:rPr lang="en-US" sz="2000" dirty="0">
                <a:solidFill>
                  <a:schemeClr val="tx1"/>
                </a:solidFill>
              </a:rPr>
              <a:t>for EPP </a:t>
            </a:r>
            <a:r>
              <a:rPr lang="en-US" sz="2000" dirty="0" smtClean="0">
                <a:solidFill>
                  <a:schemeClr val="tx1"/>
                </a:solidFill>
              </a:rPr>
              <a:t>level assessments </a:t>
            </a:r>
            <a:endParaRPr lang="en-US" sz="2000" dirty="0"/>
          </a:p>
          <a:p>
            <a:endParaRPr lang="en-US" dirty="0"/>
          </a:p>
        </p:txBody>
      </p:sp>
    </p:spTree>
    <p:extLst>
      <p:ext uri="{BB962C8B-B14F-4D97-AF65-F5344CB8AC3E}">
        <p14:creationId xmlns:p14="http://schemas.microsoft.com/office/powerpoint/2010/main" val="3476922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3D7C"/>
              </a:buClr>
              <a:buSzPct val="25000"/>
              <a:buFont typeface="Arial"/>
              <a:buNone/>
            </a:pPr>
            <a:r>
              <a:rPr lang="en-US" dirty="0" smtClean="0"/>
              <a:t>What is Your Context?</a:t>
            </a:r>
            <a:endParaRPr lang="en-US" dirty="0"/>
          </a:p>
        </p:txBody>
      </p:sp>
      <p:sp>
        <p:nvSpPr>
          <p:cNvPr id="129" name="Shape 129"/>
          <p:cNvSpPr txBox="1">
            <a:spLocks noGrp="1"/>
          </p:cNvSpPr>
          <p:nvPr>
            <p:ph idx="1"/>
          </p:nvPr>
        </p:nvSpPr>
        <p:spPr>
          <a:xfrm>
            <a:off x="1679273" y="1358554"/>
            <a:ext cx="7259453" cy="5001000"/>
          </a:xfrm>
          <a:prstGeom prst="rect">
            <a:avLst/>
          </a:prstGeom>
          <a:noFill/>
          <a:ln>
            <a:noFill/>
          </a:ln>
        </p:spPr>
        <p:txBody>
          <a:bodyPr lIns="91425" tIns="45700" rIns="91425" bIns="45700" anchor="t" anchorCtr="0">
            <a:noAutofit/>
          </a:bodyPr>
          <a:lstStyle/>
          <a:p>
            <a:pPr marL="742950" marR="0" lvl="2" indent="-349250" algn="l" rtl="0">
              <a:lnSpc>
                <a:spcPct val="100000"/>
              </a:lnSpc>
              <a:spcBef>
                <a:spcPts val="480"/>
              </a:spcBef>
              <a:spcAft>
                <a:spcPts val="0"/>
              </a:spcAft>
              <a:buClr>
                <a:srgbClr val="619080"/>
              </a:buClr>
              <a:buSzPct val="25000"/>
              <a:buFont typeface="Noto Sans Symbols"/>
              <a:buNone/>
            </a:pPr>
            <a:endParaRPr sz="2400" b="0" i="0" u="none" strike="noStrike" cap="none" dirty="0">
              <a:solidFill>
                <a:srgbClr val="619080"/>
              </a:solidFill>
              <a:latin typeface="Arial"/>
              <a:ea typeface="Arial"/>
              <a:cs typeface="Arial"/>
              <a:sym typeface="Arial"/>
            </a:endParaRPr>
          </a:p>
          <a:p>
            <a:pPr marL="342900" marR="0" lvl="0" indent="-342900" algn="l" rtl="0">
              <a:lnSpc>
                <a:spcPct val="100000"/>
              </a:lnSpc>
              <a:spcBef>
                <a:spcPts val="420"/>
              </a:spcBef>
              <a:spcAft>
                <a:spcPts val="0"/>
              </a:spcAft>
              <a:buClr>
                <a:srgbClr val="003264"/>
              </a:buClr>
              <a:buSzPct val="25000"/>
              <a:buFont typeface="Arial"/>
              <a:buNone/>
            </a:pPr>
            <a:endParaRPr sz="2100" b="0" i="0" u="none" strike="noStrike" cap="none" dirty="0">
              <a:solidFill>
                <a:srgbClr val="003D7C"/>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310" y="2153533"/>
            <a:ext cx="7099719" cy="2023673"/>
          </a:xfrm>
          <a:prstGeom prst="rect">
            <a:avLst/>
          </a:prstGeom>
        </p:spPr>
      </p:pic>
      <p:sp>
        <p:nvSpPr>
          <p:cNvPr id="3" name="TextBox 2"/>
          <p:cNvSpPr txBox="1"/>
          <p:nvPr/>
        </p:nvSpPr>
        <p:spPr>
          <a:xfrm>
            <a:off x="1054310" y="4510520"/>
            <a:ext cx="7140096" cy="923330"/>
          </a:xfrm>
          <a:prstGeom prst="rect">
            <a:avLst/>
          </a:prstGeom>
          <a:noFill/>
        </p:spPr>
        <p:txBody>
          <a:bodyPr wrap="none" rtlCol="0">
            <a:spAutoFit/>
          </a:bodyPr>
          <a:lstStyle/>
          <a:p>
            <a:pPr marL="285750" indent="-285750" algn="ctr">
              <a:buFont typeface="Wingdings" panose="05000000000000000000" pitchFamily="2" charset="2"/>
              <a:buChar char="§"/>
            </a:pPr>
            <a:r>
              <a:rPr lang="en-US" sz="2000" dirty="0" smtClean="0">
                <a:solidFill>
                  <a:schemeClr val="tx1"/>
                </a:solidFill>
              </a:rPr>
              <a:t>Size of EPP, including enrollment and number of programs</a:t>
            </a:r>
          </a:p>
          <a:p>
            <a:pPr marL="285750" indent="-285750" algn="ctr">
              <a:buFont typeface="Wingdings" panose="05000000000000000000" pitchFamily="2" charset="2"/>
              <a:buChar char="§"/>
            </a:pPr>
            <a:r>
              <a:rPr lang="en-US" sz="2000" dirty="0" smtClean="0">
                <a:solidFill>
                  <a:schemeClr val="tx1"/>
                </a:solidFill>
              </a:rPr>
              <a:t>EPP’s timeline for accreditation, if being pursued</a:t>
            </a:r>
          </a:p>
          <a:p>
            <a:pPr algn="ctr"/>
            <a:endParaRPr lang="en-US" dirty="0">
              <a:solidFill>
                <a:schemeClr val="tx1"/>
              </a:solidFill>
            </a:endParaRPr>
          </a:p>
        </p:txBody>
      </p:sp>
    </p:spTree>
    <p:extLst>
      <p:ext uri="{BB962C8B-B14F-4D97-AF65-F5344CB8AC3E}">
        <p14:creationId xmlns:p14="http://schemas.microsoft.com/office/powerpoint/2010/main" val="1282774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a:t>
            </a:r>
            <a:endParaRPr lang="en-US" dirty="0"/>
          </a:p>
        </p:txBody>
      </p:sp>
      <p:sp>
        <p:nvSpPr>
          <p:cNvPr id="5" name="Content Placeholder 4"/>
          <p:cNvSpPr>
            <a:spLocks noGrp="1"/>
          </p:cNvSpPr>
          <p:nvPr>
            <p:ph sz="half" idx="1"/>
          </p:nvPr>
        </p:nvSpPr>
        <p:spPr/>
        <p:txBody>
          <a:bodyPr/>
          <a:lstStyle/>
          <a:p>
            <a:pPr marL="0" indent="0">
              <a:buNone/>
            </a:pPr>
            <a:r>
              <a:rPr lang="en-US" sz="2000" b="1" dirty="0" smtClean="0"/>
              <a:t>Policies &amp; Procedures</a:t>
            </a:r>
          </a:p>
          <a:p>
            <a:pPr>
              <a:buFont typeface="Wingdings" panose="05000000000000000000" pitchFamily="2" charset="2"/>
              <a:buChar char="§"/>
            </a:pPr>
            <a:r>
              <a:rPr lang="en-US" sz="2000" dirty="0" smtClean="0">
                <a:hlinkClick r:id="rId3"/>
              </a:rPr>
              <a:t>https</a:t>
            </a:r>
            <a:r>
              <a:rPr lang="en-US" sz="2000" dirty="0">
                <a:hlinkClick r:id="rId3"/>
              </a:rPr>
              <a:t>://nau.edu/Provost/PEP/Quality-Assurance-System</a:t>
            </a:r>
            <a:r>
              <a:rPr lang="en-US" sz="2000" dirty="0" smtClean="0">
                <a:hlinkClick r:id="rId3"/>
              </a:rPr>
              <a:t>/</a:t>
            </a:r>
            <a:r>
              <a:rPr lang="en-US" sz="2000" dirty="0" smtClean="0"/>
              <a:t> </a:t>
            </a:r>
          </a:p>
          <a:p>
            <a:endParaRPr lang="en-US" sz="2000" dirty="0"/>
          </a:p>
          <a:p>
            <a:pPr marL="0" indent="0">
              <a:buNone/>
            </a:pPr>
            <a:r>
              <a:rPr lang="en-US" sz="2000" b="1" dirty="0"/>
              <a:t>Example </a:t>
            </a:r>
            <a:r>
              <a:rPr lang="en-US" sz="2000" b="1" dirty="0" smtClean="0"/>
              <a:t>Policy link:</a:t>
            </a:r>
            <a:endParaRPr lang="en-US" sz="2000" dirty="0" smtClean="0">
              <a:solidFill>
                <a:srgbClr val="003D7C"/>
              </a:solidFill>
              <a:hlinkClick r:id="rId4"/>
            </a:endParaRPr>
          </a:p>
          <a:p>
            <a:pPr>
              <a:buFont typeface="Wingdings" panose="05000000000000000000" pitchFamily="2" charset="2"/>
              <a:buChar char="§"/>
            </a:pPr>
            <a:r>
              <a:rPr lang="en-US" sz="2000" dirty="0" smtClean="0">
                <a:hlinkClick r:id="rId4"/>
              </a:rPr>
              <a:t>https</a:t>
            </a:r>
            <a:r>
              <a:rPr lang="en-US" sz="2000" dirty="0">
                <a:hlinkClick r:id="rId4"/>
              </a:rPr>
              <a:t>://nau.edu/uploadedFiles/Administrative/Provost/PeuHome/Forms/Example%20Policy%20and%20Procedures%20for%20Systematic%20Review%20of%20Assessment%20Data.pdf</a:t>
            </a:r>
            <a:r>
              <a:rPr lang="en-US" sz="2000" dirty="0"/>
              <a:t> </a:t>
            </a:r>
          </a:p>
          <a:p>
            <a:endParaRPr lang="en-US" dirty="0"/>
          </a:p>
        </p:txBody>
      </p:sp>
      <p:sp>
        <p:nvSpPr>
          <p:cNvPr id="6" name="Content Placeholder 5"/>
          <p:cNvSpPr>
            <a:spLocks noGrp="1"/>
          </p:cNvSpPr>
          <p:nvPr>
            <p:ph sz="half" idx="2"/>
          </p:nvPr>
        </p:nvSpPr>
        <p:spPr/>
        <p:txBody>
          <a:bodyPr/>
          <a:lstStyle/>
          <a:p>
            <a:pPr marL="0" indent="0">
              <a:buNone/>
            </a:pPr>
            <a:r>
              <a:rPr lang="en-US" sz="2000" b="1" dirty="0" smtClean="0"/>
              <a:t>Biennial Reporting Template</a:t>
            </a:r>
            <a:endParaRPr lang="en-US" sz="2000" dirty="0"/>
          </a:p>
          <a:p>
            <a:pPr>
              <a:buFont typeface="Wingdings" panose="05000000000000000000" pitchFamily="2" charset="2"/>
              <a:buChar char="§"/>
            </a:pPr>
            <a:r>
              <a:rPr lang="en-US" sz="2000" dirty="0" smtClean="0"/>
              <a:t>Purpose:</a:t>
            </a:r>
          </a:p>
          <a:p>
            <a:pPr>
              <a:buFont typeface="Wingdings" panose="05000000000000000000" pitchFamily="2" charset="2"/>
              <a:buChar char="§"/>
            </a:pPr>
            <a:r>
              <a:rPr lang="en-US" sz="2000" dirty="0" smtClean="0"/>
              <a:t>Instructions:</a:t>
            </a:r>
          </a:p>
          <a:p>
            <a:pPr>
              <a:buFont typeface="Wingdings" panose="05000000000000000000" pitchFamily="2" charset="2"/>
              <a:buChar char="§"/>
            </a:pPr>
            <a:r>
              <a:rPr lang="en-US" sz="2000" dirty="0" smtClean="0"/>
              <a:t>Contacts and program details:</a:t>
            </a:r>
          </a:p>
          <a:p>
            <a:pPr>
              <a:buFont typeface="Wingdings" panose="05000000000000000000" pitchFamily="2" charset="2"/>
              <a:buChar char="§"/>
            </a:pPr>
            <a:r>
              <a:rPr lang="en-US" sz="2000" dirty="0" smtClean="0"/>
              <a:t>Context:</a:t>
            </a:r>
          </a:p>
          <a:p>
            <a:pPr>
              <a:buFont typeface="Wingdings" panose="05000000000000000000" pitchFamily="2" charset="2"/>
              <a:buChar char="§"/>
            </a:pPr>
            <a:r>
              <a:rPr lang="en-US" sz="2000" dirty="0" smtClean="0"/>
              <a:t>List of Assessments:</a:t>
            </a:r>
          </a:p>
          <a:p>
            <a:pPr>
              <a:buFont typeface="Wingdings" panose="05000000000000000000" pitchFamily="2" charset="2"/>
              <a:buChar char="§"/>
            </a:pPr>
            <a:r>
              <a:rPr lang="en-US" sz="2000" dirty="0" smtClean="0"/>
              <a:t>Relationship to Standards:</a:t>
            </a:r>
          </a:p>
          <a:p>
            <a:pPr>
              <a:buFont typeface="Wingdings" panose="05000000000000000000" pitchFamily="2" charset="2"/>
              <a:buChar char="§"/>
            </a:pPr>
            <a:r>
              <a:rPr lang="en-US" sz="2000" dirty="0" smtClean="0"/>
              <a:t>Evidence for meeting standards (each assessment):</a:t>
            </a:r>
          </a:p>
          <a:p>
            <a:pPr>
              <a:buFont typeface="Wingdings" panose="05000000000000000000" pitchFamily="2" charset="2"/>
              <a:buChar char="§"/>
            </a:pPr>
            <a:r>
              <a:rPr lang="en-US" sz="2000" dirty="0" smtClean="0"/>
              <a:t>Use of Assessment Results:</a:t>
            </a:r>
          </a:p>
          <a:p>
            <a:pPr>
              <a:buFont typeface="Wingdings" panose="05000000000000000000" pitchFamily="2" charset="2"/>
              <a:buChar char="§"/>
            </a:pPr>
            <a:r>
              <a:rPr lang="en-US" sz="2000" dirty="0" smtClean="0"/>
              <a:t>Action Plan:</a:t>
            </a:r>
          </a:p>
          <a:p>
            <a:pPr marL="0" indent="0">
              <a:buNone/>
            </a:pPr>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169570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SPA Report Policies and Procedures</a:t>
            </a:r>
            <a:endParaRPr lang="en-US" dirty="0"/>
          </a:p>
        </p:txBody>
      </p:sp>
      <p:sp>
        <p:nvSpPr>
          <p:cNvPr id="10" name="Content Placeholder 9"/>
          <p:cNvSpPr>
            <a:spLocks noGrp="1"/>
          </p:cNvSpPr>
          <p:nvPr>
            <p:ph idx="1"/>
          </p:nvPr>
        </p:nvSpPr>
        <p:spPr/>
        <p:txBody>
          <a:bodyPr/>
          <a:lstStyle/>
          <a:p>
            <a:pPr marL="0" indent="0">
              <a:buNone/>
            </a:pPr>
            <a:r>
              <a:rPr lang="en-US" sz="2000" b="1" dirty="0" smtClean="0"/>
              <a:t>Master SPA Section IV Assessment File Template</a:t>
            </a:r>
          </a:p>
          <a:p>
            <a:pPr>
              <a:buFont typeface="Wingdings" panose="05000000000000000000" pitchFamily="2" charset="2"/>
              <a:buChar char="§"/>
            </a:pPr>
            <a:r>
              <a:rPr lang="en-US" sz="2000" dirty="0" smtClean="0"/>
              <a:t>Master Template includes the required components for program level reports</a:t>
            </a:r>
          </a:p>
          <a:p>
            <a:pPr>
              <a:buFont typeface="Wingdings" panose="05000000000000000000" pitchFamily="2" charset="2"/>
              <a:buChar char="§"/>
            </a:pPr>
            <a:r>
              <a:rPr lang="en-US" sz="2000" dirty="0" smtClean="0"/>
              <a:t>Template and Archived documents are maintained on a SharePoint site; faculty and staff can access w/ authentication;</a:t>
            </a:r>
          </a:p>
          <a:p>
            <a:pPr>
              <a:buFont typeface="Wingdings" panose="05000000000000000000" pitchFamily="2" charset="2"/>
              <a:buChar char="§"/>
            </a:pPr>
            <a:r>
              <a:rPr lang="en-US" sz="2000" dirty="0" smtClean="0"/>
              <a:t>Templates are stored on the SharePoint site for easy reference; </a:t>
            </a:r>
          </a:p>
          <a:p>
            <a:pPr>
              <a:buFont typeface="Wingdings" panose="05000000000000000000" pitchFamily="2" charset="2"/>
              <a:buChar char="§"/>
            </a:pPr>
            <a:r>
              <a:rPr lang="en-US" sz="2000" dirty="0" smtClean="0"/>
              <a:t>For the next reporting cycle, NAU PEP staff update the template with data charts, and any revised assignment directions or rubrics; </a:t>
            </a:r>
          </a:p>
          <a:p>
            <a:pPr>
              <a:buFont typeface="Wingdings" panose="05000000000000000000" pitchFamily="2" charset="2"/>
              <a:buChar char="§"/>
            </a:pPr>
            <a:r>
              <a:rPr lang="en-US" sz="2000" dirty="0" smtClean="0"/>
              <a:t>faculty can then efficiently update the </a:t>
            </a:r>
            <a:r>
              <a:rPr lang="en-US" sz="2000" dirty="0"/>
              <a:t>(a) assessment </a:t>
            </a:r>
            <a:r>
              <a:rPr lang="en-US" sz="2000" dirty="0" smtClean="0"/>
              <a:t>description, (b) standards alignment, (c) data analysis and (d) interpretation sections; </a:t>
            </a:r>
          </a:p>
          <a:p>
            <a:pPr>
              <a:buFont typeface="Wingdings" panose="05000000000000000000" pitchFamily="2" charset="2"/>
              <a:buChar char="§"/>
            </a:pPr>
            <a:r>
              <a:rPr lang="en-US" sz="2000" dirty="0" smtClean="0"/>
              <a:t>SPA reports submitted through </a:t>
            </a:r>
            <a:r>
              <a:rPr lang="en-US" sz="2000" u="sng" dirty="0" smtClean="0"/>
              <a:t>AIMS.caepnet.org</a:t>
            </a:r>
            <a:r>
              <a:rPr lang="en-US" sz="2000" dirty="0" smtClean="0"/>
              <a:t> are also archived on the SharePoint drive</a:t>
            </a:r>
          </a:p>
          <a:p>
            <a:endParaRPr lang="en-US" dirty="0"/>
          </a:p>
        </p:txBody>
      </p:sp>
      <p:sp>
        <p:nvSpPr>
          <p:cNvPr id="5" name="Slide Number Placeholder 4"/>
          <p:cNvSpPr>
            <a:spLocks noGrp="1"/>
          </p:cNvSpPr>
          <p:nvPr>
            <p:ph type="sldNum" sz="quarter" idx="4294967295"/>
          </p:nvPr>
        </p:nvSpPr>
        <p:spPr>
          <a:xfrm>
            <a:off x="7239000" y="6553200"/>
            <a:ext cx="1905000" cy="304800"/>
          </a:xfrm>
        </p:spPr>
        <p:txBody>
          <a:bodyPr/>
          <a:lstStyle/>
          <a:p>
            <a:pPr>
              <a:defRPr/>
            </a:pPr>
            <a:fld id="{A94C9D31-C077-4F1D-9A24-5EC35A00F916}" type="slidenum">
              <a:rPr lang="en-US" smtClean="0"/>
              <a:pPr>
                <a:defRPr/>
              </a:pPr>
              <a:t>31</a:t>
            </a:fld>
            <a:endParaRPr lang="en-US"/>
          </a:p>
        </p:txBody>
      </p:sp>
    </p:spTree>
    <p:extLst>
      <p:ext uri="{BB962C8B-B14F-4D97-AF65-F5344CB8AC3E}">
        <p14:creationId xmlns:p14="http://schemas.microsoft.com/office/powerpoint/2010/main" val="4108243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EPP Level </a:t>
            </a:r>
            <a:r>
              <a:rPr lang="en-US" dirty="0"/>
              <a:t>Assessment Plan </a:t>
            </a:r>
            <a:br>
              <a:rPr lang="en-US" dirty="0"/>
            </a:br>
            <a:r>
              <a:rPr lang="en-US" dirty="0"/>
              <a:t>and Master Calendar</a:t>
            </a:r>
          </a:p>
        </p:txBody>
      </p:sp>
      <p:graphicFrame>
        <p:nvGraphicFramePr>
          <p:cNvPr id="4" name="Content Placeholder 3"/>
          <p:cNvGraphicFramePr>
            <a:graphicFrameLocks noGrp="1"/>
          </p:cNvGraphicFramePr>
          <p:nvPr>
            <p:ph idx="1"/>
            <p:extLst/>
          </p:nvPr>
        </p:nvGraphicFramePr>
        <p:xfrm>
          <a:off x="211015" y="1358900"/>
          <a:ext cx="8550401" cy="2748280"/>
        </p:xfrm>
        <a:graphic>
          <a:graphicData uri="http://schemas.openxmlformats.org/drawingml/2006/table">
            <a:tbl>
              <a:tblPr firstRow="1" bandRow="1">
                <a:tableStyleId>{5C22544A-7EE6-4342-B048-85BDC9FD1C3A}</a:tableStyleId>
              </a:tblPr>
              <a:tblGrid>
                <a:gridCol w="1112649">
                  <a:extLst>
                    <a:ext uri="{9D8B030D-6E8A-4147-A177-3AD203B41FA5}">
                      <a16:colId xmlns="" xmlns:a16="http://schemas.microsoft.com/office/drawing/2014/main" val="3755954344"/>
                    </a:ext>
                  </a:extLst>
                </a:gridCol>
                <a:gridCol w="1432237">
                  <a:extLst>
                    <a:ext uri="{9D8B030D-6E8A-4147-A177-3AD203B41FA5}">
                      <a16:colId xmlns="" xmlns:a16="http://schemas.microsoft.com/office/drawing/2014/main" val="546770165"/>
                    </a:ext>
                  </a:extLst>
                </a:gridCol>
                <a:gridCol w="1100991">
                  <a:extLst>
                    <a:ext uri="{9D8B030D-6E8A-4147-A177-3AD203B41FA5}">
                      <a16:colId xmlns="" xmlns:a16="http://schemas.microsoft.com/office/drawing/2014/main" val="69267834"/>
                    </a:ext>
                  </a:extLst>
                </a:gridCol>
                <a:gridCol w="1195754">
                  <a:extLst>
                    <a:ext uri="{9D8B030D-6E8A-4147-A177-3AD203B41FA5}">
                      <a16:colId xmlns="" xmlns:a16="http://schemas.microsoft.com/office/drawing/2014/main" val="749471271"/>
                    </a:ext>
                  </a:extLst>
                </a:gridCol>
                <a:gridCol w="1076708">
                  <a:extLst>
                    <a:ext uri="{9D8B030D-6E8A-4147-A177-3AD203B41FA5}">
                      <a16:colId xmlns="" xmlns:a16="http://schemas.microsoft.com/office/drawing/2014/main" val="1725896183"/>
                    </a:ext>
                  </a:extLst>
                </a:gridCol>
                <a:gridCol w="1278362">
                  <a:extLst>
                    <a:ext uri="{9D8B030D-6E8A-4147-A177-3AD203B41FA5}">
                      <a16:colId xmlns="" xmlns:a16="http://schemas.microsoft.com/office/drawing/2014/main" val="4087933358"/>
                    </a:ext>
                  </a:extLst>
                </a:gridCol>
                <a:gridCol w="1353700">
                  <a:extLst>
                    <a:ext uri="{9D8B030D-6E8A-4147-A177-3AD203B41FA5}">
                      <a16:colId xmlns="" xmlns:a16="http://schemas.microsoft.com/office/drawing/2014/main" val="3411020420"/>
                    </a:ext>
                  </a:extLst>
                </a:gridCol>
              </a:tblGrid>
              <a:tr h="370840">
                <a:tc>
                  <a:txBody>
                    <a:bodyPr/>
                    <a:lstStyle/>
                    <a:p>
                      <a:r>
                        <a:rPr lang="en-US" sz="1200" dirty="0" smtClean="0">
                          <a:solidFill>
                            <a:schemeClr val="tx1">
                              <a:lumMod val="50000"/>
                            </a:schemeClr>
                          </a:solidFill>
                          <a:latin typeface="Arial" panose="020B0604020202020204" pitchFamily="34" charset="0"/>
                          <a:cs typeface="Arial" panose="020B0604020202020204" pitchFamily="34" charset="0"/>
                        </a:rPr>
                        <a:t>CAEP Standard</a:t>
                      </a:r>
                      <a:endParaRPr lang="en-US" sz="120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lumMod val="50000"/>
                            </a:schemeClr>
                          </a:solidFill>
                          <a:latin typeface="Arial" panose="020B0604020202020204" pitchFamily="34" charset="0"/>
                          <a:cs typeface="Arial" panose="020B0604020202020204" pitchFamily="34" charset="0"/>
                        </a:rPr>
                        <a:t>Evidence &amp; Tools</a:t>
                      </a:r>
                      <a:endParaRPr lang="en-US" sz="120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lumMod val="50000"/>
                            </a:schemeClr>
                          </a:solidFill>
                          <a:latin typeface="Arial" panose="020B0604020202020204" pitchFamily="34" charset="0"/>
                          <a:cs typeface="Arial" panose="020B0604020202020204" pitchFamily="34" charset="0"/>
                        </a:rPr>
                        <a:t>Type</a:t>
                      </a:r>
                      <a:r>
                        <a:rPr lang="en-US" sz="1200" baseline="0" dirty="0" smtClean="0">
                          <a:solidFill>
                            <a:schemeClr val="tx1">
                              <a:lumMod val="50000"/>
                            </a:schemeClr>
                          </a:solidFill>
                          <a:latin typeface="Arial" panose="020B0604020202020204" pitchFamily="34" charset="0"/>
                          <a:cs typeface="Arial" panose="020B0604020202020204" pitchFamily="34" charset="0"/>
                        </a:rPr>
                        <a:t> </a:t>
                      </a:r>
                      <a:r>
                        <a:rPr lang="en-US" sz="1200" dirty="0" smtClean="0">
                          <a:solidFill>
                            <a:schemeClr val="tx1">
                              <a:lumMod val="50000"/>
                            </a:schemeClr>
                          </a:solidFill>
                          <a:latin typeface="Arial" panose="020B0604020202020204" pitchFamily="34" charset="0"/>
                          <a:cs typeface="Arial" panose="020B0604020202020204" pitchFamily="34" charset="0"/>
                        </a:rPr>
                        <a:t>of Data</a:t>
                      </a:r>
                      <a:endParaRPr lang="en-US" sz="120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lumMod val="50000"/>
                            </a:schemeClr>
                          </a:solidFill>
                          <a:latin typeface="Arial" panose="020B0604020202020204" pitchFamily="34" charset="0"/>
                          <a:cs typeface="Arial" panose="020B0604020202020204" pitchFamily="34" charset="0"/>
                        </a:rPr>
                        <a:t>Admin. Schedule</a:t>
                      </a:r>
                      <a:endParaRPr lang="en-US" sz="120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lumMod val="50000"/>
                            </a:schemeClr>
                          </a:solidFill>
                          <a:latin typeface="Arial" panose="020B0604020202020204" pitchFamily="34" charset="0"/>
                          <a:cs typeface="Arial" panose="020B0604020202020204" pitchFamily="34" charset="0"/>
                        </a:rPr>
                        <a:t>Report Schedule</a:t>
                      </a:r>
                      <a:endParaRPr lang="en-US" sz="120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lumMod val="50000"/>
                            </a:schemeClr>
                          </a:solidFill>
                          <a:latin typeface="Arial" panose="020B0604020202020204" pitchFamily="34" charset="0"/>
                          <a:cs typeface="Arial" panose="020B0604020202020204" pitchFamily="34" charset="0"/>
                        </a:rPr>
                        <a:t>Use of Data</a:t>
                      </a:r>
                      <a:endParaRPr lang="en-US" sz="1200" dirty="0">
                        <a:solidFill>
                          <a:schemeClr val="tx1">
                            <a:lumMod val="50000"/>
                          </a:schemeClr>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lumMod val="50000"/>
                            </a:schemeClr>
                          </a:solidFill>
                          <a:latin typeface="Arial" panose="020B0604020202020204" pitchFamily="34" charset="0"/>
                          <a:cs typeface="Arial" panose="020B0604020202020204" pitchFamily="34" charset="0"/>
                        </a:rPr>
                        <a:t>Review </a:t>
                      </a:r>
                      <a:r>
                        <a:rPr lang="en-US" sz="1200" baseline="0" dirty="0" smtClean="0">
                          <a:solidFill>
                            <a:schemeClr val="tx1">
                              <a:lumMod val="50000"/>
                            </a:schemeClr>
                          </a:solidFill>
                          <a:latin typeface="Arial" panose="020B0604020202020204" pitchFamily="34" charset="0"/>
                          <a:cs typeface="Arial" panose="020B0604020202020204" pitchFamily="34" charset="0"/>
                        </a:rPr>
                        <a:t> Usefulness of Tool</a:t>
                      </a:r>
                      <a:endParaRPr lang="en-US" sz="1200" dirty="0">
                        <a:solidFill>
                          <a:schemeClr val="tx1">
                            <a:lumMod val="50000"/>
                          </a:schemeClr>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687298090"/>
                  </a:ext>
                </a:extLst>
              </a:tr>
              <a:tr h="370840">
                <a:tc>
                  <a:txBody>
                    <a:bodyPr/>
                    <a:lstStyle/>
                    <a:p>
                      <a:r>
                        <a:rPr lang="en-US" sz="1200" dirty="0" smtClean="0">
                          <a:solidFill>
                            <a:schemeClr val="tx1"/>
                          </a:solidFill>
                          <a:latin typeface="Arial" panose="020B0604020202020204" pitchFamily="34" charset="0"/>
                          <a:cs typeface="Arial" panose="020B0604020202020204" pitchFamily="34" charset="0"/>
                        </a:rPr>
                        <a:t>1.1 know </a:t>
                      </a:r>
                      <a:r>
                        <a:rPr lang="en-US" sz="1200" dirty="0" err="1" smtClean="0">
                          <a:solidFill>
                            <a:schemeClr val="tx1"/>
                          </a:solidFill>
                          <a:latin typeface="Arial" panose="020B0604020202020204" pitchFamily="34" charset="0"/>
                          <a:cs typeface="Arial" panose="020B0604020202020204" pitchFamily="34" charset="0"/>
                        </a:rPr>
                        <a:t>InTASC</a:t>
                      </a:r>
                      <a:r>
                        <a:rPr lang="en-US" sz="1200" dirty="0" smtClean="0">
                          <a:solidFill>
                            <a:schemeClr val="tx1"/>
                          </a:solidFill>
                          <a:latin typeface="Arial" panose="020B0604020202020204" pitchFamily="34" charset="0"/>
                          <a:cs typeface="Arial" panose="020B0604020202020204" pitchFamily="34" charset="0"/>
                        </a:rPr>
                        <a:t> Standards</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solidFill>
                          <a:latin typeface="Arial" panose="020B0604020202020204" pitchFamily="34" charset="0"/>
                          <a:cs typeface="Arial" panose="020B0604020202020204" pitchFamily="34" charset="0"/>
                        </a:rPr>
                        <a:t>Student Teaching </a:t>
                      </a:r>
                      <a:r>
                        <a:rPr lang="en-US" sz="1200" dirty="0" err="1" smtClean="0">
                          <a:solidFill>
                            <a:schemeClr val="tx1"/>
                          </a:solidFill>
                          <a:latin typeface="Arial" panose="020B0604020202020204" pitchFamily="34" charset="0"/>
                          <a:cs typeface="Arial" panose="020B0604020202020204" pitchFamily="34" charset="0"/>
                        </a:rPr>
                        <a:t>Eval</a:t>
                      </a:r>
                      <a:r>
                        <a:rPr lang="en-US" sz="1200" dirty="0" smtClean="0">
                          <a:solidFill>
                            <a:schemeClr val="tx1"/>
                          </a:solidFill>
                          <a:latin typeface="Arial" panose="020B0604020202020204" pitchFamily="34" charset="0"/>
                          <a:cs typeface="Arial" panose="020B0604020202020204" pitchFamily="34" charset="0"/>
                        </a:rPr>
                        <a:t> (proprietary)</a:t>
                      </a:r>
                    </a:p>
                    <a:p>
                      <a:endParaRPr lang="en-US" sz="1200"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Tools:</a:t>
                      </a:r>
                      <a:r>
                        <a:rPr lang="en-US" sz="1200" baseline="0" dirty="0" smtClean="0">
                          <a:solidFill>
                            <a:schemeClr val="tx1"/>
                          </a:solidFill>
                          <a:latin typeface="Arial" panose="020B0604020202020204" pitchFamily="34" charset="0"/>
                          <a:cs typeface="Arial" panose="020B0604020202020204" pitchFamily="34" charset="0"/>
                        </a:rPr>
                        <a:t> </a:t>
                      </a:r>
                      <a:r>
                        <a:rPr lang="en-US" sz="1200" baseline="0" dirty="0" err="1" smtClean="0">
                          <a:solidFill>
                            <a:schemeClr val="tx1"/>
                          </a:solidFill>
                          <a:latin typeface="Arial" panose="020B0604020202020204" pitchFamily="34" charset="0"/>
                          <a:cs typeface="Arial" panose="020B0604020202020204" pitchFamily="34" charset="0"/>
                        </a:rPr>
                        <a:t>BbLearn</a:t>
                      </a:r>
                      <a:r>
                        <a:rPr lang="en-US" sz="1200" baseline="0" dirty="0" smtClean="0">
                          <a:solidFill>
                            <a:schemeClr val="tx1"/>
                          </a:solidFill>
                          <a:latin typeface="Arial" panose="020B0604020202020204" pitchFamily="34" charset="0"/>
                          <a:cs typeface="Arial" panose="020B0604020202020204" pitchFamily="34" charset="0"/>
                        </a:rPr>
                        <a:t> Rubric, Business Objects, SharePoint</a:t>
                      </a:r>
                    </a:p>
                    <a:p>
                      <a:endParaRPr lang="en-US" sz="1200" baseline="0" dirty="0" smtClean="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err="1" smtClean="0">
                          <a:solidFill>
                            <a:schemeClr val="tx1"/>
                          </a:solidFill>
                          <a:latin typeface="Arial" panose="020B0604020202020204" pitchFamily="34" charset="0"/>
                          <a:cs typeface="Arial" panose="020B0604020202020204" pitchFamily="34" charset="0"/>
                        </a:rPr>
                        <a:t>InTASC</a:t>
                      </a:r>
                      <a:r>
                        <a:rPr lang="en-US" sz="1200" dirty="0" smtClean="0">
                          <a:solidFill>
                            <a:schemeClr val="tx1"/>
                          </a:solidFill>
                          <a:latin typeface="Arial" panose="020B0604020202020204" pitchFamily="34" charset="0"/>
                          <a:cs typeface="Arial" panose="020B0604020202020204" pitchFamily="34" charset="0"/>
                        </a:rPr>
                        <a:t> categories</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solidFill>
                          <a:latin typeface="Arial" panose="020B0604020202020204" pitchFamily="34" charset="0"/>
                          <a:cs typeface="Arial" panose="020B0604020202020204" pitchFamily="34" charset="0"/>
                        </a:rPr>
                        <a:t>Mid-term &amp;</a:t>
                      </a:r>
                      <a:r>
                        <a:rPr lang="en-US" sz="1200" baseline="0" dirty="0" smtClean="0">
                          <a:solidFill>
                            <a:schemeClr val="tx1"/>
                          </a:solidFill>
                          <a:latin typeface="Arial" panose="020B0604020202020204" pitchFamily="34" charset="0"/>
                          <a:cs typeface="Arial" panose="020B0604020202020204" pitchFamily="34" charset="0"/>
                        </a:rPr>
                        <a:t> final each term</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solidFill>
                          <a:latin typeface="Arial" panose="020B0604020202020204" pitchFamily="34" charset="0"/>
                          <a:cs typeface="Arial" panose="020B0604020202020204" pitchFamily="34" charset="0"/>
                        </a:rPr>
                        <a:t>Fall, even years-program level</a:t>
                      </a:r>
                    </a:p>
                    <a:p>
                      <a:endParaRPr lang="en-US" sz="1200"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Fall, odd years.-EPP wide</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solidFill>
                          <a:latin typeface="Arial" panose="020B0604020202020204" pitchFamily="34" charset="0"/>
                          <a:cs typeface="Arial" panose="020B0604020202020204" pitchFamily="34" charset="0"/>
                        </a:rPr>
                        <a:t>Program review (SPA</a:t>
                      </a:r>
                      <a:r>
                        <a:rPr lang="en-US" sz="1200" baseline="0" dirty="0" smtClean="0">
                          <a:solidFill>
                            <a:schemeClr val="tx1"/>
                          </a:solidFill>
                          <a:latin typeface="Arial" panose="020B0604020202020204" pitchFamily="34" charset="0"/>
                          <a:cs typeface="Arial" panose="020B0604020202020204" pitchFamily="34" charset="0"/>
                        </a:rPr>
                        <a:t> A4)</a:t>
                      </a:r>
                    </a:p>
                    <a:p>
                      <a:endParaRPr lang="en-US" sz="1200" baseline="0" dirty="0" smtClean="0">
                        <a:solidFill>
                          <a:schemeClr val="tx1"/>
                        </a:solidFill>
                        <a:latin typeface="Arial" panose="020B0604020202020204" pitchFamily="34" charset="0"/>
                        <a:cs typeface="Arial" panose="020B0604020202020204" pitchFamily="34" charset="0"/>
                      </a:endParaRPr>
                    </a:p>
                    <a:p>
                      <a:r>
                        <a:rPr lang="en-US" sz="1200" baseline="0" dirty="0" smtClean="0">
                          <a:solidFill>
                            <a:schemeClr val="tx1"/>
                          </a:solidFill>
                          <a:latin typeface="Arial" panose="020B0604020202020204" pitchFamily="34" charset="0"/>
                          <a:cs typeface="Arial" panose="020B0604020202020204" pitchFamily="34" charset="0"/>
                        </a:rPr>
                        <a:t>EPP Review (CAEP 1.1)</a:t>
                      </a:r>
                    </a:p>
                    <a:p>
                      <a:r>
                        <a:rPr lang="en-US" sz="1200" baseline="0" dirty="0" smtClean="0">
                          <a:solidFill>
                            <a:schemeClr val="tx1"/>
                          </a:solidFill>
                          <a:latin typeface="Arial" panose="020B0604020202020204" pitchFamily="34" charset="0"/>
                          <a:cs typeface="Arial" panose="020B0604020202020204" pitchFamily="34" charset="0"/>
                        </a:rPr>
                        <a:t>Stakeholder meetings</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solidFill>
                          <a:latin typeface="Arial" panose="020B0604020202020204" pitchFamily="34" charset="0"/>
                          <a:cs typeface="Arial" panose="020B0604020202020204" pitchFamily="34" charset="0"/>
                        </a:rPr>
                        <a:t>AY 17-18, committee review options to continue or prepare RFP</a:t>
                      </a:r>
                      <a:r>
                        <a:rPr lang="en-US" sz="1200" baseline="0" dirty="0" smtClean="0">
                          <a:solidFill>
                            <a:schemeClr val="tx1"/>
                          </a:solidFill>
                          <a:latin typeface="Arial" panose="020B0604020202020204" pitchFamily="34" charset="0"/>
                          <a:cs typeface="Arial" panose="020B0604020202020204" pitchFamily="34" charset="0"/>
                        </a:rPr>
                        <a:t> for another tool</a:t>
                      </a:r>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642998125"/>
                  </a:ext>
                </a:extLst>
              </a:tr>
              <a:tr h="370840">
                <a:tc gridSpan="7">
                  <a:txBody>
                    <a:bodyPr/>
                    <a:lstStyle/>
                    <a:p>
                      <a:r>
                        <a:rPr lang="en-US" sz="1600" dirty="0" smtClean="0">
                          <a:solidFill>
                            <a:srgbClr val="003D7C"/>
                          </a:solidFill>
                          <a:hlinkClick r:id="rId3"/>
                        </a:rPr>
                        <a:t>http://caepnet.org/standards/introduction</a:t>
                      </a:r>
                      <a:r>
                        <a:rPr lang="en-US" sz="1600" dirty="0" smtClean="0">
                          <a:solidFill>
                            <a:srgbClr val="003D7C"/>
                          </a:solidFill>
                        </a:rPr>
                        <a:t>    </a:t>
                      </a:r>
                      <a:endParaRPr lang="en-US" sz="1600" dirty="0">
                        <a:solidFill>
                          <a:srgbClr val="003D7C"/>
                        </a:solidFill>
                      </a:endParaRP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 xmlns:a16="http://schemas.microsoft.com/office/drawing/2014/main" val="2810163837"/>
                  </a:ext>
                </a:extLst>
              </a:tr>
            </a:tbl>
          </a:graphicData>
        </a:graphic>
      </p:graphicFrame>
    </p:spTree>
    <p:extLst>
      <p:ext uri="{BB962C8B-B14F-4D97-AF65-F5344CB8AC3E}">
        <p14:creationId xmlns:p14="http://schemas.microsoft.com/office/powerpoint/2010/main" val="1503519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Procedures Activity</a:t>
            </a:r>
            <a:endParaRPr lang="en-US" dirty="0"/>
          </a:p>
        </p:txBody>
      </p:sp>
      <p:sp>
        <p:nvSpPr>
          <p:cNvPr id="3" name="Content Placeholder 2"/>
          <p:cNvSpPr>
            <a:spLocks noGrp="1"/>
          </p:cNvSpPr>
          <p:nvPr>
            <p:ph idx="1"/>
          </p:nvPr>
        </p:nvSpPr>
        <p:spPr>
          <a:xfrm>
            <a:off x="446568" y="1358555"/>
            <a:ext cx="8315202" cy="4809489"/>
          </a:xfrm>
        </p:spPr>
        <p:txBody>
          <a:bodyPr/>
          <a:lstStyle/>
          <a:p>
            <a:pPr marL="0" indent="0">
              <a:buNone/>
            </a:pPr>
            <a:r>
              <a:rPr lang="en-US" sz="2000" b="1" dirty="0" smtClean="0">
                <a:latin typeface="Arial" panose="020B0604020202020204" pitchFamily="34" charset="0"/>
                <a:cs typeface="Arial" panose="020B0604020202020204" pitchFamily="34" charset="0"/>
              </a:rPr>
              <a:t>Discussion</a:t>
            </a:r>
            <a:endParaRPr lang="en-US" dirty="0"/>
          </a:p>
          <a:p>
            <a:pPr>
              <a:buFont typeface="Wingdings" panose="05000000000000000000" pitchFamily="2" charset="2"/>
              <a:buChar char="§"/>
            </a:pPr>
            <a:r>
              <a:rPr lang="en-US" sz="2000" dirty="0" smtClean="0"/>
              <a:t>How might you use the Policy and Procedure strategies to develop a useful</a:t>
            </a:r>
            <a:r>
              <a:rPr lang="en-US" sz="2000" dirty="0"/>
              <a:t>, efficient and sustainable Quality Assurance </a:t>
            </a:r>
            <a:r>
              <a:rPr lang="en-US" sz="2000" dirty="0" smtClean="0"/>
              <a:t>System for your EPP?</a:t>
            </a:r>
          </a:p>
          <a:p>
            <a:pPr lvl="1"/>
            <a:r>
              <a:rPr lang="en-US" sz="2000" dirty="0" smtClean="0"/>
              <a:t>Master Assessment Plan and Calendar</a:t>
            </a:r>
          </a:p>
          <a:p>
            <a:pPr lvl="1"/>
            <a:r>
              <a:rPr lang="en-US" sz="2000" dirty="0" smtClean="0"/>
              <a:t>Policy and Procedures Template</a:t>
            </a:r>
          </a:p>
          <a:p>
            <a:pPr lvl="1"/>
            <a:r>
              <a:rPr lang="en-US" sz="2000" dirty="0" smtClean="0"/>
              <a:t>Biennial Report Template</a:t>
            </a:r>
          </a:p>
          <a:p>
            <a:pPr lvl="1"/>
            <a:r>
              <a:rPr lang="en-US" sz="2000" dirty="0" smtClean="0"/>
              <a:t>SPA Templates</a:t>
            </a:r>
          </a:p>
          <a:p>
            <a:pPr marL="457188" lvl="1" indent="0">
              <a:buNone/>
            </a:pPr>
            <a:endParaRPr lang="en-US" sz="1700" dirty="0" smtClean="0"/>
          </a:p>
          <a:p>
            <a:pPr lvl="1"/>
            <a:endParaRPr lang="en-US" sz="1700" dirty="0"/>
          </a:p>
          <a:p>
            <a:endParaRPr lang="en-US" dirty="0"/>
          </a:p>
        </p:txBody>
      </p:sp>
      <p:pic>
        <p:nvPicPr>
          <p:cNvPr id="4" name="Picture 3" descr="&lt;strong&gt;Policies&lt;/strong&gt; - Student Shop - UW-Madi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955" y="3953601"/>
            <a:ext cx="1905000" cy="1905000"/>
          </a:xfrm>
          <a:prstGeom prst="rect">
            <a:avLst/>
          </a:prstGeom>
        </p:spPr>
      </p:pic>
    </p:spTree>
    <p:extLst>
      <p:ext uri="{BB962C8B-B14F-4D97-AF65-F5344CB8AC3E}">
        <p14:creationId xmlns:p14="http://schemas.microsoft.com/office/powerpoint/2010/main" val="754276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CAEP </a:t>
            </a:r>
            <a:r>
              <a:rPr lang="en-US" dirty="0" smtClean="0"/>
              <a:t>Self-Study </a:t>
            </a:r>
            <a:r>
              <a:rPr lang="en-US" dirty="0"/>
              <a:t>Report</a:t>
            </a:r>
          </a:p>
        </p:txBody>
      </p:sp>
      <p:sp>
        <p:nvSpPr>
          <p:cNvPr id="3" name="Content Placeholder 2"/>
          <p:cNvSpPr>
            <a:spLocks noGrp="1"/>
          </p:cNvSpPr>
          <p:nvPr>
            <p:ph idx="1"/>
          </p:nvPr>
        </p:nvSpPr>
        <p:spPr>
          <a:xfrm>
            <a:off x="293077" y="1100650"/>
            <a:ext cx="8468693" cy="5100645"/>
          </a:xfrm>
        </p:spPr>
        <p:txBody>
          <a:bodyPr/>
          <a:lstStyle/>
          <a:p>
            <a:pPr marL="101600" lvl="0" indent="0">
              <a:spcBef>
                <a:spcPts val="0"/>
              </a:spcBef>
              <a:spcAft>
                <a:spcPts val="0"/>
              </a:spcAft>
              <a:buSzPct val="100000"/>
              <a:buNone/>
            </a:pPr>
            <a:r>
              <a:rPr lang="en-US" sz="2000" b="1" dirty="0"/>
              <a:t>Iterative process</a:t>
            </a:r>
            <a:r>
              <a:rPr lang="en-US" sz="2000" b="1" dirty="0" smtClean="0">
                <a:ea typeface="Arial"/>
                <a:sym typeface="Arial"/>
              </a:rPr>
              <a:t>...</a:t>
            </a:r>
          </a:p>
          <a:p>
            <a:pPr marL="444500" lvl="0" indent="-342900">
              <a:spcBef>
                <a:spcPts val="0"/>
              </a:spcBef>
              <a:spcAft>
                <a:spcPts val="0"/>
              </a:spcAft>
              <a:buSzPct val="100000"/>
              <a:buFont typeface="Wingdings" panose="05000000000000000000" pitchFamily="2" charset="2"/>
              <a:buChar char="§"/>
            </a:pPr>
            <a:r>
              <a:rPr lang="en-US" sz="2000" b="0" dirty="0" smtClean="0">
                <a:solidFill>
                  <a:schemeClr val="tx1"/>
                </a:solidFill>
                <a:ea typeface="Arial"/>
                <a:sym typeface="Arial"/>
              </a:rPr>
              <a:t>Used assessment audit, data tools, &amp; policies/procedures to guide what we needed for evidence;</a:t>
            </a:r>
            <a:endParaRPr lang="en-US" sz="2000" dirty="0">
              <a:solidFill>
                <a:schemeClr val="tx1"/>
              </a:solidFill>
              <a:ea typeface="Arial"/>
              <a:sym typeface="Arial"/>
            </a:endParaRPr>
          </a:p>
          <a:p>
            <a:pPr marL="444500" lvl="0" indent="-342900">
              <a:spcBef>
                <a:spcPts val="0"/>
              </a:spcBef>
              <a:spcAft>
                <a:spcPts val="0"/>
              </a:spcAft>
              <a:buSzPct val="100000"/>
              <a:buFont typeface="Wingdings" panose="05000000000000000000" pitchFamily="2" charset="2"/>
              <a:buChar char="§"/>
            </a:pPr>
            <a:r>
              <a:rPr lang="en-US" sz="2000" b="0" dirty="0" smtClean="0">
                <a:solidFill>
                  <a:schemeClr val="tx1"/>
                </a:solidFill>
              </a:rPr>
              <a:t>Formed </a:t>
            </a:r>
            <a:r>
              <a:rPr lang="en-US" sz="2000" b="0" dirty="0">
                <a:solidFill>
                  <a:schemeClr val="tx1"/>
                </a:solidFill>
              </a:rPr>
              <a:t>CAEP Self-Study Writing </a:t>
            </a:r>
            <a:r>
              <a:rPr lang="en-US" sz="2000" b="0" dirty="0" smtClean="0">
                <a:solidFill>
                  <a:schemeClr val="tx1"/>
                </a:solidFill>
              </a:rPr>
              <a:t>Committees;</a:t>
            </a:r>
          </a:p>
          <a:p>
            <a:pPr marL="444500" lvl="0" indent="-342900">
              <a:spcBef>
                <a:spcPts val="0"/>
              </a:spcBef>
              <a:spcAft>
                <a:spcPts val="0"/>
              </a:spcAft>
              <a:buSzPct val="100000"/>
              <a:buFont typeface="Wingdings" panose="05000000000000000000" pitchFamily="2" charset="2"/>
              <a:buChar char="§"/>
            </a:pPr>
            <a:r>
              <a:rPr lang="en-US" sz="2000" b="0" dirty="0" smtClean="0">
                <a:solidFill>
                  <a:schemeClr val="tx1"/>
                </a:solidFill>
              </a:rPr>
              <a:t>Used evidence </a:t>
            </a:r>
            <a:r>
              <a:rPr lang="en-US" sz="2000" b="0" dirty="0">
                <a:solidFill>
                  <a:schemeClr val="tx1"/>
                </a:solidFill>
              </a:rPr>
              <a:t>file templates available on QAS Resource </a:t>
            </a:r>
            <a:r>
              <a:rPr lang="en-US" sz="2000" b="0" dirty="0" smtClean="0">
                <a:solidFill>
                  <a:schemeClr val="tx1"/>
                </a:solidFill>
              </a:rPr>
              <a:t>website;</a:t>
            </a:r>
          </a:p>
          <a:p>
            <a:pPr marL="444500" lvl="0" indent="-342900">
              <a:spcBef>
                <a:spcPts val="0"/>
              </a:spcBef>
              <a:spcAft>
                <a:spcPts val="0"/>
              </a:spcAft>
              <a:buSzPct val="100000"/>
              <a:buFont typeface="Wingdings" panose="05000000000000000000" pitchFamily="2" charset="2"/>
              <a:buChar char="§"/>
            </a:pPr>
            <a:r>
              <a:rPr lang="en-US" sz="2000" b="0" dirty="0" smtClean="0">
                <a:solidFill>
                  <a:schemeClr val="tx1"/>
                </a:solidFill>
              </a:rPr>
              <a:t>EPP </a:t>
            </a:r>
            <a:r>
              <a:rPr lang="en-US" sz="2000" b="0" dirty="0">
                <a:solidFill>
                  <a:schemeClr val="tx1"/>
                </a:solidFill>
              </a:rPr>
              <a:t>level faculty meeting held on biennial basis to formally review data; </a:t>
            </a:r>
            <a:endParaRPr lang="en-US" sz="2000" dirty="0">
              <a:solidFill>
                <a:schemeClr val="tx1"/>
              </a:solidFill>
            </a:endParaRPr>
          </a:p>
          <a:p>
            <a:pPr marL="744538" lvl="1" indent="-342900">
              <a:spcBef>
                <a:spcPts val="0"/>
              </a:spcBef>
              <a:spcAft>
                <a:spcPts val="0"/>
              </a:spcAft>
              <a:buSzPct val="100000"/>
              <a:buFont typeface="Wingdings" panose="05000000000000000000" pitchFamily="2" charset="2"/>
              <a:buChar char="§"/>
            </a:pPr>
            <a:r>
              <a:rPr lang="en-US" sz="1775" b="0" dirty="0" smtClean="0">
                <a:solidFill>
                  <a:schemeClr val="tx1"/>
                </a:solidFill>
              </a:rPr>
              <a:t>utilized </a:t>
            </a:r>
            <a:r>
              <a:rPr lang="en-US" sz="1775" b="0" dirty="0">
                <a:solidFill>
                  <a:schemeClr val="tx1"/>
                </a:solidFill>
              </a:rPr>
              <a:t>“speed sharing” </a:t>
            </a:r>
            <a:r>
              <a:rPr lang="en-US" sz="1775" b="0" dirty="0" smtClean="0">
                <a:solidFill>
                  <a:schemeClr val="tx1"/>
                </a:solidFill>
              </a:rPr>
              <a:t>and “deep discussion” technique to share, analyze, and interpret data</a:t>
            </a:r>
            <a:endParaRPr lang="en-US" sz="1775" b="0" dirty="0">
              <a:solidFill>
                <a:schemeClr val="tx1"/>
              </a:solidFill>
            </a:endParaRPr>
          </a:p>
          <a:p>
            <a:pPr marL="444500" indent="-342900">
              <a:spcBef>
                <a:spcPts val="0"/>
              </a:spcBef>
              <a:spcAft>
                <a:spcPts val="0"/>
              </a:spcAft>
              <a:buSzPct val="100000"/>
              <a:buFont typeface="Wingdings" panose="05000000000000000000" pitchFamily="2" charset="2"/>
              <a:buChar char="§"/>
            </a:pPr>
            <a:r>
              <a:rPr lang="en-US" sz="2225" b="0" dirty="0" smtClean="0">
                <a:solidFill>
                  <a:schemeClr val="tx1"/>
                </a:solidFill>
              </a:rPr>
              <a:t>Re-reviewed </a:t>
            </a:r>
            <a:r>
              <a:rPr lang="en-US" sz="2225" b="0" dirty="0">
                <a:solidFill>
                  <a:schemeClr val="tx1"/>
                </a:solidFill>
              </a:rPr>
              <a:t>assessment instruments (high level needs analysis strategy) to consider options for streamlining data </a:t>
            </a:r>
            <a:r>
              <a:rPr lang="en-US" sz="2225" b="0" dirty="0" smtClean="0">
                <a:solidFill>
                  <a:schemeClr val="tx1"/>
                </a:solidFill>
              </a:rPr>
              <a:t>collection;</a:t>
            </a:r>
          </a:p>
          <a:p>
            <a:pPr marL="444500" indent="-342900">
              <a:spcBef>
                <a:spcPts val="0"/>
              </a:spcBef>
              <a:spcAft>
                <a:spcPts val="0"/>
              </a:spcAft>
              <a:buSzPct val="100000"/>
              <a:buFont typeface="Wingdings" panose="05000000000000000000" pitchFamily="2" charset="2"/>
              <a:buChar char="§"/>
            </a:pPr>
            <a:r>
              <a:rPr lang="en-US" sz="2000" b="0" dirty="0" smtClean="0">
                <a:solidFill>
                  <a:schemeClr val="tx1"/>
                </a:solidFill>
              </a:rPr>
              <a:t>Submitted Self-Study and held Site Visit;</a:t>
            </a:r>
            <a:endParaRPr lang="en-US" sz="2000" dirty="0">
              <a:solidFill>
                <a:schemeClr val="tx1"/>
              </a:solidFill>
            </a:endParaRPr>
          </a:p>
          <a:p>
            <a:pPr marL="444500" indent="-342900">
              <a:spcBef>
                <a:spcPts val="0"/>
              </a:spcBef>
              <a:spcAft>
                <a:spcPts val="0"/>
              </a:spcAft>
              <a:buSzPct val="100000"/>
              <a:buFont typeface="Wingdings" panose="05000000000000000000" pitchFamily="2" charset="2"/>
              <a:buChar char="§"/>
            </a:pPr>
            <a:r>
              <a:rPr lang="en-US" sz="2000" b="0" dirty="0" smtClean="0">
                <a:solidFill>
                  <a:schemeClr val="tx1"/>
                </a:solidFill>
              </a:rPr>
              <a:t>Now conducting </a:t>
            </a:r>
            <a:r>
              <a:rPr lang="en-US" sz="2000" b="0" dirty="0">
                <a:solidFill>
                  <a:schemeClr val="tx1"/>
                </a:solidFill>
              </a:rPr>
              <a:t>assessment audit with advanced programs to identify existing data and gaps related to </a:t>
            </a:r>
            <a:r>
              <a:rPr lang="en-US" sz="2000" b="0" dirty="0" smtClean="0">
                <a:solidFill>
                  <a:schemeClr val="tx1"/>
                </a:solidFill>
              </a:rPr>
              <a:t>CAEP standards </a:t>
            </a:r>
            <a:r>
              <a:rPr lang="en-US" sz="2000" b="0" dirty="0">
                <a:solidFill>
                  <a:schemeClr val="tx1"/>
                </a:solidFill>
              </a:rPr>
              <a:t>approved in June 2016</a:t>
            </a:r>
          </a:p>
          <a:p>
            <a:pPr marL="0" indent="0">
              <a:buNone/>
            </a:pPr>
            <a:endParaRPr lang="en-US" dirty="0"/>
          </a:p>
        </p:txBody>
      </p:sp>
    </p:spTree>
    <p:extLst>
      <p:ext uri="{BB962C8B-B14F-4D97-AF65-F5344CB8AC3E}">
        <p14:creationId xmlns:p14="http://schemas.microsoft.com/office/powerpoint/2010/main" val="3634035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629" y="248216"/>
            <a:ext cx="7886702" cy="6076022"/>
          </a:xfrm>
          <a:prstGeom prst="rect">
            <a:avLst/>
          </a:prstGeom>
        </p:spPr>
        <p:txBody>
          <a:bodyPr wrap="square">
            <a:spAutoFit/>
          </a:bodyPr>
          <a:lstStyle/>
          <a:p>
            <a:pPr lvl="0" algn="ctr">
              <a:buClr>
                <a:srgbClr val="003264"/>
              </a:buClr>
              <a:buSzPct val="25000"/>
            </a:pPr>
            <a:r>
              <a:rPr lang="en-US" sz="2800" cap="small" spc="10" dirty="0">
                <a:solidFill>
                  <a:schemeClr val="tx1"/>
                </a:solidFill>
              </a:rPr>
              <a:t>Developing a Quality Assurance System &amp; Examining the Validity and Reliability of Performance Assessments</a:t>
            </a:r>
            <a:br>
              <a:rPr lang="en-US" sz="2800" cap="small" spc="10" dirty="0">
                <a:solidFill>
                  <a:schemeClr val="tx1"/>
                </a:solidFill>
              </a:rPr>
            </a:br>
            <a:r>
              <a:rPr lang="en-US" sz="2800" cap="small" spc="10" dirty="0">
                <a:solidFill>
                  <a:schemeClr val="tx1"/>
                </a:solidFill>
              </a:rPr>
              <a:t>(Part </a:t>
            </a:r>
            <a:r>
              <a:rPr lang="en-US" sz="2800" cap="small" spc="10" dirty="0" smtClean="0">
                <a:solidFill>
                  <a:schemeClr val="tx1"/>
                </a:solidFill>
              </a:rPr>
              <a:t>3 </a:t>
            </a:r>
            <a:r>
              <a:rPr lang="en-US" sz="2800" cap="small" spc="10" dirty="0">
                <a:solidFill>
                  <a:schemeClr val="tx1"/>
                </a:solidFill>
              </a:rPr>
              <a:t>of 3)</a:t>
            </a:r>
            <a:r>
              <a:rPr lang="en-US" sz="2400" cap="small" dirty="0"/>
              <a:t/>
            </a:r>
            <a:br>
              <a:rPr lang="en-US" sz="2400" cap="small" dirty="0"/>
            </a:br>
            <a:endParaRPr lang="en-US" sz="2400" cap="small" dirty="0" smtClean="0"/>
          </a:p>
          <a:p>
            <a:pPr lvl="0" algn="ctr">
              <a:spcBef>
                <a:spcPts val="360"/>
              </a:spcBef>
              <a:buClr>
                <a:srgbClr val="003264"/>
              </a:buClr>
              <a:buSzPct val="25000"/>
            </a:pPr>
            <a:r>
              <a:rPr lang="en-US" sz="2000" cap="small" dirty="0" smtClean="0">
                <a:solidFill>
                  <a:schemeClr val="tx1"/>
                </a:solidFill>
                <a:latin typeface="Arial" panose="020B0604020202020204" pitchFamily="34" charset="0"/>
                <a:ea typeface="Times New Roman"/>
                <a:cs typeface="Arial" panose="020B0604020202020204" pitchFamily="34" charset="0"/>
                <a:sym typeface="Times New Roman"/>
              </a:rPr>
              <a:t>Sue </a:t>
            </a:r>
            <a:r>
              <a:rPr lang="en-US" sz="2000" cap="small" dirty="0">
                <a:solidFill>
                  <a:schemeClr val="tx1"/>
                </a:solidFill>
                <a:latin typeface="Arial" panose="020B0604020202020204" pitchFamily="34" charset="0"/>
                <a:ea typeface="Times New Roman"/>
                <a:cs typeface="Arial" panose="020B0604020202020204" pitchFamily="34" charset="0"/>
                <a:sym typeface="Times New Roman"/>
              </a:rPr>
              <a:t>Pieper, PhD</a:t>
            </a:r>
          </a:p>
          <a:p>
            <a:pPr lvl="0" algn="ctr">
              <a:spcBef>
                <a:spcPts val="320"/>
              </a:spcBef>
              <a:buClr>
                <a:srgbClr val="003264"/>
              </a:buClr>
              <a:buSzPct val="25000"/>
            </a:pPr>
            <a:r>
              <a:rPr lang="en-US" sz="1800" i="1" dirty="0">
                <a:solidFill>
                  <a:schemeClr val="tx1"/>
                </a:solidFill>
                <a:latin typeface="Arial" panose="020B0604020202020204" pitchFamily="34" charset="0"/>
                <a:ea typeface="Times New Roman"/>
                <a:cs typeface="Arial" panose="020B0604020202020204" pitchFamily="34" charset="0"/>
                <a:sym typeface="Times New Roman"/>
              </a:rPr>
              <a:t>Assessment Coordinator, Office of Curriculum, Learning Design, &amp; Academic </a:t>
            </a:r>
            <a:r>
              <a:rPr lang="en-US" sz="1800" i="1" dirty="0" smtClean="0">
                <a:solidFill>
                  <a:schemeClr val="tx1"/>
                </a:solidFill>
                <a:latin typeface="Arial" panose="020B0604020202020204" pitchFamily="34" charset="0"/>
                <a:ea typeface="Times New Roman"/>
                <a:cs typeface="Arial" panose="020B0604020202020204" pitchFamily="34" charset="0"/>
                <a:sym typeface="Times New Roman"/>
              </a:rPr>
              <a:t>Assessment</a:t>
            </a:r>
          </a:p>
          <a:p>
            <a:pPr lvl="0" algn="ctr">
              <a:spcBef>
                <a:spcPts val="360"/>
              </a:spcBef>
              <a:buClr>
                <a:srgbClr val="003264"/>
              </a:buClr>
              <a:buSzPct val="25000"/>
            </a:pPr>
            <a:r>
              <a:rPr lang="en-US" sz="2000" cap="small" dirty="0" smtClean="0">
                <a:solidFill>
                  <a:schemeClr val="tx1"/>
                </a:solidFill>
                <a:latin typeface="Arial" panose="020B0604020202020204" pitchFamily="34" charset="0"/>
                <a:ea typeface="Times New Roman"/>
                <a:cs typeface="Arial" panose="020B0604020202020204" pitchFamily="34" charset="0"/>
                <a:sym typeface="Times New Roman"/>
              </a:rPr>
              <a:t>Kathy </a:t>
            </a:r>
            <a:r>
              <a:rPr lang="en-US" sz="2000" cap="small" dirty="0">
                <a:solidFill>
                  <a:schemeClr val="tx1"/>
                </a:solidFill>
                <a:latin typeface="Arial" panose="020B0604020202020204" pitchFamily="34" charset="0"/>
                <a:ea typeface="Times New Roman"/>
                <a:cs typeface="Arial" panose="020B0604020202020204" pitchFamily="34" charset="0"/>
                <a:sym typeface="Times New Roman"/>
              </a:rPr>
              <a:t>Bohan, </a:t>
            </a:r>
            <a:r>
              <a:rPr lang="en-US" sz="2000" cap="small" dirty="0" err="1">
                <a:solidFill>
                  <a:schemeClr val="tx1"/>
                </a:solidFill>
                <a:latin typeface="Arial" panose="020B0604020202020204" pitchFamily="34" charset="0"/>
                <a:ea typeface="Times New Roman"/>
                <a:cs typeface="Arial" panose="020B0604020202020204" pitchFamily="34" charset="0"/>
                <a:sym typeface="Times New Roman"/>
              </a:rPr>
              <a:t>EdD</a:t>
            </a:r>
            <a:endParaRPr lang="en-US" sz="2000" cap="small" dirty="0">
              <a:solidFill>
                <a:schemeClr val="tx1"/>
              </a:solidFill>
              <a:latin typeface="Arial" panose="020B0604020202020204" pitchFamily="34" charset="0"/>
              <a:ea typeface="Times New Roman"/>
              <a:cs typeface="Arial" panose="020B0604020202020204" pitchFamily="34" charset="0"/>
              <a:sym typeface="Times New Roman"/>
            </a:endParaRPr>
          </a:p>
          <a:p>
            <a:pPr lvl="0" algn="ctr">
              <a:spcBef>
                <a:spcPts val="360"/>
              </a:spcBef>
              <a:buClr>
                <a:srgbClr val="003264"/>
              </a:buClr>
              <a:buSzPct val="25000"/>
            </a:pPr>
            <a:r>
              <a:rPr lang="en-US" sz="1800" i="1" dirty="0">
                <a:solidFill>
                  <a:schemeClr val="tx1"/>
                </a:solidFill>
                <a:latin typeface="Arial" panose="020B0604020202020204" pitchFamily="34" charset="0"/>
                <a:ea typeface="Times New Roman"/>
                <a:cs typeface="Arial" panose="020B0604020202020204" pitchFamily="34" charset="0"/>
                <a:sym typeface="Times New Roman"/>
              </a:rPr>
              <a:t>Associate Dean, College of </a:t>
            </a:r>
            <a:r>
              <a:rPr lang="en-US" sz="1800" i="1" dirty="0" smtClean="0">
                <a:solidFill>
                  <a:schemeClr val="tx1"/>
                </a:solidFill>
                <a:latin typeface="Arial" panose="020B0604020202020204" pitchFamily="34" charset="0"/>
                <a:ea typeface="Times New Roman"/>
                <a:cs typeface="Arial" panose="020B0604020202020204" pitchFamily="34" charset="0"/>
                <a:sym typeface="Times New Roman"/>
              </a:rPr>
              <a:t>Education</a:t>
            </a:r>
          </a:p>
          <a:p>
            <a:pPr lvl="0" algn="ctr">
              <a:buClr>
                <a:srgbClr val="003264"/>
              </a:buClr>
              <a:buSzPct val="25000"/>
            </a:pPr>
            <a:r>
              <a:rPr lang="en-US" sz="2000" cap="small" dirty="0">
                <a:solidFill>
                  <a:schemeClr val="tx1"/>
                </a:solidFill>
                <a:latin typeface="Arial" panose="020B0604020202020204" pitchFamily="34" charset="0"/>
                <a:ea typeface="Times New Roman"/>
                <a:cs typeface="Arial" panose="020B0604020202020204" pitchFamily="34" charset="0"/>
                <a:sym typeface="Times New Roman"/>
              </a:rPr>
              <a:t>Cynthia Conn, PhD</a:t>
            </a:r>
          </a:p>
          <a:p>
            <a:pPr lvl="0" algn="ctr">
              <a:spcBef>
                <a:spcPts val="320"/>
              </a:spcBef>
              <a:buClr>
                <a:srgbClr val="003264"/>
              </a:buClr>
              <a:buSzPct val="25000"/>
            </a:pPr>
            <a:r>
              <a:rPr lang="en-US" sz="1800" i="1" dirty="0">
                <a:solidFill>
                  <a:schemeClr val="tx1"/>
                </a:solidFill>
                <a:latin typeface="Arial" panose="020B0604020202020204" pitchFamily="34" charset="0"/>
                <a:ea typeface="Times New Roman"/>
                <a:cs typeface="Arial" panose="020B0604020202020204" pitchFamily="34" charset="0"/>
                <a:sym typeface="Times New Roman"/>
              </a:rPr>
              <a:t>Assistant Vice Provost, Professional Education Programs</a:t>
            </a:r>
          </a:p>
          <a:p>
            <a:pPr lvl="0" algn="ctr">
              <a:spcBef>
                <a:spcPts val="360"/>
              </a:spcBef>
              <a:buClr>
                <a:srgbClr val="003264"/>
              </a:buClr>
              <a:buSzPct val="25000"/>
            </a:pPr>
            <a:endParaRPr lang="en-US" sz="1800" i="1" dirty="0">
              <a:solidFill>
                <a:schemeClr val="tx1"/>
              </a:solidFill>
              <a:latin typeface="Arial" panose="020B0604020202020204" pitchFamily="34" charset="0"/>
              <a:ea typeface="Times New Roman"/>
              <a:cs typeface="Arial" panose="020B0604020202020204" pitchFamily="34" charset="0"/>
              <a:sym typeface="Times New Roman"/>
            </a:endParaRPr>
          </a:p>
          <a:p>
            <a:pPr lvl="0" algn="ctr">
              <a:spcBef>
                <a:spcPts val="320"/>
              </a:spcBef>
              <a:buClr>
                <a:srgbClr val="003264"/>
              </a:buClr>
              <a:buSzPct val="25000"/>
            </a:pPr>
            <a:endParaRPr lang="en-US" sz="1800" i="1" dirty="0">
              <a:solidFill>
                <a:schemeClr val="tx1"/>
              </a:solidFill>
              <a:latin typeface="Arial" panose="020B0604020202020204" pitchFamily="34" charset="0"/>
              <a:ea typeface="Times New Roman"/>
              <a:cs typeface="Arial" panose="020B0604020202020204" pitchFamily="34" charset="0"/>
              <a:sym typeface="Times New Roman"/>
            </a:endParaRPr>
          </a:p>
          <a:p>
            <a:r>
              <a:rPr lang="en-US" sz="3200" dirty="0"/>
              <a:t/>
            </a:r>
            <a:br>
              <a:rPr lang="en-US" sz="3200" dirty="0"/>
            </a:br>
            <a:endParaRPr lang="en-US" sz="3200" dirty="0"/>
          </a:p>
        </p:txBody>
      </p:sp>
    </p:spTree>
    <p:extLst>
      <p:ext uri="{BB962C8B-B14F-4D97-AF65-F5344CB8AC3E}">
        <p14:creationId xmlns:p14="http://schemas.microsoft.com/office/powerpoint/2010/main" val="2974516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50" y="3872588"/>
            <a:ext cx="2556497" cy="2412624"/>
          </a:xfrm>
          <a:prstGeom prst="rect">
            <a:avLst/>
          </a:prstGeom>
        </p:spPr>
      </p:pic>
      <p:sp>
        <p:nvSpPr>
          <p:cNvPr id="2" name="Title 1"/>
          <p:cNvSpPr>
            <a:spLocks noGrp="1"/>
          </p:cNvSpPr>
          <p:nvPr>
            <p:ph type="title"/>
          </p:nvPr>
        </p:nvSpPr>
        <p:spPr/>
        <p:txBody>
          <a:bodyPr/>
          <a:lstStyle/>
          <a:p>
            <a:r>
              <a:rPr lang="en-US" dirty="0" smtClean="0"/>
              <a:t>Big Ideas from Parts 1 &amp; 2</a:t>
            </a:r>
            <a:endParaRPr lang="en-US" dirty="0"/>
          </a:p>
        </p:txBody>
      </p:sp>
      <p:sp>
        <p:nvSpPr>
          <p:cNvPr id="3" name="Text Placeholder 2"/>
          <p:cNvSpPr>
            <a:spLocks noGrp="1"/>
          </p:cNvSpPr>
          <p:nvPr>
            <p:ph idx="1"/>
          </p:nvPr>
        </p:nvSpPr>
        <p:spPr/>
        <p:txBody>
          <a:bodyPr/>
          <a:lstStyle/>
          <a:p>
            <a:pPr>
              <a:buFont typeface="Wingdings" panose="05000000000000000000" pitchFamily="2" charset="2"/>
              <a:buChar char="§"/>
            </a:pPr>
            <a:r>
              <a:rPr lang="en-US" sz="2000" dirty="0"/>
              <a:t>A Quality Assurance System is like an umbrella. It’s overarching components—analysis &amp; assessment planning, assessment policies &amp; procedures, and data tools and human resources—ensure that a provider is meeting all CAEP standards and continuously improving</a:t>
            </a:r>
            <a:r>
              <a:rPr lang="en-US" sz="2000" dirty="0" smtClean="0"/>
              <a:t>.</a:t>
            </a:r>
            <a:endParaRPr lang="en-US" sz="2000" dirty="0"/>
          </a:p>
          <a:p>
            <a:pPr>
              <a:buFont typeface="Wingdings" panose="05000000000000000000" pitchFamily="2" charset="2"/>
              <a:buChar char="§"/>
            </a:pPr>
            <a:r>
              <a:rPr lang="en-US" sz="2000" dirty="0"/>
              <a:t>The first step for implementing a Quality Assurance System is typically conducting a high-level needs analysis, followed by completing an assessment audit, developing assessment policies and procedures, and identifying and implementing data tools. Depending on your institutional context, your first step may vary.   </a:t>
            </a:r>
          </a:p>
        </p:txBody>
      </p:sp>
    </p:spTree>
    <p:extLst>
      <p:ext uri="{BB962C8B-B14F-4D97-AF65-F5344CB8AC3E}">
        <p14:creationId xmlns:p14="http://schemas.microsoft.com/office/powerpoint/2010/main" val="954791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Objectives</a:t>
            </a:r>
            <a:endParaRPr lang="en-US" dirty="0"/>
          </a:p>
        </p:txBody>
      </p:sp>
      <p:sp>
        <p:nvSpPr>
          <p:cNvPr id="3" name="Content Placeholder 2"/>
          <p:cNvSpPr>
            <a:spLocks noGrp="1"/>
          </p:cNvSpPr>
          <p:nvPr>
            <p:ph idx="1"/>
          </p:nvPr>
        </p:nvSpPr>
        <p:spPr>
          <a:xfrm>
            <a:off x="446570" y="1137887"/>
            <a:ext cx="8315201" cy="5179785"/>
          </a:xfrm>
        </p:spPr>
        <p:txBody>
          <a:bodyPr/>
          <a:lstStyle/>
          <a:p>
            <a:pPr marL="0" indent="0">
              <a:buNone/>
            </a:pPr>
            <a:r>
              <a:rPr lang="en-US" sz="2000" b="1" dirty="0" smtClean="0"/>
              <a:t>Objectives</a:t>
            </a:r>
          </a:p>
          <a:p>
            <a:pPr>
              <a:buFont typeface="Wingdings" panose="05000000000000000000" pitchFamily="2" charset="2"/>
              <a:buChar char="§"/>
            </a:pPr>
            <a:r>
              <a:rPr lang="en-US" sz="2000" b="0" dirty="0" smtClean="0">
                <a:solidFill>
                  <a:schemeClr val="tx1"/>
                </a:solidFill>
              </a:rPr>
              <a:t>Explore a model for examining the validity of the interpretations and use of performance assessment data: the Validity Inquiry Process (VIP) Model </a:t>
            </a:r>
          </a:p>
          <a:p>
            <a:pPr>
              <a:buFont typeface="Wingdings" panose="05000000000000000000" pitchFamily="2" charset="2"/>
              <a:buChar char="§"/>
            </a:pPr>
            <a:r>
              <a:rPr lang="en-US" sz="2000" dirty="0" smtClean="0">
                <a:solidFill>
                  <a:schemeClr val="tx1"/>
                </a:solidFill>
              </a:rPr>
              <a:t>Practice using the VIP Model instruments</a:t>
            </a:r>
          </a:p>
          <a:p>
            <a:pPr>
              <a:buFont typeface="Wingdings" panose="05000000000000000000" pitchFamily="2" charset="2"/>
              <a:buChar char="§"/>
            </a:pPr>
            <a:r>
              <a:rPr lang="en-US" sz="2000" b="0" dirty="0" smtClean="0">
                <a:solidFill>
                  <a:schemeClr val="tx1"/>
                </a:solidFill>
              </a:rPr>
              <a:t>Discuss the implementation of the VIP Model at NAU</a:t>
            </a:r>
          </a:p>
          <a:p>
            <a:pPr>
              <a:buFont typeface="Wingdings" panose="05000000000000000000" pitchFamily="2" charset="2"/>
              <a:buChar char="§"/>
            </a:pPr>
            <a:r>
              <a:rPr lang="en-US" sz="2000" b="0" dirty="0" smtClean="0">
                <a:solidFill>
                  <a:schemeClr val="tx1"/>
                </a:solidFill>
              </a:rPr>
              <a:t>Discuss strategies for implementing calibration trainings and determining inter-rater agreement</a:t>
            </a:r>
          </a:p>
          <a:p>
            <a:pPr>
              <a:buFont typeface="Wingdings" panose="05000000000000000000" pitchFamily="2" charset="2"/>
              <a:buChar char="§"/>
            </a:pPr>
            <a:r>
              <a:rPr lang="en-US" sz="2000" dirty="0" smtClean="0">
                <a:solidFill>
                  <a:schemeClr val="tx1"/>
                </a:solidFill>
              </a:rPr>
              <a:t>Discuss strategies for encouraging inter-rater agreement at NAU</a:t>
            </a:r>
          </a:p>
        </p:txBody>
      </p:sp>
    </p:spTree>
    <p:extLst>
      <p:ext uri="{BB962C8B-B14F-4D97-AF65-F5344CB8AC3E}">
        <p14:creationId xmlns:p14="http://schemas.microsoft.com/office/powerpoint/2010/main" val="2428973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1080" y="2093764"/>
            <a:ext cx="7239000" cy="2819400"/>
          </a:xfrm>
        </p:spPr>
        <p:txBody>
          <a:bodyPr/>
          <a:lstStyle/>
          <a:p>
            <a:pPr algn="ctr"/>
            <a:r>
              <a:rPr lang="en-US" cap="small" dirty="0" smtClean="0">
                <a:solidFill>
                  <a:schemeClr val="tx1"/>
                </a:solidFill>
              </a:rPr>
              <a:t>Exploring the</a:t>
            </a:r>
            <a:br>
              <a:rPr lang="en-US" cap="small" dirty="0" smtClean="0">
                <a:solidFill>
                  <a:schemeClr val="tx1"/>
                </a:solidFill>
              </a:rPr>
            </a:br>
            <a:r>
              <a:rPr lang="en-US" cap="small" dirty="0" smtClean="0">
                <a:solidFill>
                  <a:schemeClr val="tx1"/>
                </a:solidFill>
              </a:rPr>
              <a:t>Validity Inquiry Process (VIP) Model</a:t>
            </a:r>
            <a:endParaRPr lang="en-US" cap="small" dirty="0">
              <a:solidFill>
                <a:schemeClr val="tx1"/>
              </a:solidFill>
            </a:endParaRPr>
          </a:p>
        </p:txBody>
      </p:sp>
    </p:spTree>
    <p:extLst>
      <p:ext uri="{BB962C8B-B14F-4D97-AF65-F5344CB8AC3E}">
        <p14:creationId xmlns:p14="http://schemas.microsoft.com/office/powerpoint/2010/main" val="3310118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Validity Inquiry Process Model and Relation to CAEP</a:t>
            </a:r>
            <a:endParaRPr lang="en-US" dirty="0"/>
          </a:p>
        </p:txBody>
      </p:sp>
      <p:sp>
        <p:nvSpPr>
          <p:cNvPr id="3" name="Content Placeholder 2"/>
          <p:cNvSpPr>
            <a:spLocks noGrp="1"/>
          </p:cNvSpPr>
          <p:nvPr>
            <p:ph idx="1"/>
          </p:nvPr>
        </p:nvSpPr>
        <p:spPr>
          <a:xfrm>
            <a:off x="446569" y="1137887"/>
            <a:ext cx="8315201" cy="5163160"/>
          </a:xfrm>
        </p:spPr>
        <p:txBody>
          <a:bodyPr/>
          <a:lstStyle/>
          <a:p>
            <a:pPr marL="0" indent="0">
              <a:buNone/>
            </a:pPr>
            <a:r>
              <a:rPr lang="en-US" sz="2000" b="1" dirty="0"/>
              <a:t>Standard </a:t>
            </a:r>
            <a:r>
              <a:rPr lang="en-US" sz="2000" b="1" dirty="0" smtClean="0"/>
              <a:t>5:</a:t>
            </a:r>
          </a:p>
          <a:p>
            <a:pPr marL="0" indent="0">
              <a:buNone/>
            </a:pPr>
            <a:r>
              <a:rPr lang="en-US" sz="2000" dirty="0" smtClean="0"/>
              <a:t>Provider Quality Assurance and Continuous Improvement</a:t>
            </a:r>
          </a:p>
          <a:p>
            <a:pPr marL="0" indent="0">
              <a:buNone/>
            </a:pPr>
            <a:endParaRPr lang="en-US" sz="2000" dirty="0" smtClean="0"/>
          </a:p>
          <a:p>
            <a:pPr marL="0" indent="0">
              <a:buNone/>
            </a:pPr>
            <a:r>
              <a:rPr lang="en-US" sz="2000" b="1" dirty="0" smtClean="0"/>
              <a:t>Quality and Strategic Evaluation</a:t>
            </a:r>
            <a:r>
              <a:rPr lang="en-US" sz="2000" b="1" dirty="0"/>
              <a:t>	</a:t>
            </a:r>
            <a:endParaRPr lang="en-US" sz="2000" b="1" dirty="0" smtClean="0"/>
          </a:p>
          <a:p>
            <a:pPr marL="0" indent="0">
              <a:buNone/>
            </a:pPr>
            <a:r>
              <a:rPr lang="en-US" sz="2000" dirty="0" smtClean="0"/>
              <a:t>5.2 The provider’s quality assurance system relies on relevant, verifiable, representative, cumulative and actionable measures, and produces empirical evidence that interpretations of data are valid and consistent.  </a:t>
            </a:r>
            <a:endParaRPr lang="en-US" sz="2000" dirty="0"/>
          </a:p>
        </p:txBody>
      </p:sp>
    </p:spTree>
    <p:extLst>
      <p:ext uri="{BB962C8B-B14F-4D97-AF65-F5344CB8AC3E}">
        <p14:creationId xmlns:p14="http://schemas.microsoft.com/office/powerpoint/2010/main" val="1013383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3D7C"/>
              </a:buClr>
              <a:buSzPct val="25000"/>
              <a:buFont typeface="Arial"/>
              <a:buNone/>
            </a:pPr>
            <a:r>
              <a:rPr lang="en-US" i="0" u="none" strike="noStrike" dirty="0">
                <a:latin typeface="Arial"/>
                <a:ea typeface="Arial"/>
                <a:cs typeface="Arial"/>
                <a:sym typeface="Arial"/>
              </a:rPr>
              <a:t>Workshop Objectives</a:t>
            </a:r>
          </a:p>
        </p:txBody>
      </p:sp>
      <p:sp>
        <p:nvSpPr>
          <p:cNvPr id="131" name="Shape 131"/>
          <p:cNvSpPr txBox="1">
            <a:spLocks noGrp="1"/>
          </p:cNvSpPr>
          <p:nvPr>
            <p:ph idx="1"/>
          </p:nvPr>
        </p:nvSpPr>
        <p:spPr>
          <a:xfrm>
            <a:off x="1075720" y="1358554"/>
            <a:ext cx="7056900" cy="500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264"/>
              </a:buClr>
              <a:buSzPct val="100000"/>
              <a:buNone/>
            </a:pPr>
            <a:r>
              <a:rPr lang="en-US" sz="2000" b="1" i="0" u="none" strike="noStrike" cap="none" dirty="0" smtClean="0">
                <a:solidFill>
                  <a:schemeClr val="tx1"/>
                </a:solidFill>
                <a:ea typeface="Arial"/>
                <a:sym typeface="Arial"/>
              </a:rPr>
              <a:t>Objectives</a:t>
            </a:r>
          </a:p>
          <a:p>
            <a:pPr marR="0" lvl="0" algn="l" rtl="0">
              <a:lnSpc>
                <a:spcPct val="100000"/>
              </a:lnSpc>
              <a:spcBef>
                <a:spcPts val="0"/>
              </a:spcBef>
              <a:spcAft>
                <a:spcPts val="0"/>
              </a:spcAft>
              <a:buClr>
                <a:srgbClr val="003264"/>
              </a:buClr>
              <a:buSzPct val="100000"/>
              <a:buFont typeface="Wingdings" panose="05000000000000000000" pitchFamily="2" charset="2"/>
              <a:buChar char="§"/>
            </a:pPr>
            <a:r>
              <a:rPr lang="en-US" sz="2000" i="0" u="none" strike="noStrike" cap="none" dirty="0" smtClean="0">
                <a:solidFill>
                  <a:schemeClr val="tx1"/>
                </a:solidFill>
                <a:ea typeface="Arial"/>
                <a:sym typeface="Arial"/>
              </a:rPr>
              <a:t>Parts 1 </a:t>
            </a:r>
            <a:r>
              <a:rPr lang="en-US" sz="2000" dirty="0" smtClean="0">
                <a:solidFill>
                  <a:schemeClr val="tx1"/>
                </a:solidFill>
              </a:rPr>
              <a:t>&amp; 2: </a:t>
            </a:r>
            <a:r>
              <a:rPr lang="en-US" sz="2000" i="0" u="none" strike="noStrike" cap="none" dirty="0" smtClean="0">
                <a:solidFill>
                  <a:schemeClr val="tx1"/>
                </a:solidFill>
                <a:ea typeface="Arial"/>
                <a:sym typeface="Arial"/>
              </a:rPr>
              <a:t>Discuss model and strategies </a:t>
            </a:r>
            <a:r>
              <a:rPr lang="en-US" sz="2000" i="0" u="none" strike="noStrike" cap="none" dirty="0">
                <a:solidFill>
                  <a:schemeClr val="tx1"/>
                </a:solidFill>
                <a:ea typeface="Arial"/>
                <a:sym typeface="Arial"/>
              </a:rPr>
              <a:t>for developing a comprehensive Quality Assurance System (CAEP Standard </a:t>
            </a:r>
            <a:r>
              <a:rPr lang="en-US" sz="2000" i="0" u="none" strike="noStrike" cap="none" dirty="0" smtClean="0">
                <a:solidFill>
                  <a:schemeClr val="tx1"/>
                </a:solidFill>
                <a:ea typeface="Arial"/>
                <a:sym typeface="Arial"/>
              </a:rPr>
              <a:t>5.1)</a:t>
            </a:r>
          </a:p>
          <a:p>
            <a:pPr marR="0" lvl="0" algn="l" rtl="0">
              <a:lnSpc>
                <a:spcPct val="100000"/>
              </a:lnSpc>
              <a:spcBef>
                <a:spcPts val="0"/>
              </a:spcBef>
              <a:spcAft>
                <a:spcPts val="0"/>
              </a:spcAft>
              <a:buClr>
                <a:srgbClr val="003264"/>
              </a:buClr>
              <a:buSzPct val="100000"/>
              <a:buFont typeface="Wingdings" panose="05000000000000000000" pitchFamily="2" charset="2"/>
              <a:buChar char="§"/>
            </a:pPr>
            <a:r>
              <a:rPr lang="en-US" sz="2000" i="0" u="none" strike="noStrike" cap="none" dirty="0" smtClean="0">
                <a:solidFill>
                  <a:schemeClr val="tx1"/>
                </a:solidFill>
                <a:ea typeface="Arial"/>
                <a:sym typeface="Arial"/>
              </a:rPr>
              <a:t>Part 3: Discuss </a:t>
            </a:r>
            <a:r>
              <a:rPr lang="en-US" sz="2000" i="0" u="none" strike="noStrike" cap="none" dirty="0">
                <a:solidFill>
                  <a:schemeClr val="tx1"/>
                </a:solidFill>
                <a:ea typeface="Arial"/>
                <a:sym typeface="Arial"/>
              </a:rPr>
              <a:t>the importance of examining validity and reliability of the use and interpretation of locally developed performance </a:t>
            </a:r>
            <a:r>
              <a:rPr lang="en-US" sz="2000" dirty="0">
                <a:solidFill>
                  <a:schemeClr val="tx1"/>
                </a:solidFill>
                <a:ea typeface="Arial"/>
                <a:sym typeface="Arial"/>
              </a:rPr>
              <a:t>assessments (CAEP Standard </a:t>
            </a:r>
            <a:r>
              <a:rPr lang="en-US" sz="2000" dirty="0" smtClean="0">
                <a:solidFill>
                  <a:schemeClr val="tx1"/>
                </a:solidFill>
                <a:ea typeface="Arial"/>
                <a:sym typeface="Arial"/>
              </a:rPr>
              <a:t>5.2)</a:t>
            </a:r>
            <a:endParaRPr lang="en-US" sz="2000" i="0" u="none" strike="noStrike" cap="none" dirty="0">
              <a:solidFill>
                <a:schemeClr val="tx1"/>
              </a:solidFill>
              <a:ea typeface="Arial"/>
              <a:sym typeface="Arial"/>
            </a:endParaRPr>
          </a:p>
          <a:p>
            <a:pPr lvl="3" rtl="0">
              <a:spcBef>
                <a:spcPts val="420"/>
              </a:spcBef>
              <a:buClr>
                <a:srgbClr val="003264"/>
              </a:buClr>
              <a:buSzPct val="100000"/>
              <a:buFont typeface="Courier New" panose="02070309020205020404" pitchFamily="49" charset="0"/>
              <a:buChar char="o"/>
            </a:pPr>
            <a:r>
              <a:rPr lang="en-US" sz="2000" dirty="0">
                <a:solidFill>
                  <a:schemeClr val="tx1"/>
                </a:solidFill>
              </a:rPr>
              <a:t>Validity Inquiry Process Model</a:t>
            </a:r>
          </a:p>
          <a:p>
            <a:pPr lvl="3" rtl="0">
              <a:spcBef>
                <a:spcPts val="420"/>
              </a:spcBef>
              <a:buClr>
                <a:srgbClr val="003264"/>
              </a:buClr>
              <a:buSzPct val="100000"/>
              <a:buFont typeface="Courier New" panose="02070309020205020404" pitchFamily="49" charset="0"/>
              <a:buChar char="o"/>
            </a:pPr>
            <a:r>
              <a:rPr lang="en-US" sz="2000" dirty="0">
                <a:solidFill>
                  <a:schemeClr val="tx1"/>
                </a:solidFill>
              </a:rPr>
              <a:t>Strategies for calibrating performance assessments</a:t>
            </a:r>
          </a:p>
          <a:p>
            <a:pPr marL="742950" marR="0" lvl="2" indent="-349250" algn="l" rtl="0">
              <a:lnSpc>
                <a:spcPct val="100000"/>
              </a:lnSpc>
              <a:spcBef>
                <a:spcPts val="480"/>
              </a:spcBef>
              <a:spcAft>
                <a:spcPts val="0"/>
              </a:spcAft>
              <a:buClr>
                <a:srgbClr val="619080"/>
              </a:buClr>
              <a:buSzPct val="100000"/>
              <a:buFont typeface="Noto Sans Symbols"/>
              <a:buNone/>
            </a:pPr>
            <a:endParaRPr sz="2400" b="0" i="0" u="none" strike="noStrike" cap="none" dirty="0">
              <a:solidFill>
                <a:srgbClr val="619080"/>
              </a:solidFill>
              <a:latin typeface="Arial"/>
              <a:ea typeface="Arial"/>
              <a:cs typeface="Arial"/>
              <a:sym typeface="Arial"/>
            </a:endParaRPr>
          </a:p>
          <a:p>
            <a:pPr marL="342900" marR="0" lvl="0" indent="-342900" algn="l" rtl="0">
              <a:lnSpc>
                <a:spcPct val="100000"/>
              </a:lnSpc>
              <a:spcBef>
                <a:spcPts val="420"/>
              </a:spcBef>
              <a:spcAft>
                <a:spcPts val="0"/>
              </a:spcAft>
              <a:buClr>
                <a:srgbClr val="003264"/>
              </a:buClr>
              <a:buSzPct val="25000"/>
              <a:buFont typeface="Arial"/>
              <a:buNone/>
            </a:pPr>
            <a:endParaRPr sz="2100" b="0" i="0" u="none" strike="noStrike" cap="none" dirty="0">
              <a:solidFill>
                <a:srgbClr val="003D7C"/>
              </a:solidFill>
              <a:latin typeface="Arial"/>
              <a:ea typeface="Arial"/>
              <a:cs typeface="Arial"/>
              <a:sym typeface="Arial"/>
            </a:endParaRPr>
          </a:p>
        </p:txBody>
      </p:sp>
    </p:spTree>
    <p:extLst>
      <p:ext uri="{BB962C8B-B14F-4D97-AF65-F5344CB8AC3E}">
        <p14:creationId xmlns:p14="http://schemas.microsoft.com/office/powerpoint/2010/main" val="3325073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Validity Inquiry Process (VIP) Model</a:t>
            </a:r>
            <a:endParaRPr lang="en-US" dirty="0"/>
          </a:p>
        </p:txBody>
      </p:sp>
      <p:sp>
        <p:nvSpPr>
          <p:cNvPr id="3" name="Content Placeholder 2"/>
          <p:cNvSpPr>
            <a:spLocks noGrp="1"/>
          </p:cNvSpPr>
          <p:nvPr>
            <p:ph idx="1"/>
          </p:nvPr>
        </p:nvSpPr>
        <p:spPr>
          <a:xfrm>
            <a:off x="446569" y="1137887"/>
            <a:ext cx="8315201" cy="5146535"/>
          </a:xfrm>
        </p:spPr>
        <p:txBody>
          <a:bodyPr/>
          <a:lstStyle/>
          <a:p>
            <a:pPr marL="0" indent="0">
              <a:buNone/>
            </a:pPr>
            <a:r>
              <a:rPr lang="en-US" sz="2000" b="1" dirty="0" smtClean="0"/>
              <a:t>Purpose</a:t>
            </a:r>
          </a:p>
          <a:p>
            <a:pPr>
              <a:buFont typeface="Wingdings" panose="05000000000000000000" pitchFamily="2" charset="2"/>
              <a:buChar char="§"/>
            </a:pPr>
            <a:r>
              <a:rPr lang="en-US" sz="2000" b="0" dirty="0" smtClean="0">
                <a:solidFill>
                  <a:schemeClr val="tx1"/>
                </a:solidFill>
              </a:rPr>
              <a:t>The purpose of the Validity Inquiry Process (VIP) Model instruments is to assist in examining and gathering evidence to build a validity argument for the interpretation and use of data from locally or faculty developed performance assessment instruments.</a:t>
            </a:r>
          </a:p>
        </p:txBody>
      </p:sp>
    </p:spTree>
    <p:extLst>
      <p:ext uri="{BB962C8B-B14F-4D97-AF65-F5344CB8AC3E}">
        <p14:creationId xmlns:p14="http://schemas.microsoft.com/office/powerpoint/2010/main" val="2599253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Approach</a:t>
            </a:r>
            <a:endParaRPr lang="en-US" dirty="0"/>
          </a:p>
        </p:txBody>
      </p:sp>
      <p:sp>
        <p:nvSpPr>
          <p:cNvPr id="3" name="Content Placeholder 2"/>
          <p:cNvSpPr>
            <a:spLocks noGrp="1"/>
          </p:cNvSpPr>
          <p:nvPr>
            <p:ph idx="1"/>
          </p:nvPr>
        </p:nvSpPr>
        <p:spPr>
          <a:xfrm>
            <a:off x="448886" y="1137888"/>
            <a:ext cx="8312885" cy="5163160"/>
          </a:xfrm>
        </p:spPr>
        <p:txBody>
          <a:bodyPr/>
          <a:lstStyle/>
          <a:p>
            <a:pPr marL="0" indent="0">
              <a:buNone/>
            </a:pPr>
            <a:r>
              <a:rPr lang="en-US" sz="2000" b="1" dirty="0"/>
              <a:t>Theory to </a:t>
            </a:r>
            <a:r>
              <a:rPr lang="en-US" sz="2000" b="1" dirty="0" smtClean="0"/>
              <a:t>Practice</a:t>
            </a:r>
            <a:endParaRPr lang="en-US" sz="2000" b="1" dirty="0"/>
          </a:p>
          <a:p>
            <a:pPr>
              <a:buFont typeface="Wingdings" panose="05000000000000000000" pitchFamily="2" charset="2"/>
              <a:buChar char="§"/>
            </a:pPr>
            <a:r>
              <a:rPr lang="en-US" sz="2000" b="0" dirty="0" smtClean="0"/>
              <a:t>Utilized the existing validity and performance assessment literature to develop </a:t>
            </a:r>
            <a:r>
              <a:rPr lang="en-US" sz="2000" b="0" dirty="0"/>
              <a:t>practical </a:t>
            </a:r>
            <a:r>
              <a:rPr lang="en-US" sz="2000" b="0" dirty="0" smtClean="0"/>
              <a:t>guidelines and instruments for examining performance assessment in relation to validity </a:t>
            </a:r>
            <a:r>
              <a:rPr lang="en-US" sz="2000" b="0" dirty="0"/>
              <a:t>criteria (Kane, </a:t>
            </a:r>
            <a:r>
              <a:rPr lang="en-US" sz="2000" b="0" dirty="0" smtClean="0"/>
              <a:t>2013; </a:t>
            </a:r>
            <a:r>
              <a:rPr lang="en-US" sz="2000" b="0" dirty="0"/>
              <a:t>Linn, Baker, &amp; Dunbar, </a:t>
            </a:r>
            <a:r>
              <a:rPr lang="en-US" sz="2000" b="0" dirty="0" smtClean="0"/>
              <a:t>1991; </a:t>
            </a:r>
            <a:r>
              <a:rPr lang="en-US" sz="2000" b="0" dirty="0" err="1" smtClean="0"/>
              <a:t>Messick</a:t>
            </a:r>
            <a:r>
              <a:rPr lang="en-US" sz="2000" b="0" dirty="0"/>
              <a:t>, 1994</a:t>
            </a:r>
            <a:r>
              <a:rPr lang="en-US" sz="2000" b="0" dirty="0" smtClean="0"/>
              <a:t>)</a:t>
            </a:r>
          </a:p>
          <a:p>
            <a:pPr marL="0" indent="0">
              <a:buNone/>
            </a:pPr>
            <a:r>
              <a:rPr lang="en-US" sz="2000" b="1" dirty="0" smtClean="0"/>
              <a:t>Qualitative </a:t>
            </a:r>
            <a:r>
              <a:rPr lang="en-US" sz="2000" b="1" dirty="0"/>
              <a:t>and </a:t>
            </a:r>
            <a:r>
              <a:rPr lang="en-US" sz="2000" b="1" dirty="0" smtClean="0"/>
              <a:t>Reflective</a:t>
            </a:r>
            <a:endParaRPr lang="en-US" sz="2000" b="1" dirty="0"/>
          </a:p>
          <a:p>
            <a:pPr>
              <a:buFont typeface="Wingdings" panose="05000000000000000000" pitchFamily="2" charset="2"/>
              <a:buChar char="§"/>
            </a:pPr>
            <a:r>
              <a:rPr lang="en-US" sz="2000" b="0" dirty="0" smtClean="0"/>
              <a:t>Process and instruments guide the review and facilitate discussion regarding performance assessments and rubrics</a:t>
            </a:r>
            <a:endParaRPr lang="en-US" sz="2000" b="0" dirty="0"/>
          </a:p>
          <a:p>
            <a:pPr marL="0" indent="0">
              <a:buNone/>
            </a:pPr>
            <a:r>
              <a:rPr lang="en-US" sz="2000" b="1" dirty="0" smtClean="0"/>
              <a:t>Efficient</a:t>
            </a:r>
          </a:p>
          <a:p>
            <a:pPr>
              <a:buFont typeface="Wingdings" panose="05000000000000000000" pitchFamily="2" charset="2"/>
              <a:buChar char="§"/>
            </a:pPr>
            <a:r>
              <a:rPr lang="en-US" sz="2000" b="0" dirty="0" smtClean="0"/>
              <a:t>Some steps require documenting foundational information, one provides a survey completed by students, and the other steps involve faculty discussion and review</a:t>
            </a:r>
          </a:p>
        </p:txBody>
      </p:sp>
    </p:spTree>
    <p:extLst>
      <p:ext uri="{BB962C8B-B14F-4D97-AF65-F5344CB8AC3E}">
        <p14:creationId xmlns:p14="http://schemas.microsoft.com/office/powerpoint/2010/main" val="143236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Inquiry Process (VIP) Model Criteria</a:t>
            </a:r>
            <a:endParaRPr lang="en-US" dirty="0"/>
          </a:p>
        </p:txBody>
      </p:sp>
      <p:sp>
        <p:nvSpPr>
          <p:cNvPr id="3" name="Content Placeholder 2"/>
          <p:cNvSpPr>
            <a:spLocks noGrp="1"/>
          </p:cNvSpPr>
          <p:nvPr>
            <p:ph idx="1"/>
          </p:nvPr>
        </p:nvSpPr>
        <p:spPr>
          <a:xfrm>
            <a:off x="446569" y="1137887"/>
            <a:ext cx="8315201" cy="5163160"/>
          </a:xfrm>
        </p:spPr>
        <p:txBody>
          <a:bodyPr/>
          <a:lstStyle/>
          <a:p>
            <a:pPr marL="114300" indent="0">
              <a:buNone/>
            </a:pPr>
            <a:r>
              <a:rPr lang="en-US" sz="2000" b="1" dirty="0" smtClean="0"/>
              <a:t>Performance Assessment Validity Criteria</a:t>
            </a:r>
          </a:p>
          <a:p>
            <a:pPr marL="628650" indent="-514350">
              <a:buFont typeface="+mj-lt"/>
              <a:buAutoNum type="arabicPeriod"/>
            </a:pPr>
            <a:r>
              <a:rPr lang="en-US" sz="2000" dirty="0" smtClean="0"/>
              <a:t>Domain </a:t>
            </a:r>
            <a:r>
              <a:rPr lang="en-US" sz="2000" dirty="0"/>
              <a:t>coverage</a:t>
            </a:r>
          </a:p>
          <a:p>
            <a:pPr marL="628650" indent="-514350">
              <a:buFont typeface="+mj-lt"/>
              <a:buAutoNum type="arabicPeriod"/>
            </a:pPr>
            <a:r>
              <a:rPr lang="en-US" sz="2000" dirty="0"/>
              <a:t>Content quality</a:t>
            </a:r>
          </a:p>
          <a:p>
            <a:pPr marL="628650" indent="-514350">
              <a:buFont typeface="+mj-lt"/>
              <a:buAutoNum type="arabicPeriod"/>
            </a:pPr>
            <a:r>
              <a:rPr lang="en-US" sz="2000" dirty="0"/>
              <a:t>Cognitive complexity</a:t>
            </a:r>
          </a:p>
          <a:p>
            <a:pPr marL="628650" indent="-514350">
              <a:buFont typeface="+mj-lt"/>
              <a:buAutoNum type="arabicPeriod"/>
            </a:pPr>
            <a:r>
              <a:rPr lang="en-US" sz="2000" dirty="0"/>
              <a:t>Meaningfulness</a:t>
            </a:r>
          </a:p>
          <a:p>
            <a:pPr marL="628650" indent="-514350">
              <a:buFont typeface="+mj-lt"/>
              <a:buAutoNum type="arabicPeriod"/>
            </a:pPr>
            <a:r>
              <a:rPr lang="en-US" sz="2000" dirty="0"/>
              <a:t>Generalizability</a:t>
            </a:r>
          </a:p>
          <a:p>
            <a:pPr marL="628650" indent="-514350">
              <a:buFont typeface="+mj-lt"/>
              <a:buAutoNum type="arabicPeriod"/>
            </a:pPr>
            <a:r>
              <a:rPr lang="en-US" sz="2000" dirty="0"/>
              <a:t>Consequences</a:t>
            </a:r>
          </a:p>
          <a:p>
            <a:pPr marL="628650" indent="-514350">
              <a:buFont typeface="+mj-lt"/>
              <a:buAutoNum type="arabicPeriod"/>
            </a:pPr>
            <a:r>
              <a:rPr lang="en-US" sz="2000" dirty="0"/>
              <a:t>Fairness</a:t>
            </a:r>
          </a:p>
          <a:p>
            <a:pPr marL="628650" indent="-514350">
              <a:buFont typeface="+mj-lt"/>
              <a:buAutoNum type="arabicPeriod"/>
            </a:pPr>
            <a:r>
              <a:rPr lang="en-US" sz="2000" dirty="0" smtClean="0"/>
              <a:t>Cost and Efficiency</a:t>
            </a:r>
            <a:endParaRPr lang="en-US" sz="2000" dirty="0"/>
          </a:p>
          <a:p>
            <a:pPr marL="114300" indent="0">
              <a:buNone/>
            </a:pPr>
            <a:r>
              <a:rPr lang="en-US" sz="2000" dirty="0" smtClean="0"/>
              <a:t>(Linn</a:t>
            </a:r>
            <a:r>
              <a:rPr lang="en-US" sz="2000" dirty="0"/>
              <a:t>, Baker, &amp; Dunbar, 1991; </a:t>
            </a:r>
            <a:r>
              <a:rPr lang="en-US" sz="2000" dirty="0" err="1"/>
              <a:t>Messick</a:t>
            </a:r>
            <a:r>
              <a:rPr lang="en-US" sz="2000" dirty="0"/>
              <a:t>, 1994</a:t>
            </a:r>
            <a:r>
              <a:rPr lang="en-US" sz="2000" dirty="0" smtClean="0"/>
              <a:t>)</a:t>
            </a:r>
            <a:endParaRPr lang="en-US" sz="2000" dirty="0"/>
          </a:p>
          <a:p>
            <a:endParaRPr lang="en-US" dirty="0"/>
          </a:p>
        </p:txBody>
      </p:sp>
    </p:spTree>
    <p:extLst>
      <p:ext uri="{BB962C8B-B14F-4D97-AF65-F5344CB8AC3E}">
        <p14:creationId xmlns:p14="http://schemas.microsoft.com/office/powerpoint/2010/main" val="441410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8" y="1168942"/>
            <a:ext cx="7986655" cy="5167836"/>
          </a:xfrm>
          <a:prstGeom prst="rect">
            <a:avLst/>
          </a:prstGeom>
        </p:spPr>
      </p:pic>
      <p:sp>
        <p:nvSpPr>
          <p:cNvPr id="4" name="Title 1"/>
          <p:cNvSpPr txBox="1">
            <a:spLocks/>
          </p:cNvSpPr>
          <p:nvPr/>
        </p:nvSpPr>
        <p:spPr>
          <a:xfrm>
            <a:off x="446570" y="399011"/>
            <a:ext cx="8315201" cy="738876"/>
          </a:xfrm>
          <a:prstGeom prst="rect">
            <a:avLst/>
          </a:prstGeom>
        </p:spPr>
        <p:txBody>
          <a:bodyPr/>
          <a:lstStyle>
            <a:lvl1pPr algn="ctr" rtl="0" eaLnBrk="1" fontAlgn="base" hangingPunct="1">
              <a:spcBef>
                <a:spcPct val="0"/>
              </a:spcBef>
              <a:spcAft>
                <a:spcPct val="0"/>
              </a:spcAft>
              <a:defRPr sz="2100" b="1" cap="all">
                <a:solidFill>
                  <a:schemeClr val="bg1"/>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a:lstStyle>
          <a:p>
            <a:r>
              <a:rPr lang="en-US" cap="small" dirty="0" smtClean="0"/>
              <a:t>Validity Inquiry Process (VIP) Model</a:t>
            </a:r>
            <a:endParaRPr lang="en-US" cap="small" dirty="0"/>
          </a:p>
        </p:txBody>
      </p:sp>
    </p:spTree>
    <p:extLst>
      <p:ext uri="{BB962C8B-B14F-4D97-AF65-F5344CB8AC3E}">
        <p14:creationId xmlns:p14="http://schemas.microsoft.com/office/powerpoint/2010/main" val="622746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the VIP Model Instruments</a:t>
            </a:r>
            <a:endParaRPr lang="en-US" dirty="0"/>
          </a:p>
        </p:txBody>
      </p:sp>
      <p:sp>
        <p:nvSpPr>
          <p:cNvPr id="3" name="Title 1"/>
          <p:cNvSpPr txBox="1">
            <a:spLocks/>
          </p:cNvSpPr>
          <p:nvPr/>
        </p:nvSpPr>
        <p:spPr bwMode="auto">
          <a:xfrm>
            <a:off x="1021080" y="2093764"/>
            <a:ext cx="7239000" cy="2819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marL="0" marR="0" lvl="0" indent="0" algn="l" rtl="0" eaLnBrk="1" fontAlgn="base" hangingPunct="1">
              <a:lnSpc>
                <a:spcPct val="100000"/>
              </a:lnSpc>
              <a:spcBef>
                <a:spcPts val="0"/>
              </a:spcBef>
              <a:spcAft>
                <a:spcPts val="0"/>
              </a:spcAft>
              <a:buClr>
                <a:schemeClr val="lt1"/>
              </a:buClr>
              <a:buFont typeface="Arial"/>
              <a:buNone/>
              <a:defRPr sz="2800" b="0" i="0" u="none" strike="noStrike" cap="none">
                <a:solidFill>
                  <a:schemeClr val="lt1"/>
                </a:solidFill>
                <a:latin typeface="Arial"/>
                <a:ea typeface="Arial"/>
                <a:cs typeface="Arial"/>
                <a:sym typeface="Arial"/>
              </a:defRPr>
            </a:lvl1pPr>
            <a:lvl2pPr marL="0" marR="0" lvl="1" indent="0" algn="ctr" rtl="0" eaLnBrk="1" fontAlgn="base" hangingPunct="1">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2pPr>
            <a:lvl3pPr marL="0" marR="0" lvl="2" indent="0" algn="ctr" rtl="0" eaLnBrk="1" fontAlgn="base" hangingPunct="1">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3pPr>
            <a:lvl4pPr marL="0" marR="0" lvl="3" indent="0" algn="ctr" rtl="0" eaLnBrk="1" fontAlgn="base" hangingPunct="1">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4pPr>
            <a:lvl5pPr marL="0" marR="0" lvl="4" indent="0" algn="ctr" rtl="0" eaLnBrk="1" fontAlgn="base" hangingPunct="1">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5pPr>
            <a:lvl6pPr marL="457200" marR="0" lvl="5" indent="0" algn="ctr" rtl="0" eaLnBrk="1" fontAlgn="base" hangingPunct="1">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6pPr>
            <a:lvl7pPr marL="914400" marR="0" lvl="6" indent="0" algn="ctr" rtl="0" eaLnBrk="1" fontAlgn="base" hangingPunct="1">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7pPr>
            <a:lvl8pPr marL="1371600" marR="0" lvl="7" indent="0" algn="ctr" rtl="0" eaLnBrk="1" fontAlgn="base" hangingPunct="1">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8pPr>
            <a:lvl9pPr marL="1828800" marR="0" lvl="8" indent="0" algn="ctr" rtl="0" eaLnBrk="1" fontAlgn="base" hangingPunct="1">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9pPr>
          </a:lstStyle>
          <a:p>
            <a:pPr algn="ctr"/>
            <a:r>
              <a:rPr lang="en-US" cap="small" dirty="0" smtClean="0">
                <a:solidFill>
                  <a:schemeClr val="tx1"/>
                </a:solidFill>
              </a:rPr>
              <a:t>Using the VIP Model Instruments</a:t>
            </a:r>
            <a:endParaRPr lang="en-US" cap="small" dirty="0">
              <a:solidFill>
                <a:schemeClr val="tx1"/>
              </a:solidFill>
            </a:endParaRPr>
          </a:p>
        </p:txBody>
      </p:sp>
    </p:spTree>
    <p:extLst>
      <p:ext uri="{BB962C8B-B14F-4D97-AF65-F5344CB8AC3E}">
        <p14:creationId xmlns:p14="http://schemas.microsoft.com/office/powerpoint/2010/main" val="2824618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8" y="1168942"/>
            <a:ext cx="7986655" cy="5167836"/>
          </a:xfrm>
          <a:prstGeom prst="rect">
            <a:avLst/>
          </a:prstGeom>
        </p:spPr>
      </p:pic>
      <p:sp>
        <p:nvSpPr>
          <p:cNvPr id="4" name="Title 1"/>
          <p:cNvSpPr txBox="1">
            <a:spLocks/>
          </p:cNvSpPr>
          <p:nvPr/>
        </p:nvSpPr>
        <p:spPr>
          <a:xfrm>
            <a:off x="446570" y="399011"/>
            <a:ext cx="8315201" cy="738876"/>
          </a:xfrm>
          <a:prstGeom prst="rect">
            <a:avLst/>
          </a:prstGeom>
        </p:spPr>
        <p:txBody>
          <a:bodyPr/>
          <a:lstStyle>
            <a:lvl1pPr algn="ctr" rtl="0" eaLnBrk="1" fontAlgn="base" hangingPunct="1">
              <a:spcBef>
                <a:spcPct val="0"/>
              </a:spcBef>
              <a:spcAft>
                <a:spcPct val="0"/>
              </a:spcAft>
              <a:defRPr sz="2100" b="1" cap="all">
                <a:solidFill>
                  <a:schemeClr val="bg1"/>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a:lstStyle>
          <a:p>
            <a:r>
              <a:rPr lang="en-US" cap="small" dirty="0" smtClean="0"/>
              <a:t>Validity Inquiry Process (VIP) Model</a:t>
            </a:r>
            <a:endParaRPr lang="en-US" cap="small" dirty="0"/>
          </a:p>
        </p:txBody>
      </p:sp>
      <p:sp>
        <p:nvSpPr>
          <p:cNvPr id="5" name="Oval 4"/>
          <p:cNvSpPr/>
          <p:nvPr/>
        </p:nvSpPr>
        <p:spPr bwMode="auto">
          <a:xfrm>
            <a:off x="3516600" y="2560458"/>
            <a:ext cx="3252486" cy="2898161"/>
          </a:xfrm>
          <a:prstGeom prst="ellipse">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flipV="1">
            <a:off x="2927267" y="4853526"/>
            <a:ext cx="846158" cy="777924"/>
          </a:xfrm>
          <a:prstGeom prst="straightConnector1">
            <a:avLst/>
          </a:prstGeom>
          <a:noFill/>
          <a:ln w="38100" cap="flat" cmpd="sng" algn="ctr">
            <a:solidFill>
              <a:srgbClr val="002060"/>
            </a:solidFill>
            <a:prstDash val="solid"/>
            <a:round/>
            <a:headEnd type="none" w="med" len="med"/>
            <a:tailEnd type="arrow"/>
          </a:ln>
          <a:effectLst/>
        </p:spPr>
      </p:cxnSp>
    </p:spTree>
    <p:extLst>
      <p:ext uri="{BB962C8B-B14F-4D97-AF65-F5344CB8AC3E}">
        <p14:creationId xmlns:p14="http://schemas.microsoft.com/office/powerpoint/2010/main" val="3007128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95" y="147287"/>
            <a:ext cx="8315201" cy="990600"/>
          </a:xfrm>
        </p:spPr>
        <p:txBody>
          <a:bodyPr/>
          <a:lstStyle/>
          <a:p>
            <a:r>
              <a:rPr lang="en-US" dirty="0" smtClean="0"/>
              <a:t>Activity #1:</a:t>
            </a:r>
            <a:r>
              <a:rPr lang="en-US" dirty="0"/>
              <a:t/>
            </a:r>
            <a:br>
              <a:rPr lang="en-US" dirty="0"/>
            </a:br>
            <a:r>
              <a:rPr lang="en-US" dirty="0"/>
              <a:t>Using the </a:t>
            </a:r>
            <a:r>
              <a:rPr lang="en-US" dirty="0" smtClean="0"/>
              <a:t>Validity Inquiry Form</a:t>
            </a:r>
            <a:endParaRPr lang="en-US" dirty="0"/>
          </a:p>
        </p:txBody>
      </p:sp>
      <p:sp>
        <p:nvSpPr>
          <p:cNvPr id="3" name="Content Placeholder 2"/>
          <p:cNvSpPr>
            <a:spLocks noGrp="1"/>
          </p:cNvSpPr>
          <p:nvPr>
            <p:ph idx="1"/>
          </p:nvPr>
        </p:nvSpPr>
        <p:spPr>
          <a:xfrm>
            <a:off x="396695" y="1137887"/>
            <a:ext cx="8315201" cy="5179785"/>
          </a:xfrm>
        </p:spPr>
        <p:txBody>
          <a:bodyPr/>
          <a:lstStyle/>
          <a:p>
            <a:pPr marL="114300" indent="0">
              <a:buNone/>
            </a:pPr>
            <a:r>
              <a:rPr lang="en-US" sz="2000" b="1" dirty="0"/>
              <a:t>Discuss in small </a:t>
            </a:r>
            <a:r>
              <a:rPr lang="en-US" sz="2000" b="1" dirty="0" smtClean="0"/>
              <a:t>groups the stated purpose of this performance assessment and if it is an effective purpose statement.</a:t>
            </a:r>
          </a:p>
          <a:p>
            <a:pPr marL="114300" indent="0">
              <a:buNone/>
            </a:pPr>
            <a:endParaRPr lang="en-US" sz="2000" b="1" dirty="0"/>
          </a:p>
          <a:p>
            <a:pPr marL="114300" indent="0">
              <a:buNone/>
            </a:pPr>
            <a:r>
              <a:rPr lang="en-US" sz="2000" b="1" dirty="0" smtClean="0"/>
              <a:t>Purpose of Curriculum and Assessment Presentation Signature Assignment</a:t>
            </a:r>
          </a:p>
          <a:p>
            <a:pPr marL="457200" indent="-342900">
              <a:buFont typeface="Wingdings" panose="05000000000000000000" pitchFamily="2" charset="2"/>
              <a:buChar char="§"/>
            </a:pPr>
            <a:r>
              <a:rPr lang="en-US" sz="2000" b="0" dirty="0" smtClean="0"/>
              <a:t>The</a:t>
            </a:r>
            <a:r>
              <a:rPr lang="en-US" sz="2000" dirty="0" smtClean="0"/>
              <a:t> </a:t>
            </a:r>
            <a:r>
              <a:rPr lang="en-US" sz="2000" b="0" dirty="0" smtClean="0"/>
              <a:t>purpose of this assignment is to demonstrate successful attainment of the course learning outcomes aligned with the National Association for the Education of Young Children (NAEYC) standards.</a:t>
            </a:r>
          </a:p>
        </p:txBody>
      </p:sp>
    </p:spTree>
    <p:extLst>
      <p:ext uri="{BB962C8B-B14F-4D97-AF65-F5344CB8AC3E}">
        <p14:creationId xmlns:p14="http://schemas.microsoft.com/office/powerpoint/2010/main" val="27108851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Question Prompts to Promote Deep Discussion</a:t>
            </a:r>
            <a:endParaRPr lang="en-US" dirty="0"/>
          </a:p>
        </p:txBody>
      </p:sp>
      <p:sp>
        <p:nvSpPr>
          <p:cNvPr id="3" name="Content Placeholder 2"/>
          <p:cNvSpPr>
            <a:spLocks noGrp="1"/>
          </p:cNvSpPr>
          <p:nvPr>
            <p:ph idx="1"/>
          </p:nvPr>
        </p:nvSpPr>
        <p:spPr>
          <a:xfrm>
            <a:off x="446569" y="1137887"/>
            <a:ext cx="8315201" cy="5146535"/>
          </a:xfrm>
        </p:spPr>
        <p:txBody>
          <a:bodyPr/>
          <a:lstStyle/>
          <a:p>
            <a:pPr>
              <a:buFont typeface="Wingdings" panose="05000000000000000000" pitchFamily="2" charset="2"/>
              <a:buChar char="§"/>
            </a:pPr>
            <a:r>
              <a:rPr lang="en-US" sz="2000" dirty="0" smtClean="0"/>
              <a:t>Why are you asking candidates to prepare and deliver a curriculum and assessment presentation? Why is it important?</a:t>
            </a:r>
          </a:p>
          <a:p>
            <a:pPr>
              <a:buFont typeface="Wingdings" panose="05000000000000000000" pitchFamily="2" charset="2"/>
              <a:buChar char="§"/>
            </a:pPr>
            <a:r>
              <a:rPr lang="en-US" sz="2000" dirty="0"/>
              <a:t>How does this assignment apply to candidates’ future professional practice?</a:t>
            </a:r>
          </a:p>
          <a:p>
            <a:pPr>
              <a:buFont typeface="Wingdings" panose="05000000000000000000" pitchFamily="2" charset="2"/>
              <a:buChar char="§"/>
            </a:pPr>
            <a:r>
              <a:rPr lang="en-US" sz="2000" dirty="0" smtClean="0"/>
              <a:t>How does this assignment fit with the rest of your course?</a:t>
            </a:r>
          </a:p>
          <a:p>
            <a:pPr>
              <a:buFont typeface="Wingdings" panose="05000000000000000000" pitchFamily="2" charset="2"/>
              <a:buChar char="§"/>
            </a:pPr>
            <a:r>
              <a:rPr lang="en-US" sz="2000" dirty="0" smtClean="0"/>
              <a:t>How does this assignment fit with the rest of your program curriculum?</a:t>
            </a:r>
          </a:p>
        </p:txBody>
      </p:sp>
    </p:spTree>
    <p:extLst>
      <p:ext uri="{BB962C8B-B14F-4D97-AF65-F5344CB8AC3E}">
        <p14:creationId xmlns:p14="http://schemas.microsoft.com/office/powerpoint/2010/main" val="699809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a:t>
            </a:r>
            <a:r>
              <a:rPr lang="en-US" dirty="0"/>
              <a:t/>
            </a:r>
            <a:br>
              <a:rPr lang="en-US" dirty="0"/>
            </a:br>
            <a:r>
              <a:rPr lang="en-US" dirty="0"/>
              <a:t>Using the </a:t>
            </a:r>
            <a:r>
              <a:rPr lang="en-US" dirty="0" smtClean="0"/>
              <a:t>Validity Inquiry Form</a:t>
            </a:r>
            <a:endParaRPr lang="en-US" dirty="0"/>
          </a:p>
        </p:txBody>
      </p:sp>
      <p:sp>
        <p:nvSpPr>
          <p:cNvPr id="3" name="Content Placeholder 2"/>
          <p:cNvSpPr>
            <a:spLocks noGrp="1"/>
          </p:cNvSpPr>
          <p:nvPr>
            <p:ph idx="1"/>
          </p:nvPr>
        </p:nvSpPr>
        <p:spPr>
          <a:xfrm>
            <a:off x="446569" y="1137887"/>
            <a:ext cx="8315201" cy="5163160"/>
          </a:xfrm>
        </p:spPr>
        <p:txBody>
          <a:bodyPr/>
          <a:lstStyle/>
          <a:p>
            <a:pPr marL="0" indent="0">
              <a:buNone/>
            </a:pPr>
            <a:r>
              <a:rPr lang="en-US" sz="2000" b="1" dirty="0" smtClean="0"/>
              <a:t>Discuss in small groups question </a:t>
            </a:r>
            <a:r>
              <a:rPr lang="en-US" sz="2000" b="1" dirty="0"/>
              <a:t>3</a:t>
            </a:r>
            <a:r>
              <a:rPr lang="en-US" sz="2000" b="1" dirty="0" smtClean="0"/>
              <a:t> </a:t>
            </a:r>
            <a:r>
              <a:rPr lang="en-US" sz="2000" b="1" dirty="0"/>
              <a:t>on the Validity Inquiry Form and how you would rate the </a:t>
            </a:r>
            <a:r>
              <a:rPr lang="en-US" sz="2000" b="1" dirty="0" smtClean="0"/>
              <a:t>assignment.</a:t>
            </a:r>
          </a:p>
          <a:p>
            <a:pPr marL="0" indent="0">
              <a:buNone/>
            </a:pPr>
            <a:endParaRPr lang="en-US" sz="2000" b="1" dirty="0" smtClean="0">
              <a:solidFill>
                <a:schemeClr val="tx1"/>
              </a:solidFill>
            </a:endParaRPr>
          </a:p>
          <a:p>
            <a:pPr marL="0" indent="0">
              <a:buNone/>
            </a:pPr>
            <a:r>
              <a:rPr lang="en-US" sz="2000" b="1" dirty="0" smtClean="0">
                <a:solidFill>
                  <a:schemeClr val="tx1"/>
                </a:solidFill>
              </a:rPr>
              <a:t>Cognitive Complexity, Q3:</a:t>
            </a:r>
            <a:r>
              <a:rPr lang="en-US" sz="2000" dirty="0" smtClean="0">
                <a:solidFill>
                  <a:schemeClr val="tx1"/>
                </a:solidFill>
              </a:rPr>
              <a:t> </a:t>
            </a:r>
            <a:r>
              <a:rPr lang="en-US" sz="2000" b="0" dirty="0" smtClean="0">
                <a:solidFill>
                  <a:schemeClr val="tx1"/>
                </a:solidFill>
              </a:rPr>
              <a:t>Analyze </a:t>
            </a:r>
            <a:r>
              <a:rPr lang="en-US" sz="2000" b="0" dirty="0">
                <a:solidFill>
                  <a:schemeClr val="tx1"/>
                </a:solidFill>
              </a:rPr>
              <a:t>performance assessment </a:t>
            </a:r>
            <a:r>
              <a:rPr lang="en-US" sz="2000" b="0" dirty="0" smtClean="0">
                <a:solidFill>
                  <a:schemeClr val="tx1"/>
                </a:solidFill>
              </a:rPr>
              <a:t>using </a:t>
            </a:r>
            <a:r>
              <a:rPr lang="en-US" sz="2000" b="0" dirty="0">
                <a:solidFill>
                  <a:schemeClr val="tx1"/>
                </a:solidFill>
              </a:rPr>
              <a:t>the Rigor/Relevance Framework </a:t>
            </a:r>
            <a:r>
              <a:rPr lang="en-US" sz="2000" b="0" dirty="0" smtClean="0">
                <a:solidFill>
                  <a:schemeClr val="tx1"/>
                </a:solidFill>
              </a:rPr>
              <a:t>(see </a:t>
            </a:r>
            <a:r>
              <a:rPr lang="en-US" sz="2000" b="0" dirty="0">
                <a:solidFill>
                  <a:schemeClr val="tx1"/>
                </a:solidFill>
              </a:rPr>
              <a:t>http://www.leadered.com/our-philosophy/rigor-relevance-framework.php</a:t>
            </a:r>
            <a:r>
              <a:rPr lang="en-US" sz="2000" b="0" dirty="0" smtClean="0">
                <a:solidFill>
                  <a:schemeClr val="tx1"/>
                </a:solidFill>
              </a:rPr>
              <a:t>) to </a:t>
            </a:r>
            <a:r>
              <a:rPr lang="en-US" sz="2000" b="0" dirty="0">
                <a:solidFill>
                  <a:schemeClr val="tx1"/>
                </a:solidFill>
              </a:rPr>
              <a:t>provide evidence of </a:t>
            </a:r>
            <a:r>
              <a:rPr lang="en-US" sz="2000" b="0" dirty="0" smtClean="0">
                <a:solidFill>
                  <a:schemeClr val="tx1"/>
                </a:solidFill>
              </a:rPr>
              <a:t>cognitive complexity:</a:t>
            </a:r>
          </a:p>
          <a:p>
            <a:pPr>
              <a:buFont typeface="Wingdings" panose="05000000000000000000" pitchFamily="2" charset="2"/>
              <a:buChar char="§"/>
            </a:pPr>
            <a:r>
              <a:rPr lang="en-US" sz="2000" b="0" dirty="0" smtClean="0">
                <a:solidFill>
                  <a:schemeClr val="tx1"/>
                </a:solidFill>
              </a:rPr>
              <a:t>Identify </a:t>
            </a:r>
            <a:r>
              <a:rPr lang="en-US" sz="2000" b="0" dirty="0">
                <a:solidFill>
                  <a:schemeClr val="tx1"/>
                </a:solidFill>
              </a:rPr>
              <a:t>the quadrant that the </a:t>
            </a:r>
            <a:r>
              <a:rPr lang="en-US" sz="2000" b="0" dirty="0" smtClean="0">
                <a:solidFill>
                  <a:schemeClr val="tx1"/>
                </a:solidFill>
              </a:rPr>
              <a:t>assessment </a:t>
            </a:r>
            <a:r>
              <a:rPr lang="en-US" sz="2000" b="0" dirty="0">
                <a:solidFill>
                  <a:schemeClr val="tx1"/>
                </a:solidFill>
              </a:rPr>
              <a:t>falls into and </a:t>
            </a:r>
            <a:r>
              <a:rPr lang="en-US" sz="2000" b="0" dirty="0" smtClean="0">
                <a:solidFill>
                  <a:schemeClr val="tx1"/>
                </a:solidFill>
              </a:rPr>
              <a:t>provide </a:t>
            </a:r>
            <a:r>
              <a:rPr lang="en-US" sz="2000" b="0" dirty="0">
                <a:solidFill>
                  <a:schemeClr val="tx1"/>
                </a:solidFill>
              </a:rPr>
              <a:t>a justification for this </a:t>
            </a:r>
            <a:r>
              <a:rPr lang="en-US" sz="2000" b="0" dirty="0" smtClean="0">
                <a:solidFill>
                  <a:schemeClr val="tx1"/>
                </a:solidFill>
              </a:rPr>
              <a:t>determination.</a:t>
            </a:r>
          </a:p>
        </p:txBody>
      </p:sp>
    </p:spTree>
    <p:extLst>
      <p:ext uri="{BB962C8B-B14F-4D97-AF65-F5344CB8AC3E}">
        <p14:creationId xmlns:p14="http://schemas.microsoft.com/office/powerpoint/2010/main" val="25654088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a:t>
            </a:r>
            <a:r>
              <a:rPr lang="en-US" dirty="0"/>
              <a:t/>
            </a:r>
            <a:br>
              <a:rPr lang="en-US" dirty="0"/>
            </a:br>
            <a:r>
              <a:rPr lang="en-US" dirty="0"/>
              <a:t>Using the </a:t>
            </a:r>
            <a:r>
              <a:rPr lang="en-US" dirty="0" smtClean="0"/>
              <a:t>Validity Inquiry Form</a:t>
            </a:r>
            <a:endParaRPr lang="en-US" dirty="0"/>
          </a:p>
        </p:txBody>
      </p:sp>
      <p:sp>
        <p:nvSpPr>
          <p:cNvPr id="3" name="Content Placeholder 2"/>
          <p:cNvSpPr>
            <a:spLocks noGrp="1"/>
          </p:cNvSpPr>
          <p:nvPr>
            <p:ph idx="1"/>
          </p:nvPr>
        </p:nvSpPr>
        <p:spPr>
          <a:xfrm>
            <a:off x="448887" y="1137887"/>
            <a:ext cx="8312884" cy="5150012"/>
          </a:xfrm>
        </p:spPr>
        <p:txBody>
          <a:bodyPr/>
          <a:lstStyle/>
          <a:p>
            <a:pPr marL="0" indent="0">
              <a:buNone/>
            </a:pPr>
            <a:r>
              <a:rPr lang="en-US" sz="2000" b="1" dirty="0" smtClean="0"/>
              <a:t>Cognitive Complexity</a:t>
            </a:r>
          </a:p>
          <a:p>
            <a:pPr lvl="1"/>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770" y="1680686"/>
            <a:ext cx="4876800" cy="4438650"/>
          </a:xfrm>
          <a:prstGeom prst="rect">
            <a:avLst/>
          </a:prstGeom>
        </p:spPr>
      </p:pic>
      <p:sp>
        <p:nvSpPr>
          <p:cNvPr id="6" name="TextBox 5"/>
          <p:cNvSpPr txBox="1"/>
          <p:nvPr/>
        </p:nvSpPr>
        <p:spPr>
          <a:xfrm>
            <a:off x="446571" y="6274070"/>
            <a:ext cx="8315200" cy="646331"/>
          </a:xfrm>
          <a:prstGeom prst="rect">
            <a:avLst/>
          </a:prstGeom>
          <a:noFill/>
        </p:spPr>
        <p:txBody>
          <a:bodyPr wrap="square" rtlCol="0">
            <a:spAutoFit/>
          </a:bodyPr>
          <a:lstStyle/>
          <a:p>
            <a:r>
              <a:rPr lang="en-US" sz="1200" dirty="0" smtClean="0"/>
              <a:t>Daggett, W.R. (2014). Rigor/relevance framework®: A guide to focusing resources to increase student performance. International Center for Leadership in Education. Retrieved </a:t>
            </a:r>
            <a:r>
              <a:rPr lang="en-US" sz="1200" dirty="0"/>
              <a:t>from http://www.leadered.com/our-philosophy/rigor-relevance-framework.php</a:t>
            </a:r>
          </a:p>
        </p:txBody>
      </p:sp>
    </p:spTree>
    <p:extLst>
      <p:ext uri="{BB962C8B-B14F-4D97-AF65-F5344CB8AC3E}">
        <p14:creationId xmlns:p14="http://schemas.microsoft.com/office/powerpoint/2010/main" val="3280046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3D7C"/>
              </a:buClr>
              <a:buSzPct val="25000"/>
              <a:buFont typeface="Arial"/>
              <a:buNone/>
            </a:pPr>
            <a:r>
              <a:rPr lang="en-US" dirty="0"/>
              <a:t>What is a</a:t>
            </a:r>
            <a:r>
              <a:rPr lang="en-US" i="0" u="none" strike="noStrike" dirty="0">
                <a:ea typeface="Arial"/>
                <a:sym typeface="Arial"/>
              </a:rPr>
              <a:t> Quality Assurance System?</a:t>
            </a:r>
          </a:p>
        </p:txBody>
      </p:sp>
      <p:sp>
        <p:nvSpPr>
          <p:cNvPr id="155" name="Shape 155"/>
          <p:cNvSpPr txBox="1">
            <a:spLocks noGrp="1"/>
          </p:cNvSpPr>
          <p:nvPr>
            <p:ph idx="1"/>
          </p:nvPr>
        </p:nvSpPr>
        <p:spPr>
          <a:xfrm>
            <a:off x="1075720" y="1350175"/>
            <a:ext cx="7056900" cy="4983000"/>
          </a:xfrm>
          <a:prstGeom prst="rect">
            <a:avLst/>
          </a:prstGeom>
          <a:noFill/>
          <a:ln>
            <a:noFill/>
          </a:ln>
        </p:spPr>
        <p:txBody>
          <a:bodyPr lIns="91425" tIns="91425" rIns="91425" bIns="91425" anchor="t" anchorCtr="0">
            <a:noAutofit/>
          </a:bodyPr>
          <a:lstStyle/>
          <a:p>
            <a:pPr marL="0" marR="0" lvl="0" indent="0" rtl="0">
              <a:lnSpc>
                <a:spcPct val="100000"/>
              </a:lnSpc>
              <a:spcBef>
                <a:spcPts val="0"/>
              </a:spcBef>
              <a:spcAft>
                <a:spcPts val="0"/>
              </a:spcAft>
              <a:buNone/>
            </a:pPr>
            <a:r>
              <a:rPr lang="en-US" sz="2400" dirty="0"/>
              <a:t>Ideas</a:t>
            </a:r>
            <a:r>
              <a:rPr lang="en-US" sz="2400" dirty="0" smtClean="0"/>
              <a:t>:</a:t>
            </a:r>
          </a:p>
          <a:p>
            <a:pPr marL="0" marR="0" lvl="0" indent="0" rtl="0">
              <a:lnSpc>
                <a:spcPct val="100000"/>
              </a:lnSpc>
              <a:spcBef>
                <a:spcPts val="0"/>
              </a:spcBef>
              <a:spcAft>
                <a:spcPts val="0"/>
              </a:spcAft>
              <a:buNone/>
            </a:pPr>
            <a:endParaRPr lang="en-US" sz="2400" dirty="0" smtClean="0"/>
          </a:p>
        </p:txBody>
      </p:sp>
    </p:spTree>
    <p:extLst>
      <p:ext uri="{BB962C8B-B14F-4D97-AF65-F5344CB8AC3E}">
        <p14:creationId xmlns:p14="http://schemas.microsoft.com/office/powerpoint/2010/main" val="26872240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a:t>
            </a:r>
            <a:r>
              <a:rPr lang="en-US" dirty="0"/>
              <a:t>Question Prompts to Promote Deep Discussion</a:t>
            </a:r>
          </a:p>
        </p:txBody>
      </p:sp>
      <p:sp>
        <p:nvSpPr>
          <p:cNvPr id="3" name="Content Placeholder 2"/>
          <p:cNvSpPr>
            <a:spLocks noGrp="1"/>
          </p:cNvSpPr>
          <p:nvPr>
            <p:ph idx="1"/>
          </p:nvPr>
        </p:nvSpPr>
        <p:spPr>
          <a:xfrm>
            <a:off x="446569" y="1137887"/>
            <a:ext cx="8315201" cy="5196411"/>
          </a:xfrm>
        </p:spPr>
        <p:txBody>
          <a:bodyPr/>
          <a:lstStyle/>
          <a:p>
            <a:pPr marL="0" indent="0">
              <a:buNone/>
            </a:pPr>
            <a:endParaRPr lang="en-US" dirty="0" smtClean="0"/>
          </a:p>
          <a:p>
            <a:pPr marL="0" indent="0">
              <a:buNone/>
            </a:pPr>
            <a:r>
              <a:rPr lang="en-US" sz="2000" b="1" dirty="0" smtClean="0"/>
              <a:t>Using the Rigor/Relevance Framework®</a:t>
            </a:r>
          </a:p>
          <a:p>
            <a:pPr>
              <a:buFont typeface="Wingdings" panose="05000000000000000000" pitchFamily="2" charset="2"/>
              <a:buChar char="§"/>
            </a:pPr>
            <a:r>
              <a:rPr lang="en-US" sz="2000" dirty="0" smtClean="0"/>
              <a:t>What quadrant did the assessment fall into and why?</a:t>
            </a:r>
          </a:p>
          <a:p>
            <a:pPr>
              <a:buFont typeface="Wingdings" panose="05000000000000000000" pitchFamily="2" charset="2"/>
              <a:buChar char="§"/>
            </a:pPr>
            <a:r>
              <a:rPr lang="en-US" sz="2000" dirty="0" smtClean="0"/>
              <a:t>How did your group establish consensus on the quadrant determination?</a:t>
            </a:r>
            <a:endParaRPr lang="en-US" sz="2000" dirty="0"/>
          </a:p>
          <a:p>
            <a:endParaRPr lang="en-US" dirty="0" smtClean="0"/>
          </a:p>
        </p:txBody>
      </p:sp>
    </p:spTree>
    <p:extLst>
      <p:ext uri="{BB962C8B-B14F-4D97-AF65-F5344CB8AC3E}">
        <p14:creationId xmlns:p14="http://schemas.microsoft.com/office/powerpoint/2010/main" val="1707059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8" y="1168942"/>
            <a:ext cx="7986655" cy="5167836"/>
          </a:xfrm>
          <a:prstGeom prst="rect">
            <a:avLst/>
          </a:prstGeom>
        </p:spPr>
      </p:pic>
      <p:sp>
        <p:nvSpPr>
          <p:cNvPr id="4" name="Title 1"/>
          <p:cNvSpPr txBox="1">
            <a:spLocks/>
          </p:cNvSpPr>
          <p:nvPr/>
        </p:nvSpPr>
        <p:spPr>
          <a:xfrm>
            <a:off x="446570" y="399011"/>
            <a:ext cx="8315201" cy="738876"/>
          </a:xfrm>
          <a:prstGeom prst="rect">
            <a:avLst/>
          </a:prstGeom>
        </p:spPr>
        <p:txBody>
          <a:bodyPr/>
          <a:lstStyle>
            <a:lvl1pPr algn="ctr" rtl="0" eaLnBrk="1" fontAlgn="base" hangingPunct="1">
              <a:spcBef>
                <a:spcPct val="0"/>
              </a:spcBef>
              <a:spcAft>
                <a:spcPct val="0"/>
              </a:spcAft>
              <a:defRPr sz="2100" b="1" cap="all">
                <a:solidFill>
                  <a:schemeClr val="bg1"/>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a:lstStyle>
          <a:p>
            <a:r>
              <a:rPr lang="en-US" cap="small" dirty="0" smtClean="0"/>
              <a:t>Validity Inquiry Process (VIP) Model</a:t>
            </a:r>
            <a:endParaRPr lang="en-US" cap="small" dirty="0"/>
          </a:p>
        </p:txBody>
      </p:sp>
      <p:sp>
        <p:nvSpPr>
          <p:cNvPr id="7" name="Oval 6"/>
          <p:cNvSpPr/>
          <p:nvPr/>
        </p:nvSpPr>
        <p:spPr bwMode="auto">
          <a:xfrm>
            <a:off x="5885411" y="1566300"/>
            <a:ext cx="2239246" cy="2440436"/>
          </a:xfrm>
          <a:prstGeom prst="ellipse">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8" name="Straight Arrow Connector 7"/>
          <p:cNvCxnSpPr/>
          <p:nvPr/>
        </p:nvCxnSpPr>
        <p:spPr bwMode="auto">
          <a:xfrm flipH="1">
            <a:off x="7908786" y="1535245"/>
            <a:ext cx="852985" cy="450375"/>
          </a:xfrm>
          <a:prstGeom prst="straightConnector1">
            <a:avLst/>
          </a:prstGeom>
          <a:noFill/>
          <a:ln w="38100" cap="flat" cmpd="sng" algn="ctr">
            <a:solidFill>
              <a:srgbClr val="002060"/>
            </a:solidFill>
            <a:prstDash val="solid"/>
            <a:round/>
            <a:headEnd type="none" w="med" len="med"/>
            <a:tailEnd type="arrow"/>
          </a:ln>
          <a:effectLst/>
        </p:spPr>
      </p:cxnSp>
    </p:spTree>
    <p:extLst>
      <p:ext uri="{BB962C8B-B14F-4D97-AF65-F5344CB8AC3E}">
        <p14:creationId xmlns:p14="http://schemas.microsoft.com/office/powerpoint/2010/main" val="7715343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a:t>
            </a:r>
            <a:br>
              <a:rPr lang="en-US" dirty="0" smtClean="0"/>
            </a:br>
            <a:r>
              <a:rPr lang="en-US" dirty="0" smtClean="0"/>
              <a:t>Using </a:t>
            </a:r>
            <a:r>
              <a:rPr lang="en-US" dirty="0"/>
              <a:t>the </a:t>
            </a:r>
            <a:r>
              <a:rPr lang="en-US" dirty="0" err="1" smtClean="0"/>
              <a:t>Metarubric</a:t>
            </a:r>
            <a:endParaRPr lang="en-US" dirty="0"/>
          </a:p>
        </p:txBody>
      </p:sp>
      <p:sp>
        <p:nvSpPr>
          <p:cNvPr id="3" name="Content Placeholder 2"/>
          <p:cNvSpPr>
            <a:spLocks noGrp="1"/>
          </p:cNvSpPr>
          <p:nvPr>
            <p:ph idx="1"/>
          </p:nvPr>
        </p:nvSpPr>
        <p:spPr>
          <a:xfrm>
            <a:off x="446569" y="1137888"/>
            <a:ext cx="8315201" cy="5179786"/>
          </a:xfrm>
        </p:spPr>
        <p:txBody>
          <a:bodyPr/>
          <a:lstStyle/>
          <a:p>
            <a:pPr marL="114300" indent="0">
              <a:buNone/>
            </a:pPr>
            <a:r>
              <a:rPr lang="en-US" sz="2000" b="1" dirty="0"/>
              <a:t>Discuss in small groups </a:t>
            </a:r>
            <a:r>
              <a:rPr lang="en-US" sz="2000" b="1" dirty="0" smtClean="0"/>
              <a:t>questions 2 and 8 </a:t>
            </a:r>
            <a:r>
              <a:rPr lang="en-US" sz="2000" b="1" dirty="0"/>
              <a:t>on the </a:t>
            </a:r>
            <a:r>
              <a:rPr lang="en-US" sz="2000" b="1" dirty="0" err="1" smtClean="0"/>
              <a:t>Metarubric</a:t>
            </a:r>
            <a:r>
              <a:rPr lang="en-US" sz="2000" b="1" dirty="0" smtClean="0"/>
              <a:t>:</a:t>
            </a:r>
          </a:p>
          <a:p>
            <a:pPr marL="457200" indent="-342900">
              <a:buFont typeface="Wingdings" panose="05000000000000000000" pitchFamily="2" charset="2"/>
              <a:buChar char="§"/>
            </a:pPr>
            <a:r>
              <a:rPr lang="en-US" sz="2000" dirty="0" smtClean="0"/>
              <a:t>Criteria</a:t>
            </a:r>
            <a:r>
              <a:rPr lang="en-US" sz="2000" dirty="0"/>
              <a:t>:</a:t>
            </a:r>
            <a:r>
              <a:rPr lang="en-US" sz="2000" b="0" dirty="0"/>
              <a:t> </a:t>
            </a:r>
            <a:r>
              <a:rPr lang="en-US" sz="2000" dirty="0"/>
              <a:t>Q2: </a:t>
            </a:r>
            <a:r>
              <a:rPr lang="en-US" sz="2000" b="0" dirty="0"/>
              <a:t>Does each rubric criterion align directly with the assignment instructions? (Pieper, </a:t>
            </a:r>
            <a:r>
              <a:rPr lang="en-US" sz="2000" b="0" dirty="0" smtClean="0"/>
              <a:t>2012)</a:t>
            </a:r>
          </a:p>
          <a:p>
            <a:pPr marL="457200" indent="-342900">
              <a:buFont typeface="Wingdings" panose="05000000000000000000" pitchFamily="2" charset="2"/>
              <a:buChar char="§"/>
            </a:pPr>
            <a:r>
              <a:rPr lang="en-US" sz="2000" dirty="0" smtClean="0"/>
              <a:t>Descriptions</a:t>
            </a:r>
            <a:r>
              <a:rPr lang="en-US" sz="2000" dirty="0"/>
              <a:t>: Q8: </a:t>
            </a:r>
            <a:r>
              <a:rPr lang="en-US" sz="2000" b="0" dirty="0"/>
              <a:t>“Are the descriptions clear and different from each other?” (Stevens &amp; Levi, 2005, </a:t>
            </a:r>
            <a:r>
              <a:rPr lang="en-US" sz="2000" b="0" dirty="0" smtClean="0"/>
              <a:t>p</a:t>
            </a:r>
            <a:r>
              <a:rPr lang="en-US" sz="2000" b="0" dirty="0"/>
              <a:t>. 94)</a:t>
            </a:r>
          </a:p>
          <a:p>
            <a:pPr lvl="1">
              <a:buFont typeface="Courier New" panose="02070309020205020404" pitchFamily="49" charset="0"/>
              <a:buChar char="o"/>
            </a:pPr>
            <a:endParaRPr lang="en-US" sz="2200" b="0" dirty="0"/>
          </a:p>
          <a:p>
            <a:pPr lvl="1"/>
            <a:endParaRPr lang="en-US" dirty="0"/>
          </a:p>
        </p:txBody>
      </p:sp>
    </p:spTree>
    <p:extLst>
      <p:ext uri="{BB962C8B-B14F-4D97-AF65-F5344CB8AC3E}">
        <p14:creationId xmlns:p14="http://schemas.microsoft.com/office/powerpoint/2010/main" val="37863968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8" y="1152317"/>
            <a:ext cx="7986655" cy="5167836"/>
          </a:xfrm>
          <a:prstGeom prst="rect">
            <a:avLst/>
          </a:prstGeom>
        </p:spPr>
      </p:pic>
      <p:sp>
        <p:nvSpPr>
          <p:cNvPr id="4" name="Title 1"/>
          <p:cNvSpPr txBox="1">
            <a:spLocks/>
          </p:cNvSpPr>
          <p:nvPr/>
        </p:nvSpPr>
        <p:spPr>
          <a:xfrm>
            <a:off x="446570" y="399011"/>
            <a:ext cx="8315201" cy="738876"/>
          </a:xfrm>
          <a:prstGeom prst="rect">
            <a:avLst/>
          </a:prstGeom>
        </p:spPr>
        <p:txBody>
          <a:bodyPr/>
          <a:lstStyle>
            <a:lvl1pPr algn="ctr" rtl="0" eaLnBrk="1" fontAlgn="base" hangingPunct="1">
              <a:spcBef>
                <a:spcPct val="0"/>
              </a:spcBef>
              <a:spcAft>
                <a:spcPct val="0"/>
              </a:spcAft>
              <a:defRPr sz="2100" b="1" cap="all">
                <a:solidFill>
                  <a:schemeClr val="bg1"/>
                </a:solidFill>
                <a:latin typeface="Arial"/>
                <a:ea typeface="+mj-ea"/>
                <a:cs typeface="Arial"/>
              </a:defRPr>
            </a:lvl1pPr>
            <a:lvl2pPr algn="ctr" rtl="0" eaLnBrk="1" fontAlgn="base" hangingPunct="1">
              <a:spcBef>
                <a:spcPct val="0"/>
              </a:spcBef>
              <a:spcAft>
                <a:spcPct val="0"/>
              </a:spcAft>
              <a:defRPr sz="3300">
                <a:solidFill>
                  <a:srgbClr val="003D7C"/>
                </a:solidFill>
                <a:latin typeface="Calibri" pitchFamily="34" charset="0"/>
              </a:defRPr>
            </a:lvl2pPr>
            <a:lvl3pPr algn="ctr" rtl="0" eaLnBrk="1" fontAlgn="base" hangingPunct="1">
              <a:spcBef>
                <a:spcPct val="0"/>
              </a:spcBef>
              <a:spcAft>
                <a:spcPct val="0"/>
              </a:spcAft>
              <a:defRPr sz="3300">
                <a:solidFill>
                  <a:srgbClr val="003D7C"/>
                </a:solidFill>
                <a:latin typeface="Calibri" pitchFamily="34" charset="0"/>
              </a:defRPr>
            </a:lvl3pPr>
            <a:lvl4pPr algn="ctr" rtl="0" eaLnBrk="1" fontAlgn="base" hangingPunct="1">
              <a:spcBef>
                <a:spcPct val="0"/>
              </a:spcBef>
              <a:spcAft>
                <a:spcPct val="0"/>
              </a:spcAft>
              <a:defRPr sz="3300">
                <a:solidFill>
                  <a:srgbClr val="003D7C"/>
                </a:solidFill>
                <a:latin typeface="Calibri" pitchFamily="34" charset="0"/>
              </a:defRPr>
            </a:lvl4pPr>
            <a:lvl5pPr algn="ctr" rtl="0" eaLnBrk="1" fontAlgn="base" hangingPunct="1">
              <a:spcBef>
                <a:spcPct val="0"/>
              </a:spcBef>
              <a:spcAft>
                <a:spcPct val="0"/>
              </a:spcAft>
              <a:defRPr sz="3300">
                <a:solidFill>
                  <a:srgbClr val="003D7C"/>
                </a:solidFill>
                <a:latin typeface="Calibri" pitchFamily="34" charset="0"/>
              </a:defRPr>
            </a:lvl5pPr>
            <a:lvl6pPr marL="342900" algn="ctr" rtl="0" eaLnBrk="1" fontAlgn="base" hangingPunct="1">
              <a:spcBef>
                <a:spcPct val="0"/>
              </a:spcBef>
              <a:spcAft>
                <a:spcPct val="0"/>
              </a:spcAft>
              <a:defRPr sz="3300">
                <a:solidFill>
                  <a:srgbClr val="003D7C"/>
                </a:solidFill>
                <a:latin typeface="Arial" charset="0"/>
              </a:defRPr>
            </a:lvl6pPr>
            <a:lvl7pPr marL="685800" algn="ctr" rtl="0" eaLnBrk="1" fontAlgn="base" hangingPunct="1">
              <a:spcBef>
                <a:spcPct val="0"/>
              </a:spcBef>
              <a:spcAft>
                <a:spcPct val="0"/>
              </a:spcAft>
              <a:defRPr sz="3300">
                <a:solidFill>
                  <a:srgbClr val="003D7C"/>
                </a:solidFill>
                <a:latin typeface="Arial" charset="0"/>
              </a:defRPr>
            </a:lvl7pPr>
            <a:lvl8pPr marL="1028700" algn="ctr" rtl="0" eaLnBrk="1" fontAlgn="base" hangingPunct="1">
              <a:spcBef>
                <a:spcPct val="0"/>
              </a:spcBef>
              <a:spcAft>
                <a:spcPct val="0"/>
              </a:spcAft>
              <a:defRPr sz="3300">
                <a:solidFill>
                  <a:srgbClr val="003D7C"/>
                </a:solidFill>
                <a:latin typeface="Arial" charset="0"/>
              </a:defRPr>
            </a:lvl8pPr>
            <a:lvl9pPr marL="1371600" algn="ctr" rtl="0" eaLnBrk="1" fontAlgn="base" hangingPunct="1">
              <a:spcBef>
                <a:spcPct val="0"/>
              </a:spcBef>
              <a:spcAft>
                <a:spcPct val="0"/>
              </a:spcAft>
              <a:defRPr sz="3300">
                <a:solidFill>
                  <a:srgbClr val="003D7C"/>
                </a:solidFill>
                <a:latin typeface="Arial" charset="0"/>
              </a:defRPr>
            </a:lvl9pPr>
          </a:lstStyle>
          <a:p>
            <a:r>
              <a:rPr lang="en-US" cap="small" dirty="0" smtClean="0"/>
              <a:t>Validity Inquiry Process (VIP) Model</a:t>
            </a:r>
            <a:endParaRPr lang="en-US" cap="small" dirty="0"/>
          </a:p>
        </p:txBody>
      </p:sp>
      <p:cxnSp>
        <p:nvCxnSpPr>
          <p:cNvPr id="6" name="Straight Arrow Connector 5"/>
          <p:cNvCxnSpPr/>
          <p:nvPr/>
        </p:nvCxnSpPr>
        <p:spPr bwMode="auto">
          <a:xfrm flipV="1">
            <a:off x="1238362" y="4929467"/>
            <a:ext cx="846158" cy="777924"/>
          </a:xfrm>
          <a:prstGeom prst="straightConnector1">
            <a:avLst/>
          </a:prstGeom>
          <a:noFill/>
          <a:ln w="38100" cap="flat" cmpd="sng" algn="ctr">
            <a:solidFill>
              <a:srgbClr val="002060"/>
            </a:solidFill>
            <a:prstDash val="solid"/>
            <a:round/>
            <a:headEnd type="none" w="med" len="med"/>
            <a:tailEnd type="arrow"/>
          </a:ln>
          <a:effectLst/>
        </p:spPr>
      </p:cxnSp>
      <p:sp>
        <p:nvSpPr>
          <p:cNvPr id="9" name="Oval 8"/>
          <p:cNvSpPr/>
          <p:nvPr/>
        </p:nvSpPr>
        <p:spPr bwMode="auto">
          <a:xfrm>
            <a:off x="2084520" y="3740727"/>
            <a:ext cx="1755960" cy="1762298"/>
          </a:xfrm>
          <a:prstGeom prst="ellipse">
            <a:avLst/>
          </a:prstGeom>
          <a:no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914735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the VIP Model Instruments</a:t>
            </a:r>
            <a:endParaRPr lang="en-US" dirty="0"/>
          </a:p>
        </p:txBody>
      </p:sp>
      <p:sp>
        <p:nvSpPr>
          <p:cNvPr id="3" name="Title 1"/>
          <p:cNvSpPr txBox="1">
            <a:spLocks/>
          </p:cNvSpPr>
          <p:nvPr/>
        </p:nvSpPr>
        <p:spPr bwMode="auto">
          <a:xfrm>
            <a:off x="1021080" y="2093764"/>
            <a:ext cx="7239000" cy="2819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marL="0" marR="0" lvl="0" indent="0" algn="l" rtl="0" eaLnBrk="1" fontAlgn="base" hangingPunct="1">
              <a:lnSpc>
                <a:spcPct val="100000"/>
              </a:lnSpc>
              <a:spcBef>
                <a:spcPts val="0"/>
              </a:spcBef>
              <a:spcAft>
                <a:spcPts val="0"/>
              </a:spcAft>
              <a:buClr>
                <a:schemeClr val="lt1"/>
              </a:buClr>
              <a:buFont typeface="Arial"/>
              <a:buNone/>
              <a:defRPr sz="2800" b="0" i="0" u="none" strike="noStrike" cap="none">
                <a:solidFill>
                  <a:schemeClr val="lt1"/>
                </a:solidFill>
                <a:latin typeface="Arial"/>
                <a:ea typeface="Arial"/>
                <a:cs typeface="Arial"/>
                <a:sym typeface="Arial"/>
              </a:defRPr>
            </a:lvl1pPr>
            <a:lvl2pPr marL="0" marR="0" lvl="1" indent="0" algn="ctr" rtl="0" eaLnBrk="1" fontAlgn="base" hangingPunct="1">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2pPr>
            <a:lvl3pPr marL="0" marR="0" lvl="2" indent="0" algn="ctr" rtl="0" eaLnBrk="1" fontAlgn="base" hangingPunct="1">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3pPr>
            <a:lvl4pPr marL="0" marR="0" lvl="3" indent="0" algn="ctr" rtl="0" eaLnBrk="1" fontAlgn="base" hangingPunct="1">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4pPr>
            <a:lvl5pPr marL="0" marR="0" lvl="4" indent="0" algn="ctr" rtl="0" eaLnBrk="1" fontAlgn="base" hangingPunct="1">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5pPr>
            <a:lvl6pPr marL="457200" marR="0" lvl="5" indent="0" algn="ctr" rtl="0" eaLnBrk="1" fontAlgn="base" hangingPunct="1">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6pPr>
            <a:lvl7pPr marL="914400" marR="0" lvl="6" indent="0" algn="ctr" rtl="0" eaLnBrk="1" fontAlgn="base" hangingPunct="1">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7pPr>
            <a:lvl8pPr marL="1371600" marR="0" lvl="7" indent="0" algn="ctr" rtl="0" eaLnBrk="1" fontAlgn="base" hangingPunct="1">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8pPr>
            <a:lvl9pPr marL="1828800" marR="0" lvl="8" indent="0" algn="ctr" rtl="0" eaLnBrk="1" fontAlgn="base" hangingPunct="1">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9pPr>
          </a:lstStyle>
          <a:p>
            <a:pPr algn="ctr"/>
            <a:r>
              <a:rPr lang="en-US" cap="small" dirty="0" smtClean="0">
                <a:solidFill>
                  <a:schemeClr val="tx1"/>
                </a:solidFill>
              </a:rPr>
              <a:t>Implementing the VIP Model at NAU</a:t>
            </a:r>
            <a:endParaRPr lang="en-US" cap="small" dirty="0">
              <a:solidFill>
                <a:schemeClr val="tx1"/>
              </a:solidFill>
            </a:endParaRPr>
          </a:p>
        </p:txBody>
      </p:sp>
    </p:spTree>
    <p:extLst>
      <p:ext uri="{BB962C8B-B14F-4D97-AF65-F5344CB8AC3E}">
        <p14:creationId xmlns:p14="http://schemas.microsoft.com/office/powerpoint/2010/main" val="2308730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Validity Inquiry Process Model</a:t>
            </a:r>
            <a:endParaRPr lang="en-US" dirty="0"/>
          </a:p>
        </p:txBody>
      </p:sp>
      <p:sp>
        <p:nvSpPr>
          <p:cNvPr id="3" name="Content Placeholder 2"/>
          <p:cNvSpPr>
            <a:spLocks noGrp="1"/>
          </p:cNvSpPr>
          <p:nvPr>
            <p:ph idx="1"/>
          </p:nvPr>
        </p:nvSpPr>
        <p:spPr>
          <a:xfrm>
            <a:off x="448887" y="1137887"/>
            <a:ext cx="8312884" cy="5152281"/>
          </a:xfrm>
        </p:spPr>
        <p:txBody>
          <a:bodyPr/>
          <a:lstStyle/>
          <a:p>
            <a:pPr marL="0" indent="0">
              <a:buNone/>
            </a:pPr>
            <a:r>
              <a:rPr lang="en-US" sz="2000" b="1" dirty="0" smtClean="0"/>
              <a:t>Pre-Meeting Timeline </a:t>
            </a:r>
          </a:p>
          <a:p>
            <a:pPr>
              <a:buFont typeface="Wingdings" panose="05000000000000000000" pitchFamily="2" charset="2"/>
              <a:buChar char="§"/>
            </a:pPr>
            <a:r>
              <a:rPr lang="en-US" sz="1800" b="0" dirty="0" smtClean="0"/>
              <a:t>Identified target programs and faculty developed performance assessments (1 semester in advance)</a:t>
            </a:r>
          </a:p>
          <a:p>
            <a:pPr>
              <a:buFont typeface="Wingdings" panose="05000000000000000000" pitchFamily="2" charset="2"/>
              <a:buChar char="§"/>
            </a:pPr>
            <a:r>
              <a:rPr lang="en-US" sz="1800" b="0" dirty="0" smtClean="0"/>
              <a:t>Identified lead faculty member(s) for each performance assessment (1 month in advance)</a:t>
            </a:r>
          </a:p>
          <a:p>
            <a:pPr>
              <a:buFont typeface="Wingdings" panose="05000000000000000000" pitchFamily="2" charset="2"/>
              <a:buChar char="§"/>
            </a:pPr>
            <a:r>
              <a:rPr lang="en-US" sz="1800" b="0" dirty="0" smtClean="0"/>
              <a:t>Provided brief announcement and description at department faculty meeting </a:t>
            </a:r>
            <a:r>
              <a:rPr lang="en-US" sz="1800" b="0" dirty="0"/>
              <a:t>(1 month in </a:t>
            </a:r>
            <a:r>
              <a:rPr lang="en-US" sz="1800" b="0" dirty="0" smtClean="0"/>
              <a:t>advance)</a:t>
            </a:r>
          </a:p>
          <a:p>
            <a:pPr>
              <a:buFont typeface="Wingdings" panose="05000000000000000000" pitchFamily="2" charset="2"/>
              <a:buChar char="§"/>
            </a:pPr>
            <a:r>
              <a:rPr lang="en-US" sz="1800" b="0" dirty="0" smtClean="0"/>
              <a:t>Associate Dean scheduled meeting with lead faculty including (at least 2 to 3 weeks in advance):</a:t>
            </a:r>
          </a:p>
          <a:p>
            <a:pPr lvl="1">
              <a:buFont typeface="Courier New" panose="02070309020205020404" pitchFamily="49" charset="0"/>
              <a:buChar char="o"/>
            </a:pPr>
            <a:r>
              <a:rPr lang="en-US" sz="1800" b="0" dirty="0" smtClean="0">
                <a:solidFill>
                  <a:schemeClr val="tx1"/>
                </a:solidFill>
              </a:rPr>
              <a:t>Introduction letter describing purpose (CAEP Standard 5.2) and what to expect (sample letter available through website)</a:t>
            </a:r>
          </a:p>
          <a:p>
            <a:pPr lvl="1">
              <a:buFont typeface="Courier New" panose="02070309020205020404" pitchFamily="49" charset="0"/>
              <a:buChar char="o"/>
            </a:pPr>
            <a:r>
              <a:rPr lang="en-US" sz="1800" b="0" dirty="0" smtClean="0">
                <a:solidFill>
                  <a:schemeClr val="tx1"/>
                </a:solidFill>
              </a:rPr>
              <a:t>Attached copy of Validity Inquiry Form and </a:t>
            </a:r>
            <a:r>
              <a:rPr lang="en-US" sz="1800" b="0" dirty="0" err="1" smtClean="0">
                <a:solidFill>
                  <a:schemeClr val="tx1"/>
                </a:solidFill>
              </a:rPr>
              <a:t>Metarubric</a:t>
            </a:r>
            <a:endParaRPr lang="en-US" sz="1800" b="0" dirty="0">
              <a:solidFill>
                <a:schemeClr val="tx1"/>
              </a:solidFill>
            </a:endParaRPr>
          </a:p>
          <a:p>
            <a:pPr lvl="1">
              <a:buFont typeface="Courier New" panose="02070309020205020404" pitchFamily="49" charset="0"/>
              <a:buChar char="o"/>
            </a:pPr>
            <a:r>
              <a:rPr lang="en-US" sz="1800" b="0" dirty="0" smtClean="0">
                <a:solidFill>
                  <a:schemeClr val="tx1"/>
                </a:solidFill>
              </a:rPr>
              <a:t>Verified most recent copy of performance assessment to be reviewed</a:t>
            </a:r>
          </a:p>
          <a:p>
            <a:pPr lvl="1">
              <a:buFont typeface="Courier New" panose="02070309020205020404" pitchFamily="49" charset="0"/>
              <a:buChar char="o"/>
            </a:pPr>
            <a:r>
              <a:rPr lang="en-US" sz="1800" b="0" dirty="0" smtClean="0">
                <a:solidFill>
                  <a:schemeClr val="tx1"/>
                </a:solidFill>
              </a:rPr>
              <a:t>Requested preliminary review of Validity Inquiry Form and </a:t>
            </a:r>
            <a:r>
              <a:rPr lang="en-US" sz="1800" b="0" dirty="0" err="1" smtClean="0">
                <a:solidFill>
                  <a:schemeClr val="tx1"/>
                </a:solidFill>
              </a:rPr>
              <a:t>Metarubric</a:t>
            </a:r>
            <a:r>
              <a:rPr lang="en-US" sz="1800" b="0" dirty="0" smtClean="0">
                <a:solidFill>
                  <a:schemeClr val="tx1"/>
                </a:solidFill>
              </a:rPr>
              <a:t> prior to the meeting</a:t>
            </a:r>
          </a:p>
          <a:p>
            <a:pPr lvl="2"/>
            <a:endParaRPr lang="en-US" dirty="0" smtClean="0"/>
          </a:p>
        </p:txBody>
      </p:sp>
    </p:spTree>
    <p:extLst>
      <p:ext uri="{BB962C8B-B14F-4D97-AF65-F5344CB8AC3E}">
        <p14:creationId xmlns:p14="http://schemas.microsoft.com/office/powerpoint/2010/main" val="583129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Assessment Review Meeting</a:t>
            </a:r>
            <a:endParaRPr lang="en-US" dirty="0"/>
          </a:p>
        </p:txBody>
      </p:sp>
      <p:sp>
        <p:nvSpPr>
          <p:cNvPr id="3" name="Content Placeholder 2"/>
          <p:cNvSpPr>
            <a:spLocks noGrp="1"/>
          </p:cNvSpPr>
          <p:nvPr>
            <p:ph idx="1"/>
          </p:nvPr>
        </p:nvSpPr>
        <p:spPr>
          <a:xfrm>
            <a:off x="446570" y="1137888"/>
            <a:ext cx="8315201" cy="5163160"/>
          </a:xfrm>
        </p:spPr>
        <p:txBody>
          <a:bodyPr/>
          <a:lstStyle/>
          <a:p>
            <a:pPr marL="0" indent="0">
              <a:buNone/>
            </a:pPr>
            <a:r>
              <a:rPr lang="en-US" sz="2000" b="1" dirty="0" smtClean="0"/>
              <a:t>Logistics for Meeting</a:t>
            </a:r>
          </a:p>
          <a:p>
            <a:pPr>
              <a:buFont typeface="Wingdings" panose="05000000000000000000" pitchFamily="2" charset="2"/>
              <a:buChar char="§"/>
            </a:pPr>
            <a:r>
              <a:rPr lang="en-US" sz="2000" b="0" dirty="0" smtClean="0"/>
              <a:t>Individual review meetings were scheduled for 2 hours</a:t>
            </a:r>
          </a:p>
          <a:p>
            <a:pPr>
              <a:buFont typeface="Wingdings" panose="05000000000000000000" pitchFamily="2" charset="2"/>
              <a:buChar char="§"/>
            </a:pPr>
            <a:r>
              <a:rPr lang="en-US" sz="2000" b="0" dirty="0" smtClean="0"/>
              <a:t>Skype </a:t>
            </a:r>
            <a:r>
              <a:rPr lang="en-US" sz="2000" b="0" dirty="0"/>
              <a:t>was utilized for connecting with faculty at statewide </a:t>
            </a:r>
            <a:r>
              <a:rPr lang="en-US" sz="2000" b="0" dirty="0" smtClean="0"/>
              <a:t>campuses</a:t>
            </a:r>
          </a:p>
          <a:p>
            <a:pPr>
              <a:buFont typeface="Wingdings" panose="05000000000000000000" pitchFamily="2" charset="2"/>
              <a:buChar char="§"/>
            </a:pPr>
            <a:r>
              <a:rPr lang="en-US" sz="2000" b="0" dirty="0" smtClean="0"/>
              <a:t>Participants </a:t>
            </a:r>
            <a:r>
              <a:rPr lang="en-US" sz="2000" b="0" dirty="0"/>
              <a:t>included 2 to 3 lead faculty members, </a:t>
            </a:r>
            <a:r>
              <a:rPr lang="en-US" sz="2000" b="0" dirty="0" smtClean="0"/>
              <a:t>facilitators (Associate Dean &amp; </a:t>
            </a:r>
            <a:r>
              <a:rPr lang="en-US" sz="2000" b="0" dirty="0"/>
              <a:t>Assessment </a:t>
            </a:r>
            <a:r>
              <a:rPr lang="en-US" sz="2000" b="0" dirty="0" smtClean="0"/>
              <a:t>Coordinator), </a:t>
            </a:r>
            <a:r>
              <a:rPr lang="en-US" sz="2000" b="0" dirty="0"/>
              <a:t>and a part-time employee or Graduate Assistant to take </a:t>
            </a:r>
            <a:r>
              <a:rPr lang="en-US" sz="2000" b="0" dirty="0" smtClean="0"/>
              <a:t>notes</a:t>
            </a:r>
          </a:p>
          <a:p>
            <a:endParaRPr lang="en-US" dirty="0" smtClean="0"/>
          </a:p>
          <a:p>
            <a:endParaRPr lang="en-US" dirty="0" smtClean="0"/>
          </a:p>
          <a:p>
            <a:endParaRPr lang="en-US" dirty="0"/>
          </a:p>
        </p:txBody>
      </p:sp>
    </p:spTree>
    <p:extLst>
      <p:ext uri="{BB962C8B-B14F-4D97-AF65-F5344CB8AC3E}">
        <p14:creationId xmlns:p14="http://schemas.microsoft.com/office/powerpoint/2010/main" val="1060329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Meeting and Overview of Next Steps</a:t>
            </a:r>
            <a:endParaRPr lang="en-US" dirty="0"/>
          </a:p>
        </p:txBody>
      </p:sp>
      <p:sp>
        <p:nvSpPr>
          <p:cNvPr id="3" name="Content Placeholder 2"/>
          <p:cNvSpPr>
            <a:spLocks noGrp="1"/>
          </p:cNvSpPr>
          <p:nvPr>
            <p:ph idx="1"/>
          </p:nvPr>
        </p:nvSpPr>
        <p:spPr>
          <a:xfrm>
            <a:off x="446570" y="1137887"/>
            <a:ext cx="8315201" cy="5163160"/>
          </a:xfrm>
        </p:spPr>
        <p:txBody>
          <a:bodyPr/>
          <a:lstStyle/>
          <a:p>
            <a:pPr marL="0" indent="0">
              <a:buNone/>
            </a:pPr>
            <a:r>
              <a:rPr lang="en-US" sz="2000" b="1" dirty="0" smtClean="0"/>
              <a:t>Post-Meeting Follow-up</a:t>
            </a:r>
            <a:endParaRPr lang="en-US" sz="2000" b="1" dirty="0"/>
          </a:p>
          <a:p>
            <a:pPr>
              <a:buFont typeface="Wingdings" panose="05000000000000000000" pitchFamily="2" charset="2"/>
              <a:buChar char="§"/>
            </a:pPr>
            <a:r>
              <a:rPr lang="en-US" sz="1800" dirty="0" smtClean="0">
                <a:solidFill>
                  <a:schemeClr val="tx1"/>
                </a:solidFill>
              </a:rPr>
              <a:t>Notes </a:t>
            </a:r>
            <a:r>
              <a:rPr lang="en-US" sz="1800" dirty="0">
                <a:solidFill>
                  <a:schemeClr val="tx1"/>
                </a:solidFill>
              </a:rPr>
              <a:t>from meetings </a:t>
            </a:r>
            <a:r>
              <a:rPr lang="en-US" sz="1800" dirty="0" smtClean="0">
                <a:solidFill>
                  <a:schemeClr val="tx1"/>
                </a:solidFill>
              </a:rPr>
              <a:t>were consolidated</a:t>
            </a:r>
          </a:p>
          <a:p>
            <a:pPr>
              <a:buFont typeface="Wingdings" panose="05000000000000000000" pitchFamily="2" charset="2"/>
              <a:buChar char="§"/>
            </a:pPr>
            <a:r>
              <a:rPr lang="en-US" sz="1800" dirty="0" smtClean="0">
                <a:solidFill>
                  <a:schemeClr val="tx1"/>
                </a:solidFill>
              </a:rPr>
              <a:t>Assessment </a:t>
            </a:r>
            <a:r>
              <a:rPr lang="en-US" sz="1800" dirty="0">
                <a:solidFill>
                  <a:schemeClr val="tx1"/>
                </a:solidFill>
              </a:rPr>
              <a:t>Coordinator </a:t>
            </a:r>
            <a:r>
              <a:rPr lang="en-US" sz="1800" dirty="0" smtClean="0">
                <a:solidFill>
                  <a:schemeClr val="tx1"/>
                </a:solidFill>
              </a:rPr>
              <a:t>developed </a:t>
            </a:r>
            <a:r>
              <a:rPr lang="en-US" sz="1800" dirty="0">
                <a:solidFill>
                  <a:schemeClr val="tx1"/>
                </a:solidFill>
              </a:rPr>
              <a:t>a one page document </a:t>
            </a:r>
            <a:r>
              <a:rPr lang="en-US" sz="1800" dirty="0" smtClean="0">
                <a:solidFill>
                  <a:schemeClr val="tx1"/>
                </a:solidFill>
              </a:rPr>
              <a:t>outlining</a:t>
            </a:r>
            <a:r>
              <a:rPr lang="en-US" sz="1800" dirty="0" smtClean="0">
                <a:solidFill>
                  <a:srgbClr val="619080"/>
                </a:solidFill>
              </a:rPr>
              <a:t>:</a:t>
            </a:r>
          </a:p>
          <a:p>
            <a:pPr lvl="1">
              <a:buFont typeface="Courier New" panose="02070309020205020404" pitchFamily="49" charset="0"/>
              <a:buChar char="o"/>
            </a:pPr>
            <a:r>
              <a:rPr lang="en-US" sz="1800" b="0" dirty="0" smtClean="0">
                <a:solidFill>
                  <a:schemeClr val="tx1"/>
                </a:solidFill>
              </a:rPr>
              <a:t>Who participated</a:t>
            </a:r>
          </a:p>
          <a:p>
            <a:pPr lvl="1">
              <a:buFont typeface="Courier New" panose="02070309020205020404" pitchFamily="49" charset="0"/>
              <a:buChar char="o"/>
            </a:pPr>
            <a:r>
              <a:rPr lang="en-US" sz="1800" b="0" dirty="0" smtClean="0">
                <a:solidFill>
                  <a:schemeClr val="tx1"/>
                </a:solidFill>
              </a:rPr>
              <a:t>Strengths</a:t>
            </a:r>
            <a:endParaRPr lang="en-US" sz="1800" b="0" dirty="0">
              <a:solidFill>
                <a:schemeClr val="tx1"/>
              </a:solidFill>
            </a:endParaRPr>
          </a:p>
          <a:p>
            <a:pPr lvl="1">
              <a:buFont typeface="Courier New" panose="02070309020205020404" pitchFamily="49" charset="0"/>
              <a:buChar char="o"/>
            </a:pPr>
            <a:r>
              <a:rPr lang="en-US" sz="1800" b="0" dirty="0" smtClean="0">
                <a:solidFill>
                  <a:schemeClr val="tx1"/>
                </a:solidFill>
              </a:rPr>
              <a:t>Areas </a:t>
            </a:r>
            <a:r>
              <a:rPr lang="en-US" sz="1800" b="0" dirty="0">
                <a:solidFill>
                  <a:schemeClr val="tx1"/>
                </a:solidFill>
              </a:rPr>
              <a:t>for </a:t>
            </a:r>
            <a:r>
              <a:rPr lang="en-US" sz="1800" b="0" dirty="0" smtClean="0">
                <a:solidFill>
                  <a:schemeClr val="tx1"/>
                </a:solidFill>
              </a:rPr>
              <a:t>improvement</a:t>
            </a:r>
          </a:p>
          <a:p>
            <a:pPr lvl="1">
              <a:buFont typeface="Courier New" panose="02070309020205020404" pitchFamily="49" charset="0"/>
              <a:buChar char="o"/>
            </a:pPr>
            <a:r>
              <a:rPr lang="en-US" sz="1800" b="0" dirty="0" smtClean="0">
                <a:solidFill>
                  <a:schemeClr val="tx1"/>
                </a:solidFill>
              </a:rPr>
              <a:t>Next steps (see http:// Strengths and Next Steps Document)</a:t>
            </a:r>
            <a:endParaRPr lang="en-US" sz="1800" b="0" dirty="0">
              <a:solidFill>
                <a:schemeClr val="tx1"/>
              </a:solidFill>
            </a:endParaRPr>
          </a:p>
          <a:p>
            <a:pPr>
              <a:buFont typeface="Wingdings" panose="05000000000000000000" pitchFamily="2" charset="2"/>
              <a:buChar char="§"/>
            </a:pPr>
            <a:r>
              <a:rPr lang="en-US" sz="1800" dirty="0" smtClean="0">
                <a:solidFill>
                  <a:schemeClr val="tx1"/>
                </a:solidFill>
              </a:rPr>
              <a:t>Initial </a:t>
            </a:r>
            <a:r>
              <a:rPr lang="en-US" sz="1800" dirty="0">
                <a:solidFill>
                  <a:schemeClr val="tx1"/>
                </a:solidFill>
              </a:rPr>
              <a:t>follow-up documentation </a:t>
            </a:r>
            <a:r>
              <a:rPr lang="en-US" sz="1800" dirty="0" smtClean="0">
                <a:solidFill>
                  <a:schemeClr val="tx1"/>
                </a:solidFill>
              </a:rPr>
              <a:t>was utilized </a:t>
            </a:r>
            <a:r>
              <a:rPr lang="en-US" sz="1800" dirty="0">
                <a:solidFill>
                  <a:schemeClr val="tx1"/>
                </a:solidFill>
              </a:rPr>
              <a:t>to develop Validity </a:t>
            </a:r>
            <a:r>
              <a:rPr lang="en-US" sz="1800" dirty="0" smtClean="0">
                <a:solidFill>
                  <a:schemeClr val="tx1"/>
                </a:solidFill>
              </a:rPr>
              <a:t>Argument (CAEP Evidence Guide, 2015)</a:t>
            </a:r>
          </a:p>
          <a:p>
            <a:pPr lvl="1">
              <a:buFont typeface="Courier New" panose="02070309020205020404" pitchFamily="49" charset="0"/>
              <a:buChar char="o"/>
            </a:pPr>
            <a:r>
              <a:rPr lang="en-US" sz="1800" b="0" dirty="0" smtClean="0">
                <a:solidFill>
                  <a:schemeClr val="tx1"/>
                </a:solidFill>
              </a:rPr>
              <a:t>“To what extent does the evaluation measure what it claims to measure? (construct validity)”</a:t>
            </a:r>
          </a:p>
          <a:p>
            <a:pPr lvl="1">
              <a:buFont typeface="Courier New" panose="02070309020205020404" pitchFamily="49" charset="0"/>
              <a:buChar char="o"/>
            </a:pPr>
            <a:r>
              <a:rPr lang="en-US" sz="1800" b="0" dirty="0" smtClean="0">
                <a:solidFill>
                  <a:schemeClr val="tx1"/>
                </a:solidFill>
              </a:rPr>
              <a:t>“Are the right attributes being measured in the right balance? (content validity)”</a:t>
            </a:r>
          </a:p>
          <a:p>
            <a:pPr lvl="1">
              <a:buFont typeface="Courier New" panose="02070309020205020404" pitchFamily="49" charset="0"/>
              <a:buChar char="o"/>
            </a:pPr>
            <a:r>
              <a:rPr lang="en-US" sz="1800" b="0" dirty="0" smtClean="0">
                <a:solidFill>
                  <a:schemeClr val="tx1"/>
                </a:solidFill>
              </a:rPr>
              <a:t>“Is a measure of subjectively viewed as being important and relevant? (face validity)”</a:t>
            </a:r>
            <a:endParaRPr lang="en-US" sz="1800" b="0" dirty="0">
              <a:solidFill>
                <a:schemeClr val="tx1"/>
              </a:solidFill>
            </a:endParaRPr>
          </a:p>
          <a:p>
            <a:pPr>
              <a:buFont typeface="Wingdings" panose="05000000000000000000" pitchFamily="2" charset="2"/>
              <a:buChar char="§"/>
            </a:pPr>
            <a:r>
              <a:rPr lang="en-US" sz="2025" dirty="0" smtClean="0">
                <a:solidFill>
                  <a:schemeClr val="tx1"/>
                </a:solidFill>
              </a:rPr>
              <a:t>Documentation </a:t>
            </a:r>
            <a:r>
              <a:rPr lang="en-US" sz="2025" dirty="0">
                <a:solidFill>
                  <a:schemeClr val="tx1"/>
                </a:solidFill>
              </a:rPr>
              <a:t>for CAEP Standard 5</a:t>
            </a:r>
          </a:p>
          <a:p>
            <a:endParaRPr lang="en-US" dirty="0"/>
          </a:p>
        </p:txBody>
      </p:sp>
    </p:spTree>
    <p:extLst>
      <p:ext uri="{BB962C8B-B14F-4D97-AF65-F5344CB8AC3E}">
        <p14:creationId xmlns:p14="http://schemas.microsoft.com/office/powerpoint/2010/main" val="2362693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for CAEP Standard 5</a:t>
            </a:r>
            <a:endParaRPr lang="en-US" dirty="0"/>
          </a:p>
        </p:txBody>
      </p:sp>
      <p:sp>
        <p:nvSpPr>
          <p:cNvPr id="3" name="Content Placeholder 2"/>
          <p:cNvSpPr>
            <a:spLocks noGrp="1"/>
          </p:cNvSpPr>
          <p:nvPr>
            <p:ph idx="1"/>
          </p:nvPr>
        </p:nvSpPr>
        <p:spPr>
          <a:xfrm>
            <a:off x="446569" y="1137887"/>
            <a:ext cx="8315201" cy="5146535"/>
          </a:xfrm>
        </p:spPr>
        <p:txBody>
          <a:bodyPr/>
          <a:lstStyle/>
          <a:p>
            <a:pPr marL="0" indent="0">
              <a:buNone/>
            </a:pPr>
            <a:r>
              <a:rPr lang="en-US" sz="2000" b="1" dirty="0" smtClean="0"/>
              <a:t>CAEP Standard 5.2 Evidence File</a:t>
            </a:r>
          </a:p>
          <a:p>
            <a:pPr>
              <a:buFont typeface="Wingdings" panose="05000000000000000000" pitchFamily="2" charset="2"/>
              <a:buChar char="§"/>
            </a:pPr>
            <a:r>
              <a:rPr lang="en-US" sz="2000" dirty="0" smtClean="0"/>
              <a:t>Creation of bundled pdf file with validity inquiry and </a:t>
            </a:r>
            <a:r>
              <a:rPr lang="en-US" sz="2000" dirty="0" err="1" smtClean="0"/>
              <a:t>metarubric</a:t>
            </a:r>
            <a:r>
              <a:rPr lang="en-US" sz="2000" dirty="0" smtClean="0"/>
              <a:t> forms</a:t>
            </a:r>
          </a:p>
          <a:p>
            <a:pPr>
              <a:buFont typeface="Wingdings" panose="05000000000000000000" pitchFamily="2" charset="2"/>
              <a:buChar char="§"/>
            </a:pPr>
            <a:r>
              <a:rPr lang="en-US" sz="2000" b="0" dirty="0" smtClean="0"/>
              <a:t>Cover sheet to pdf shoul</a:t>
            </a:r>
            <a:r>
              <a:rPr lang="en-US" sz="2000" dirty="0" smtClean="0"/>
              <a:t>d contain validity argument and information regarding experts involved in review process</a:t>
            </a:r>
          </a:p>
          <a:p>
            <a:pPr>
              <a:buFont typeface="Wingdings" panose="05000000000000000000" pitchFamily="2" charset="2"/>
              <a:buChar char="§"/>
            </a:pPr>
            <a:r>
              <a:rPr lang="en-US" sz="2000" dirty="0" smtClean="0"/>
              <a:t>Store files in web-based, collaborative program for easy access by leadership, faculty, site visit team members</a:t>
            </a:r>
            <a:endParaRPr lang="en-US" sz="2000" b="0" dirty="0" smtClean="0"/>
          </a:p>
        </p:txBody>
      </p:sp>
    </p:spTree>
    <p:extLst>
      <p:ext uri="{BB962C8B-B14F-4D97-AF65-F5344CB8AC3E}">
        <p14:creationId xmlns:p14="http://schemas.microsoft.com/office/powerpoint/2010/main" val="3007714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strategies for implementing calibration trainings and determining inter-rater </a:t>
            </a:r>
            <a:r>
              <a:rPr lang="en-US" dirty="0" smtClean="0"/>
              <a:t>Agreement</a:t>
            </a:r>
            <a:r>
              <a:rPr lang="en-US" dirty="0">
                <a:solidFill>
                  <a:srgbClr val="619080"/>
                </a:solidFill>
              </a:rPr>
              <a:t/>
            </a:r>
            <a:br>
              <a:rPr lang="en-US" dirty="0">
                <a:solidFill>
                  <a:srgbClr val="619080"/>
                </a:solidFill>
              </a:rPr>
            </a:br>
            <a:endParaRPr lang="en-US" dirty="0"/>
          </a:p>
        </p:txBody>
      </p:sp>
      <p:sp>
        <p:nvSpPr>
          <p:cNvPr id="3" name="Title 1"/>
          <p:cNvSpPr txBox="1">
            <a:spLocks/>
          </p:cNvSpPr>
          <p:nvPr/>
        </p:nvSpPr>
        <p:spPr bwMode="auto">
          <a:xfrm>
            <a:off x="1021080" y="2093764"/>
            <a:ext cx="7239000" cy="28194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marL="0" marR="0" lvl="0" indent="0" algn="l" rtl="0" eaLnBrk="1" fontAlgn="base" hangingPunct="1">
              <a:lnSpc>
                <a:spcPct val="100000"/>
              </a:lnSpc>
              <a:spcBef>
                <a:spcPts val="0"/>
              </a:spcBef>
              <a:spcAft>
                <a:spcPts val="0"/>
              </a:spcAft>
              <a:buClr>
                <a:schemeClr val="lt1"/>
              </a:buClr>
              <a:buFont typeface="Arial"/>
              <a:buNone/>
              <a:defRPr sz="2800" b="0" i="0" u="none" strike="noStrike" cap="none">
                <a:solidFill>
                  <a:schemeClr val="lt1"/>
                </a:solidFill>
                <a:latin typeface="Arial"/>
                <a:ea typeface="Arial"/>
                <a:cs typeface="Arial"/>
                <a:sym typeface="Arial"/>
              </a:defRPr>
            </a:lvl1pPr>
            <a:lvl2pPr marL="0" marR="0" lvl="1" indent="0" algn="ctr" rtl="0" eaLnBrk="1" fontAlgn="base" hangingPunct="1">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2pPr>
            <a:lvl3pPr marL="0" marR="0" lvl="2" indent="0" algn="ctr" rtl="0" eaLnBrk="1" fontAlgn="base" hangingPunct="1">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3pPr>
            <a:lvl4pPr marL="0" marR="0" lvl="3" indent="0" algn="ctr" rtl="0" eaLnBrk="1" fontAlgn="base" hangingPunct="1">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4pPr>
            <a:lvl5pPr marL="0" marR="0" lvl="4" indent="0" algn="ctr" rtl="0" eaLnBrk="1" fontAlgn="base" hangingPunct="1">
              <a:spcBef>
                <a:spcPts val="0"/>
              </a:spcBef>
              <a:spcAft>
                <a:spcPts val="0"/>
              </a:spcAft>
              <a:buClr>
                <a:srgbClr val="003D7C"/>
              </a:buClr>
              <a:buFont typeface="Calibri"/>
              <a:buNone/>
              <a:defRPr sz="4400" b="0" i="0" u="none" strike="noStrike" cap="none">
                <a:solidFill>
                  <a:srgbClr val="003D7C"/>
                </a:solidFill>
                <a:latin typeface="Calibri"/>
                <a:ea typeface="Calibri"/>
                <a:cs typeface="Calibri"/>
                <a:sym typeface="Calibri"/>
              </a:defRPr>
            </a:lvl5pPr>
            <a:lvl6pPr marL="457200" marR="0" lvl="5" indent="0" algn="ctr" rtl="0" eaLnBrk="1" fontAlgn="base" hangingPunct="1">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6pPr>
            <a:lvl7pPr marL="914400" marR="0" lvl="6" indent="0" algn="ctr" rtl="0" eaLnBrk="1" fontAlgn="base" hangingPunct="1">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7pPr>
            <a:lvl8pPr marL="1371600" marR="0" lvl="7" indent="0" algn="ctr" rtl="0" eaLnBrk="1" fontAlgn="base" hangingPunct="1">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8pPr>
            <a:lvl9pPr marL="1828800" marR="0" lvl="8" indent="0" algn="ctr" rtl="0" eaLnBrk="1" fontAlgn="base" hangingPunct="1">
              <a:spcBef>
                <a:spcPts val="0"/>
              </a:spcBef>
              <a:spcAft>
                <a:spcPts val="0"/>
              </a:spcAft>
              <a:buClr>
                <a:srgbClr val="003D7C"/>
              </a:buClr>
              <a:buFont typeface="Arial"/>
              <a:buNone/>
              <a:defRPr sz="4400" b="0" i="0" u="none" strike="noStrike" cap="none">
                <a:solidFill>
                  <a:srgbClr val="003D7C"/>
                </a:solidFill>
                <a:latin typeface="Arial"/>
                <a:ea typeface="Arial"/>
                <a:cs typeface="Arial"/>
                <a:sym typeface="Arial"/>
              </a:defRPr>
            </a:lvl9pPr>
          </a:lstStyle>
          <a:p>
            <a:pPr algn="ctr"/>
            <a:r>
              <a:rPr lang="en-US" cap="small" dirty="0" smtClean="0">
                <a:solidFill>
                  <a:schemeClr val="tx1"/>
                </a:solidFill>
              </a:rPr>
              <a:t>Strategies for</a:t>
            </a:r>
          </a:p>
          <a:p>
            <a:pPr algn="ctr"/>
            <a:r>
              <a:rPr lang="en-US" cap="small" dirty="0" smtClean="0">
                <a:solidFill>
                  <a:schemeClr val="tx1"/>
                </a:solidFill>
              </a:rPr>
              <a:t>Implementing Calibration Trainings &amp;</a:t>
            </a:r>
          </a:p>
          <a:p>
            <a:pPr algn="ctr"/>
            <a:r>
              <a:rPr lang="en-US" cap="small" dirty="0" smtClean="0">
                <a:solidFill>
                  <a:schemeClr val="tx1"/>
                </a:solidFill>
              </a:rPr>
              <a:t>Determining Inter-Rater Agreement</a:t>
            </a:r>
            <a:endParaRPr lang="en-US" cap="small" dirty="0">
              <a:solidFill>
                <a:schemeClr val="tx1"/>
              </a:solidFill>
            </a:endParaRPr>
          </a:p>
        </p:txBody>
      </p:sp>
    </p:spTree>
    <p:extLst>
      <p:ext uri="{BB962C8B-B14F-4D97-AF65-F5344CB8AC3E}">
        <p14:creationId xmlns:p14="http://schemas.microsoft.com/office/powerpoint/2010/main" val="325223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a:noFill/>
          <a:ln>
            <a:noFill/>
          </a:ln>
        </p:spPr>
        <p:txBody>
          <a:bodyPr lIns="91425" tIns="91425" rIns="91425" bIns="91425" anchor="ctr" anchorCtr="0">
            <a:noAutofit/>
          </a:bodyPr>
          <a:lstStyle/>
          <a:p>
            <a:pPr lvl="0">
              <a:spcBef>
                <a:spcPts val="0"/>
              </a:spcBef>
              <a:spcAft>
                <a:spcPts val="0"/>
              </a:spcAft>
              <a:buClr>
                <a:srgbClr val="003D7C"/>
              </a:buClr>
              <a:buSzPct val="25000"/>
            </a:pPr>
            <a:r>
              <a:rPr lang="en-US" dirty="0">
                <a:ea typeface="Arial"/>
                <a:sym typeface="Arial"/>
              </a:rPr>
              <a:t>Quality Assurance System: D</a:t>
            </a:r>
            <a:r>
              <a:rPr lang="en-US" dirty="0"/>
              <a:t>efinitions</a:t>
            </a:r>
            <a:endParaRPr lang="en-US" i="0" u="none" strike="noStrike" dirty="0">
              <a:ea typeface="Arial"/>
              <a:sym typeface="Arial"/>
            </a:endParaRPr>
          </a:p>
        </p:txBody>
      </p:sp>
      <p:sp>
        <p:nvSpPr>
          <p:cNvPr id="143" name="Shape 143"/>
          <p:cNvSpPr txBox="1">
            <a:spLocks noGrp="1"/>
          </p:cNvSpPr>
          <p:nvPr>
            <p:ph idx="1"/>
          </p:nvPr>
        </p:nvSpPr>
        <p:spPr>
          <a:xfrm>
            <a:off x="446570" y="1137887"/>
            <a:ext cx="8315201" cy="5147325"/>
          </a:xfrm>
          <a:prstGeom prst="rect">
            <a:avLst/>
          </a:prstGeom>
          <a:noFill/>
          <a:ln>
            <a:noFill/>
          </a:ln>
        </p:spPr>
        <p:txBody>
          <a:bodyPr lIns="91425" tIns="91425" rIns="91425" bIns="91425" anchor="t" anchorCtr="0">
            <a:noAutofit/>
          </a:bodyPr>
          <a:lstStyle/>
          <a:p>
            <a:pPr marL="107950" marR="0" lvl="0" indent="0" algn="l" rtl="0">
              <a:lnSpc>
                <a:spcPct val="100000"/>
              </a:lnSpc>
              <a:spcBef>
                <a:spcPts val="0"/>
              </a:spcBef>
              <a:spcAft>
                <a:spcPts val="0"/>
              </a:spcAft>
              <a:buClr>
                <a:srgbClr val="003264"/>
              </a:buClr>
              <a:buSzPct val="100000"/>
              <a:buNone/>
            </a:pPr>
            <a:r>
              <a:rPr lang="en-US" sz="2000" b="1" i="0" u="none" strike="noStrike" cap="none" dirty="0" smtClean="0">
                <a:solidFill>
                  <a:schemeClr val="tx1"/>
                </a:solidFill>
                <a:ea typeface="Arial"/>
                <a:sym typeface="Arial"/>
              </a:rPr>
              <a:t>Wh</a:t>
            </a:r>
            <a:r>
              <a:rPr lang="en-US" sz="2000" b="1" dirty="0" smtClean="0">
                <a:solidFill>
                  <a:schemeClr val="tx1"/>
                </a:solidFill>
              </a:rPr>
              <a:t>at is a Quality Assurance </a:t>
            </a:r>
            <a:r>
              <a:rPr lang="en-US" sz="2000" b="1" dirty="0" smtClean="0">
                <a:solidFill>
                  <a:schemeClr val="tx1"/>
                </a:solidFill>
              </a:rPr>
              <a:t>System?</a:t>
            </a:r>
          </a:p>
          <a:p>
            <a:pPr marL="450850" marR="0" lvl="0" indent="-342900" algn="l" rtl="0">
              <a:lnSpc>
                <a:spcPct val="100000"/>
              </a:lnSpc>
              <a:spcBef>
                <a:spcPts val="0"/>
              </a:spcBef>
              <a:spcAft>
                <a:spcPts val="0"/>
              </a:spcAft>
              <a:buClr>
                <a:srgbClr val="003264"/>
              </a:buClr>
              <a:buSzPct val="100000"/>
              <a:buFont typeface="Wingdings" panose="05000000000000000000" pitchFamily="2" charset="2"/>
              <a:buChar char="§"/>
            </a:pPr>
            <a:r>
              <a:rPr lang="en-US" sz="2000" dirty="0" smtClean="0">
                <a:solidFill>
                  <a:srgbClr val="000000"/>
                </a:solidFill>
                <a:ea typeface="Arial"/>
                <a:sym typeface="Arial"/>
              </a:rPr>
              <a:t>Quality </a:t>
            </a:r>
            <a:r>
              <a:rPr lang="en-US" sz="2000" dirty="0">
                <a:solidFill>
                  <a:srgbClr val="000000"/>
                </a:solidFill>
                <a:ea typeface="Arial"/>
                <a:sym typeface="Arial"/>
              </a:rPr>
              <a:t>Assurance System: </a:t>
            </a:r>
            <a:r>
              <a:rPr lang="en-US" sz="2000" i="1" u="sng" dirty="0">
                <a:solidFill>
                  <a:srgbClr val="000000"/>
                </a:solidFill>
                <a:ea typeface="Arial"/>
                <a:sym typeface="Arial"/>
              </a:rPr>
              <a:t>Mechanisms</a:t>
            </a:r>
            <a:r>
              <a:rPr lang="en-US" sz="2000" dirty="0">
                <a:solidFill>
                  <a:srgbClr val="000000"/>
                </a:solidFill>
                <a:ea typeface="Arial"/>
                <a:sym typeface="Arial"/>
              </a:rPr>
              <a:t> (i.e., structures, policies, procedures, and resources) that an educator preparation provider (EPP) has </a:t>
            </a:r>
            <a:r>
              <a:rPr lang="en-US" sz="2000" i="1" u="sng" dirty="0">
                <a:solidFill>
                  <a:srgbClr val="000000"/>
                </a:solidFill>
                <a:ea typeface="Arial"/>
                <a:sym typeface="Arial"/>
              </a:rPr>
              <a:t>established to promote, monitor, evaluate, and enhance operational effectiveness and</a:t>
            </a:r>
            <a:r>
              <a:rPr lang="en-US" sz="2000" u="sng" dirty="0">
                <a:solidFill>
                  <a:srgbClr val="000000"/>
                </a:solidFill>
                <a:ea typeface="Arial"/>
                <a:sym typeface="Arial"/>
              </a:rPr>
              <a:t> </a:t>
            </a:r>
            <a:r>
              <a:rPr lang="en-US" sz="2000" dirty="0">
                <a:solidFill>
                  <a:srgbClr val="000000"/>
                </a:solidFill>
                <a:ea typeface="Arial"/>
                <a:sym typeface="Arial"/>
              </a:rPr>
              <a:t>the </a:t>
            </a:r>
            <a:r>
              <a:rPr lang="en-US" sz="2000" i="1" u="sng" dirty="0">
                <a:solidFill>
                  <a:srgbClr val="000000"/>
                </a:solidFill>
                <a:ea typeface="Arial"/>
                <a:sym typeface="Arial"/>
              </a:rPr>
              <a:t>quality</a:t>
            </a:r>
            <a:r>
              <a:rPr lang="en-US" sz="2000" dirty="0">
                <a:solidFill>
                  <a:srgbClr val="000000"/>
                </a:solidFill>
                <a:ea typeface="Arial"/>
                <a:sym typeface="Arial"/>
              </a:rPr>
              <a:t> of the educator preparation provider’s candidates, educators, curriculum, and other program requirements. (CAEP Accreditation Handbook, p. </a:t>
            </a:r>
            <a:r>
              <a:rPr lang="en-US" sz="2000" dirty="0" smtClean="0">
                <a:solidFill>
                  <a:srgbClr val="000000"/>
                </a:solidFill>
                <a:ea typeface="Arial"/>
                <a:sym typeface="Arial"/>
              </a:rPr>
              <a:t>186)</a:t>
            </a:r>
          </a:p>
          <a:p>
            <a:pPr marL="450850" marR="0" lvl="0" indent="-342900" algn="l" rtl="0">
              <a:lnSpc>
                <a:spcPct val="100000"/>
              </a:lnSpc>
              <a:spcBef>
                <a:spcPts val="0"/>
              </a:spcBef>
              <a:spcAft>
                <a:spcPts val="0"/>
              </a:spcAft>
              <a:buClr>
                <a:srgbClr val="003264"/>
              </a:buClr>
              <a:buSzPct val="100000"/>
              <a:buFont typeface="Wingdings" panose="05000000000000000000" pitchFamily="2" charset="2"/>
              <a:buChar char="§"/>
            </a:pPr>
            <a:r>
              <a:rPr lang="en-US" sz="2000" dirty="0" smtClean="0">
                <a:solidFill>
                  <a:srgbClr val="000000"/>
                </a:solidFill>
                <a:ea typeface="Arial"/>
                <a:sym typeface="Arial"/>
              </a:rPr>
              <a:t>Quality </a:t>
            </a:r>
            <a:r>
              <a:rPr lang="en-US" sz="2000" dirty="0">
                <a:solidFill>
                  <a:srgbClr val="000000"/>
                </a:solidFill>
                <a:ea typeface="Arial"/>
                <a:sym typeface="Arial"/>
              </a:rPr>
              <a:t>Assurance System: A </a:t>
            </a:r>
            <a:r>
              <a:rPr lang="en-US" sz="2000" i="1" dirty="0">
                <a:solidFill>
                  <a:srgbClr val="000000"/>
                </a:solidFill>
                <a:ea typeface="Arial"/>
                <a:sym typeface="Arial"/>
              </a:rPr>
              <a:t>system</a:t>
            </a:r>
            <a:r>
              <a:rPr lang="en-US" sz="2000" dirty="0">
                <a:solidFill>
                  <a:srgbClr val="000000"/>
                </a:solidFill>
                <a:ea typeface="Arial"/>
                <a:sym typeface="Arial"/>
              </a:rPr>
              <a:t> that … </a:t>
            </a:r>
            <a:r>
              <a:rPr lang="en-US" sz="2000" i="1" u="sng" dirty="0">
                <a:solidFill>
                  <a:srgbClr val="000000"/>
                </a:solidFill>
                <a:ea typeface="Arial"/>
                <a:sym typeface="Arial"/>
              </a:rPr>
              <a:t>[relies] on a variety of measures</a:t>
            </a:r>
            <a:r>
              <a:rPr lang="en-US" sz="2000" dirty="0">
                <a:solidFill>
                  <a:srgbClr val="000000"/>
                </a:solidFill>
                <a:ea typeface="Arial"/>
                <a:sym typeface="Arial"/>
              </a:rPr>
              <a:t>, ..., [seeks] the views of all relevant stakeholders, </a:t>
            </a:r>
            <a:r>
              <a:rPr lang="en-US" sz="2000" i="1" u="sng" dirty="0">
                <a:solidFill>
                  <a:srgbClr val="000000"/>
                </a:solidFill>
                <a:ea typeface="Arial"/>
                <a:sym typeface="Arial"/>
              </a:rPr>
              <a:t>[shares] evidence widely with both internal and external audiences, and [uses] results</a:t>
            </a:r>
            <a:r>
              <a:rPr lang="en-US" sz="2000" dirty="0">
                <a:solidFill>
                  <a:srgbClr val="000000"/>
                </a:solidFill>
                <a:ea typeface="Arial"/>
                <a:sym typeface="Arial"/>
              </a:rPr>
              <a:t> to improve policies and practices. (CAEP Glossary,</a:t>
            </a:r>
            <a:r>
              <a:rPr lang="en-US" sz="2000" dirty="0">
                <a:solidFill>
                  <a:srgbClr val="000000"/>
                </a:solidFill>
                <a:ea typeface="Arial"/>
                <a:sym typeface="Arial"/>
                <a:hlinkClick r:id="rId3"/>
              </a:rPr>
              <a:t> </a:t>
            </a:r>
            <a:r>
              <a:rPr lang="en-US" sz="2000" u="sng" dirty="0">
                <a:solidFill>
                  <a:srgbClr val="000000"/>
                </a:solidFill>
                <a:ea typeface="Arial"/>
                <a:sym typeface="Arial"/>
                <a:hlinkClick r:id="rId3"/>
              </a:rPr>
              <a:t>http://caepnet.org/glossary</a:t>
            </a:r>
            <a:r>
              <a:rPr lang="en-US" sz="2000" dirty="0">
                <a:solidFill>
                  <a:srgbClr val="000000"/>
                </a:solidFill>
                <a:ea typeface="Arial"/>
                <a:sym typeface="Arial"/>
              </a:rPr>
              <a:t>)</a:t>
            </a:r>
          </a:p>
        </p:txBody>
      </p:sp>
    </p:spTree>
    <p:extLst>
      <p:ext uri="{BB962C8B-B14F-4D97-AF65-F5344CB8AC3E}">
        <p14:creationId xmlns:p14="http://schemas.microsoft.com/office/powerpoint/2010/main" val="25550073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446569" y="1137888"/>
            <a:ext cx="8315201" cy="5163160"/>
          </a:xfrm>
        </p:spPr>
        <p:txBody>
          <a:bodyPr/>
          <a:lstStyle/>
          <a:p>
            <a:pPr marL="0" indent="0">
              <a:buNone/>
            </a:pPr>
            <a:r>
              <a:rPr lang="en-US" sz="2000" b="1" dirty="0" smtClean="0"/>
              <a:t>Definitions</a:t>
            </a:r>
          </a:p>
          <a:p>
            <a:pPr>
              <a:buFont typeface="Wingdings" panose="05000000000000000000" pitchFamily="2" charset="2"/>
              <a:buChar char="§"/>
            </a:pPr>
            <a:r>
              <a:rPr lang="en-US" sz="2000" b="1" dirty="0" smtClean="0"/>
              <a:t>Calibration training </a:t>
            </a:r>
            <a:r>
              <a:rPr lang="en-US" sz="2000" dirty="0" smtClean="0"/>
              <a:t>is intended to educate raters on how to interpret criteria and descriptions of the evaluation instrument as well as potential sources of error to support consistent, fair and objective scoring. </a:t>
            </a:r>
            <a:endParaRPr lang="en-US" sz="2000" b="1" dirty="0"/>
          </a:p>
          <a:p>
            <a:pPr>
              <a:buFont typeface="Wingdings" panose="05000000000000000000" pitchFamily="2" charset="2"/>
              <a:buChar char="§"/>
            </a:pPr>
            <a:r>
              <a:rPr lang="en-US" sz="2000" b="1" dirty="0" smtClean="0">
                <a:solidFill>
                  <a:schemeClr val="tx1"/>
                </a:solidFill>
              </a:rPr>
              <a:t>Inter-Rater </a:t>
            </a:r>
            <a:r>
              <a:rPr lang="en-US" sz="2000" b="1" dirty="0">
                <a:solidFill>
                  <a:schemeClr val="tx1"/>
                </a:solidFill>
              </a:rPr>
              <a:t>A</a:t>
            </a:r>
            <a:r>
              <a:rPr lang="en-US" sz="2000" b="1" dirty="0" smtClean="0">
                <a:solidFill>
                  <a:schemeClr val="tx1"/>
                </a:solidFill>
              </a:rPr>
              <a:t>greement </a:t>
            </a:r>
            <a:r>
              <a:rPr lang="en-US" sz="2000" b="0" dirty="0" smtClean="0">
                <a:solidFill>
                  <a:schemeClr val="tx1"/>
                </a:solidFill>
              </a:rPr>
              <a:t>is the degree to which two or more evaluators using the same rating scale give the same rating to an identical observable situation (e.g., a lesson, a video, or a set of documents). (Graham, </a:t>
            </a:r>
            <a:r>
              <a:rPr lang="en-US" sz="2000" b="0" dirty="0" err="1" smtClean="0">
                <a:solidFill>
                  <a:schemeClr val="tx1"/>
                </a:solidFill>
              </a:rPr>
              <a:t>Milanowski</a:t>
            </a:r>
            <a:r>
              <a:rPr lang="en-US" sz="2000" b="0" dirty="0" smtClean="0">
                <a:solidFill>
                  <a:schemeClr val="tx1"/>
                </a:solidFill>
              </a:rPr>
              <a:t>, &amp; Miller, 2012)</a:t>
            </a:r>
            <a:endParaRPr lang="en-US" sz="2000" b="0" dirty="0">
              <a:solidFill>
                <a:schemeClr val="tx1"/>
              </a:solidFill>
            </a:endParaRPr>
          </a:p>
        </p:txBody>
      </p:sp>
    </p:spTree>
    <p:extLst>
      <p:ext uri="{BB962C8B-B14F-4D97-AF65-F5344CB8AC3E}">
        <p14:creationId xmlns:p14="http://schemas.microsoft.com/office/powerpoint/2010/main" val="2991127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Strategies</a:t>
            </a:r>
            <a:endParaRPr lang="en-US" dirty="0"/>
          </a:p>
        </p:txBody>
      </p:sp>
      <p:sp>
        <p:nvSpPr>
          <p:cNvPr id="3" name="Content Placeholder 2"/>
          <p:cNvSpPr>
            <a:spLocks noGrp="1"/>
          </p:cNvSpPr>
          <p:nvPr>
            <p:ph idx="1"/>
          </p:nvPr>
        </p:nvSpPr>
        <p:spPr>
          <a:xfrm>
            <a:off x="446569" y="1137887"/>
            <a:ext cx="8315201" cy="5196411"/>
          </a:xfrm>
        </p:spPr>
        <p:txBody>
          <a:bodyPr/>
          <a:lstStyle/>
          <a:p>
            <a:pPr marL="0" indent="0">
              <a:buNone/>
            </a:pPr>
            <a:r>
              <a:rPr lang="en-US" sz="2000" b="1" dirty="0" smtClean="0"/>
              <a:t>Calibration Strategies</a:t>
            </a:r>
          </a:p>
          <a:p>
            <a:pPr>
              <a:buFont typeface="Wingdings" panose="05000000000000000000" pitchFamily="2" charset="2"/>
              <a:buChar char="§"/>
            </a:pPr>
            <a:r>
              <a:rPr lang="en-US" sz="2000" b="0" dirty="0" smtClean="0"/>
              <a:t>Select performance assessment artifacts (remove identifying information) that can serve as a model and that an expert panel agrees on the evaluation scores</a:t>
            </a:r>
          </a:p>
          <a:p>
            <a:pPr>
              <a:buFont typeface="Wingdings" panose="05000000000000000000" pitchFamily="2" charset="2"/>
              <a:buChar char="§"/>
            </a:pPr>
            <a:r>
              <a:rPr lang="en-US" sz="2000" b="0" dirty="0" smtClean="0"/>
              <a:t>Request raters to review and score the example artifacts</a:t>
            </a:r>
          </a:p>
          <a:p>
            <a:pPr>
              <a:buFont typeface="Wingdings" panose="05000000000000000000" pitchFamily="2" charset="2"/>
              <a:buChar char="§"/>
            </a:pPr>
            <a:r>
              <a:rPr lang="en-US" sz="2000" dirty="0" smtClean="0"/>
              <a:t>Calculate p</a:t>
            </a:r>
            <a:r>
              <a:rPr lang="en-US" sz="2000" b="0" dirty="0" smtClean="0"/>
              <a:t>ercentages of agreement and utilize results to focus discussion</a:t>
            </a:r>
            <a:endParaRPr lang="en-US" sz="2000" dirty="0"/>
          </a:p>
          <a:p>
            <a:pPr>
              <a:buFont typeface="Wingdings" panose="05000000000000000000" pitchFamily="2" charset="2"/>
              <a:buChar char="§"/>
            </a:pPr>
            <a:r>
              <a:rPr lang="en-US" sz="2000" dirty="0" smtClean="0"/>
              <a:t>Discuss:</a:t>
            </a:r>
          </a:p>
          <a:p>
            <a:pPr lvl="1">
              <a:buFont typeface="Courier New" panose="02070309020205020404" pitchFamily="49" charset="0"/>
              <a:buChar char="o"/>
            </a:pPr>
            <a:r>
              <a:rPr lang="en-US" sz="1775" b="0" dirty="0" smtClean="0">
                <a:solidFill>
                  <a:schemeClr val="tx1"/>
                </a:solidFill>
              </a:rPr>
              <a:t>Criteria </a:t>
            </a:r>
            <a:r>
              <a:rPr lang="en-US" sz="1775" b="0" dirty="0">
                <a:solidFill>
                  <a:schemeClr val="tx1"/>
                </a:solidFill>
              </a:rPr>
              <a:t>with </a:t>
            </a:r>
            <a:r>
              <a:rPr lang="en-US" sz="1775" b="0" dirty="0" smtClean="0">
                <a:solidFill>
                  <a:schemeClr val="tx1"/>
                </a:solidFill>
              </a:rPr>
              <a:t>lowest agreement among raters to improve consistency of interpretation including:</a:t>
            </a:r>
          </a:p>
          <a:p>
            <a:pPr lvl="2">
              <a:buFont typeface="Courier New" panose="02070309020205020404" pitchFamily="49" charset="0"/>
              <a:buChar char="o"/>
            </a:pPr>
            <a:r>
              <a:rPr lang="en-US" sz="1775" b="0" dirty="0" smtClean="0">
                <a:solidFill>
                  <a:schemeClr val="tx1"/>
                </a:solidFill>
              </a:rPr>
              <a:t>Requesting evaluators to cite evidence from artifact that support their rating</a:t>
            </a:r>
          </a:p>
          <a:p>
            <a:pPr lvl="2">
              <a:buFont typeface="Courier New" panose="02070309020205020404" pitchFamily="49" charset="0"/>
              <a:buChar char="o"/>
            </a:pPr>
            <a:r>
              <a:rPr lang="en-US" sz="1775" dirty="0">
                <a:solidFill>
                  <a:schemeClr val="tx1"/>
                </a:solidFill>
              </a:rPr>
              <a:t>R</a:t>
            </a:r>
            <a:r>
              <a:rPr lang="en-US" sz="1775" b="0" dirty="0" smtClean="0">
                <a:solidFill>
                  <a:schemeClr val="tx1"/>
                </a:solidFill>
              </a:rPr>
              <a:t>esolve differences</a:t>
            </a:r>
          </a:p>
          <a:p>
            <a:pPr lvl="1">
              <a:buFont typeface="Courier New" panose="02070309020205020404" pitchFamily="49" charset="0"/>
              <a:buChar char="o"/>
            </a:pPr>
            <a:r>
              <a:rPr lang="en-US" sz="1775" b="0" dirty="0" smtClean="0">
                <a:solidFill>
                  <a:schemeClr val="tx1"/>
                </a:solidFill>
              </a:rPr>
              <a:t>Potential sources of rater error</a:t>
            </a:r>
          </a:p>
          <a:p>
            <a:pPr>
              <a:buFont typeface="Wingdings" panose="05000000000000000000" pitchFamily="2" charset="2"/>
              <a:buChar char="§"/>
            </a:pPr>
            <a:r>
              <a:rPr lang="en-US" sz="2000" dirty="0" smtClean="0">
                <a:solidFill>
                  <a:schemeClr val="tx1"/>
                </a:solidFill>
              </a:rPr>
              <a:t>Request evaluators score another artifact and calculate agreement</a:t>
            </a:r>
            <a:endParaRPr lang="en-US" sz="2000" dirty="0">
              <a:solidFill>
                <a:schemeClr val="tx1">
                  <a:lumMod val="50000"/>
                </a:schemeClr>
              </a:solidFill>
            </a:endParaRPr>
          </a:p>
        </p:txBody>
      </p:sp>
    </p:spTree>
    <p:extLst>
      <p:ext uri="{BB962C8B-B14F-4D97-AF65-F5344CB8AC3E}">
        <p14:creationId xmlns:p14="http://schemas.microsoft.com/office/powerpoint/2010/main" val="1254523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affect Inter-Rater </a:t>
            </a:r>
            <a:r>
              <a:rPr lang="en-US" dirty="0"/>
              <a:t>A</a:t>
            </a:r>
            <a:r>
              <a:rPr lang="en-US" dirty="0" smtClean="0"/>
              <a:t>greement</a:t>
            </a:r>
            <a:endParaRPr lang="en-US" dirty="0"/>
          </a:p>
        </p:txBody>
      </p:sp>
      <p:sp>
        <p:nvSpPr>
          <p:cNvPr id="3" name="Content Placeholder 2"/>
          <p:cNvSpPr>
            <a:spLocks noGrp="1"/>
          </p:cNvSpPr>
          <p:nvPr>
            <p:ph idx="1"/>
          </p:nvPr>
        </p:nvSpPr>
        <p:spPr/>
        <p:txBody>
          <a:bodyPr/>
          <a:lstStyle/>
          <a:p>
            <a:pPr marL="0" indent="0">
              <a:buNone/>
            </a:pPr>
            <a:r>
              <a:rPr lang="en-US" sz="2000" b="1" dirty="0" smtClean="0"/>
              <a:t>Discussion regarding common types of rater errors:</a:t>
            </a:r>
          </a:p>
          <a:p>
            <a:pPr>
              <a:buFont typeface="Wingdings" panose="05000000000000000000" pitchFamily="2" charset="2"/>
              <a:buChar char="§"/>
            </a:pPr>
            <a:r>
              <a:rPr lang="en-US" sz="2000" dirty="0" smtClean="0"/>
              <a:t>Leniency errors</a:t>
            </a:r>
          </a:p>
          <a:p>
            <a:pPr>
              <a:buFont typeface="Wingdings" panose="05000000000000000000" pitchFamily="2" charset="2"/>
              <a:buChar char="§"/>
            </a:pPr>
            <a:r>
              <a:rPr lang="en-US" sz="2000" dirty="0" smtClean="0"/>
              <a:t>Generosity errors</a:t>
            </a:r>
          </a:p>
          <a:p>
            <a:pPr>
              <a:buFont typeface="Wingdings" panose="05000000000000000000" pitchFamily="2" charset="2"/>
              <a:buChar char="§"/>
            </a:pPr>
            <a:r>
              <a:rPr lang="en-US" sz="2000" dirty="0" smtClean="0"/>
              <a:t>Severity errors</a:t>
            </a:r>
          </a:p>
          <a:p>
            <a:pPr>
              <a:buFont typeface="Wingdings" panose="05000000000000000000" pitchFamily="2" charset="2"/>
              <a:buChar char="§"/>
            </a:pPr>
            <a:r>
              <a:rPr lang="en-US" sz="2000" dirty="0" smtClean="0"/>
              <a:t>Central tendency errors</a:t>
            </a:r>
          </a:p>
          <a:p>
            <a:pPr>
              <a:buFont typeface="Wingdings" panose="05000000000000000000" pitchFamily="2" charset="2"/>
              <a:buChar char="§"/>
            </a:pPr>
            <a:r>
              <a:rPr lang="en-US" sz="2000" dirty="0" smtClean="0"/>
              <a:t>Halo effect bias</a:t>
            </a:r>
          </a:p>
          <a:p>
            <a:pPr>
              <a:buFont typeface="Wingdings" panose="05000000000000000000" pitchFamily="2" charset="2"/>
              <a:buChar char="§"/>
            </a:pPr>
            <a:r>
              <a:rPr lang="en-US" sz="2000" dirty="0" smtClean="0"/>
              <a:t>Contamination effect bias</a:t>
            </a:r>
          </a:p>
          <a:p>
            <a:pPr>
              <a:buFont typeface="Wingdings" panose="05000000000000000000" pitchFamily="2" charset="2"/>
              <a:buChar char="§"/>
            </a:pPr>
            <a:r>
              <a:rPr lang="en-US" sz="2000" dirty="0" smtClean="0"/>
              <a:t>Similar-to-me bias</a:t>
            </a:r>
          </a:p>
          <a:p>
            <a:pPr>
              <a:buFont typeface="Wingdings" panose="05000000000000000000" pitchFamily="2" charset="2"/>
              <a:buChar char="§"/>
            </a:pPr>
            <a:r>
              <a:rPr lang="en-US" sz="2000" dirty="0" smtClean="0"/>
              <a:t>First-impression bias</a:t>
            </a:r>
          </a:p>
          <a:p>
            <a:pPr>
              <a:buFont typeface="Wingdings" panose="05000000000000000000" pitchFamily="2" charset="2"/>
              <a:buChar char="§"/>
            </a:pPr>
            <a:r>
              <a:rPr lang="en-US" sz="2000" dirty="0" smtClean="0"/>
              <a:t>Contrast effect bias</a:t>
            </a:r>
          </a:p>
          <a:p>
            <a:pPr>
              <a:buFont typeface="Wingdings" panose="05000000000000000000" pitchFamily="2" charset="2"/>
              <a:buChar char="§"/>
            </a:pPr>
            <a:r>
              <a:rPr lang="en-US" sz="2000" dirty="0" smtClean="0"/>
              <a:t>Rater drift</a:t>
            </a:r>
          </a:p>
          <a:p>
            <a:pPr marL="0" indent="0">
              <a:buNone/>
            </a:pPr>
            <a:r>
              <a:rPr lang="en-US" sz="2000" dirty="0" smtClean="0"/>
              <a:t>(</a:t>
            </a:r>
            <a:r>
              <a:rPr lang="en-US" sz="2000" dirty="0" err="1" smtClean="0"/>
              <a:t>Suskie</a:t>
            </a:r>
            <a:r>
              <a:rPr lang="en-US" sz="2000" dirty="0" smtClean="0"/>
              <a:t>, 2009)</a:t>
            </a:r>
            <a:endParaRPr lang="en-US" sz="2000" dirty="0"/>
          </a:p>
        </p:txBody>
      </p:sp>
    </p:spTree>
    <p:extLst>
      <p:ext uri="{BB962C8B-B14F-4D97-AF65-F5344CB8AC3E}">
        <p14:creationId xmlns:p14="http://schemas.microsoft.com/office/powerpoint/2010/main" val="2627054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Inter-rater Agreement</a:t>
            </a:r>
            <a:endParaRPr lang="en-US" dirty="0"/>
          </a:p>
        </p:txBody>
      </p:sp>
      <p:sp>
        <p:nvSpPr>
          <p:cNvPr id="3" name="Content Placeholder 2"/>
          <p:cNvSpPr>
            <a:spLocks noGrp="1"/>
          </p:cNvSpPr>
          <p:nvPr>
            <p:ph idx="1"/>
          </p:nvPr>
        </p:nvSpPr>
        <p:spPr/>
        <p:txBody>
          <a:bodyPr/>
          <a:lstStyle/>
          <a:p>
            <a:pPr marL="0" indent="0">
              <a:buNone/>
            </a:pPr>
            <a:r>
              <a:rPr lang="en-US" sz="2000" b="1" dirty="0" smtClean="0"/>
              <a:t>Percentage of Absolute Agreement</a:t>
            </a:r>
            <a:endParaRPr lang="en-US" sz="2000" dirty="0"/>
          </a:p>
          <a:p>
            <a:pPr>
              <a:buFont typeface="Wingdings" panose="05000000000000000000" pitchFamily="2" charset="2"/>
              <a:buChar char="§"/>
            </a:pPr>
            <a:r>
              <a:rPr lang="en-US" sz="2000" dirty="0" smtClean="0"/>
              <a:t>Calculate number of times raters agree on a rating.</a:t>
            </a:r>
          </a:p>
          <a:p>
            <a:pPr>
              <a:buFont typeface="Wingdings" panose="05000000000000000000" pitchFamily="2" charset="2"/>
              <a:buChar char="§"/>
            </a:pPr>
            <a:r>
              <a:rPr lang="en-US" sz="2000" dirty="0" smtClean="0"/>
              <a:t>Divide by total number of ratings.</a:t>
            </a:r>
          </a:p>
          <a:p>
            <a:pPr>
              <a:buFont typeface="Wingdings" panose="05000000000000000000" pitchFamily="2" charset="2"/>
              <a:buChar char="§"/>
            </a:pPr>
            <a:r>
              <a:rPr lang="en-US" sz="2000" dirty="0" smtClean="0"/>
              <a:t>This measure can vary between 0 and 100%.</a:t>
            </a:r>
          </a:p>
          <a:p>
            <a:pPr>
              <a:buFont typeface="Wingdings" panose="05000000000000000000" pitchFamily="2" charset="2"/>
              <a:buChar char="§"/>
            </a:pPr>
            <a:r>
              <a:rPr lang="en-US" sz="2000" dirty="0" smtClean="0"/>
              <a:t>Values between 75% and 90% demonstrate an acceptable level of agreement. </a:t>
            </a:r>
          </a:p>
          <a:p>
            <a:pPr marL="0" indent="0">
              <a:buNone/>
            </a:pPr>
            <a:r>
              <a:rPr lang="en-US" sz="2000" b="1" dirty="0" smtClean="0"/>
              <a:t>Example:</a:t>
            </a:r>
          </a:p>
          <a:p>
            <a:pPr>
              <a:buFont typeface="Wingdings" panose="05000000000000000000" pitchFamily="2" charset="2"/>
              <a:buChar char="§"/>
            </a:pPr>
            <a:r>
              <a:rPr lang="en-US" sz="2000" dirty="0" smtClean="0"/>
              <a:t>Raters scoring 200 student assignments agreed on the ratings of 160 of the assignments. 160 divided by 200 equals 80%. This is an acceptable level of agreement.</a:t>
            </a:r>
            <a:br>
              <a:rPr lang="en-US" sz="2000" dirty="0" smtClean="0"/>
            </a:br>
            <a:r>
              <a:rPr lang="en-US" sz="2000" dirty="0" smtClean="0"/>
              <a:t>(Graham</a:t>
            </a:r>
            <a:r>
              <a:rPr lang="en-US" sz="2000" dirty="0"/>
              <a:t>, </a:t>
            </a:r>
            <a:r>
              <a:rPr lang="en-US" sz="2000" dirty="0" err="1"/>
              <a:t>Milanowski</a:t>
            </a:r>
            <a:r>
              <a:rPr lang="en-US" sz="2000" dirty="0"/>
              <a:t>, &amp; Miller, 2012)</a:t>
            </a:r>
          </a:p>
          <a:p>
            <a:pPr lvl="1"/>
            <a:endParaRPr lang="en-US" dirty="0"/>
          </a:p>
        </p:txBody>
      </p:sp>
    </p:spTree>
    <p:extLst>
      <p:ext uri="{BB962C8B-B14F-4D97-AF65-F5344CB8AC3E}">
        <p14:creationId xmlns:p14="http://schemas.microsoft.com/office/powerpoint/2010/main" val="1340329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Agreement</a:t>
            </a:r>
            <a:endParaRPr lang="en-US" dirty="0"/>
          </a:p>
        </p:txBody>
      </p:sp>
      <p:sp>
        <p:nvSpPr>
          <p:cNvPr id="3" name="Content Placeholder 2"/>
          <p:cNvSpPr>
            <a:spLocks noGrp="1"/>
          </p:cNvSpPr>
          <p:nvPr>
            <p:ph idx="1"/>
          </p:nvPr>
        </p:nvSpPr>
        <p:spPr/>
        <p:txBody>
          <a:bodyPr/>
          <a:lstStyle/>
          <a:p>
            <a:pPr marL="0" indent="0">
              <a:buNone/>
            </a:pPr>
            <a:r>
              <a:rPr lang="en-US" sz="2000" b="1" dirty="0" smtClean="0"/>
              <a:t>Summary of Inter-Rater Agreement Data</a:t>
            </a:r>
          </a:p>
          <a:p>
            <a:pPr>
              <a:buFont typeface="Wingdings" panose="05000000000000000000" pitchFamily="2" charset="2"/>
              <a:buChar char="§"/>
            </a:pPr>
            <a:endParaRPr lang="en-US" sz="2400" dirty="0" smtClean="0"/>
          </a:p>
        </p:txBody>
      </p:sp>
      <p:graphicFrame>
        <p:nvGraphicFramePr>
          <p:cNvPr id="10" name="Table 9"/>
          <p:cNvGraphicFramePr>
            <a:graphicFrameLocks noGrp="1"/>
          </p:cNvGraphicFramePr>
          <p:nvPr>
            <p:extLst>
              <p:ext uri="{D42A27DB-BD31-4B8C-83A1-F6EECF244321}">
                <p14:modId xmlns:p14="http://schemas.microsoft.com/office/powerpoint/2010/main" val="2326677242"/>
              </p:ext>
            </p:extLst>
          </p:nvPr>
        </p:nvGraphicFramePr>
        <p:xfrm>
          <a:off x="446568" y="2054543"/>
          <a:ext cx="8315200" cy="3427699"/>
        </p:xfrm>
        <a:graphic>
          <a:graphicData uri="http://schemas.openxmlformats.org/drawingml/2006/table">
            <a:tbl>
              <a:tblPr firstRow="1" firstCol="1" bandRow="1">
                <a:tableStyleId>{5C22544A-7EE6-4342-B048-85BDC9FD1C3A}</a:tableStyleId>
              </a:tblPr>
              <a:tblGrid>
                <a:gridCol w="4382938">
                  <a:extLst>
                    <a:ext uri="{9D8B030D-6E8A-4147-A177-3AD203B41FA5}">
                      <a16:colId xmlns:a16="http://schemas.microsoft.com/office/drawing/2014/main" xmlns="" val="20000"/>
                    </a:ext>
                  </a:extLst>
                </a:gridCol>
                <a:gridCol w="1331389">
                  <a:extLst>
                    <a:ext uri="{9D8B030D-6E8A-4147-A177-3AD203B41FA5}">
                      <a16:colId xmlns:a16="http://schemas.microsoft.com/office/drawing/2014/main" xmlns="" val="20001"/>
                    </a:ext>
                  </a:extLst>
                </a:gridCol>
                <a:gridCol w="1640093">
                  <a:extLst>
                    <a:ext uri="{9D8B030D-6E8A-4147-A177-3AD203B41FA5}">
                      <a16:colId xmlns:a16="http://schemas.microsoft.com/office/drawing/2014/main" xmlns="" val="20002"/>
                    </a:ext>
                  </a:extLst>
                </a:gridCol>
                <a:gridCol w="960780">
                  <a:extLst>
                    <a:ext uri="{9D8B030D-6E8A-4147-A177-3AD203B41FA5}">
                      <a16:colId xmlns:a16="http://schemas.microsoft.com/office/drawing/2014/main" xmlns="" val="20003"/>
                    </a:ext>
                  </a:extLst>
                </a:gridCol>
              </a:tblGrid>
              <a:tr h="413558">
                <a:tc gridSpan="4">
                  <a:txBody>
                    <a:bodyPr/>
                    <a:lstStyle/>
                    <a:p>
                      <a:pPr marL="0" marR="0" algn="ctr">
                        <a:lnSpc>
                          <a:spcPct val="107000"/>
                        </a:lnSpc>
                        <a:spcBef>
                          <a:spcPts val="0"/>
                        </a:spcBef>
                        <a:spcAft>
                          <a:spcPts val="0"/>
                        </a:spcAft>
                      </a:pPr>
                      <a:r>
                        <a:rPr lang="en-US" sz="1800" dirty="0">
                          <a:effectLst/>
                        </a:rPr>
                        <a:t>Summary </a:t>
                      </a:r>
                      <a:r>
                        <a:rPr lang="en-US" sz="1800" dirty="0" smtClean="0">
                          <a:effectLst/>
                        </a:rPr>
                        <a:t>of University </a:t>
                      </a:r>
                      <a:r>
                        <a:rPr lang="en-US" sz="1800" dirty="0">
                          <a:effectLst/>
                        </a:rPr>
                        <a:t>Supervisor Agreements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827115">
                <a:tc>
                  <a:txBody>
                    <a:bodyPr/>
                    <a:lstStyle/>
                    <a:p>
                      <a:pPr marL="0" marR="0">
                        <a:lnSpc>
                          <a:spcPct val="107000"/>
                        </a:lnSpc>
                        <a:spcBef>
                          <a:spcPts val="0"/>
                        </a:spcBef>
                        <a:spcAft>
                          <a:spcPts val="0"/>
                        </a:spcAft>
                      </a:pPr>
                      <a:r>
                        <a:rPr lang="en-US" sz="1800" dirty="0">
                          <a:effectLst/>
                        </a:rPr>
                        <a:t>Number of score pair agreements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Number of raters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13558">
                <a:tc>
                  <a:txBody>
                    <a:bodyPr/>
                    <a:lstStyle/>
                    <a:p>
                      <a:pPr marL="0" marR="0">
                        <a:lnSpc>
                          <a:spcPct val="107000"/>
                        </a:lnSpc>
                        <a:spcBef>
                          <a:spcPts val="0"/>
                        </a:spcBef>
                        <a:spcAft>
                          <a:spcPts val="0"/>
                        </a:spcAft>
                      </a:pPr>
                      <a:r>
                        <a:rPr lang="en-US" sz="1800" dirty="0">
                          <a:effectLst/>
                        </a:rPr>
                        <a:t>% Score pair agreement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76.60%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gridSpan="2">
                  <a:txBody>
                    <a:bodyPr/>
                    <a:lstStyle/>
                    <a:p>
                      <a:pPr marL="0" marR="0" algn="ctr">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4" hMerge="1">
                  <a:txBody>
                    <a:bodyPr/>
                    <a:lstStyle/>
                    <a:p>
                      <a:endParaRPr lang="en-US"/>
                    </a:p>
                  </a:txBody>
                  <a:tcPr/>
                </a:tc>
                <a:extLst>
                  <a:ext uri="{0D108BD9-81ED-4DB2-BD59-A6C34878D82A}">
                    <a16:rowId xmlns:a16="http://schemas.microsoft.com/office/drawing/2014/main" xmlns="" val="10002"/>
                  </a:ext>
                </a:extLst>
              </a:tr>
              <a:tr h="413558">
                <a:tc>
                  <a:txBody>
                    <a:bodyPr/>
                    <a:lstStyle/>
                    <a:p>
                      <a:pPr marL="0" marR="0">
                        <a:lnSpc>
                          <a:spcPct val="107000"/>
                        </a:lnSpc>
                        <a:spcBef>
                          <a:spcPts val="0"/>
                        </a:spcBef>
                        <a:spcAft>
                          <a:spcPts val="0"/>
                        </a:spcAft>
                      </a:pPr>
                      <a:r>
                        <a:rPr lang="en-US" sz="1800">
                          <a:effectLst/>
                        </a:rPr>
                        <a:t>Average % Perfect Agreement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38.52%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3"/>
                  </a:ext>
                </a:extLst>
              </a:tr>
              <a:tr h="532795">
                <a:tc>
                  <a:txBody>
                    <a:bodyPr/>
                    <a:lstStyle/>
                    <a:p>
                      <a:pPr marL="0" marR="0">
                        <a:lnSpc>
                          <a:spcPct val="107000"/>
                        </a:lnSpc>
                        <a:spcBef>
                          <a:spcPts val="0"/>
                        </a:spcBef>
                        <a:spcAft>
                          <a:spcPts val="0"/>
                        </a:spcAft>
                      </a:pPr>
                      <a:r>
                        <a:rPr lang="en-US" sz="1800">
                          <a:effectLst/>
                        </a:rPr>
                        <a:t>Average % Adjacent Agreement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46.47%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4"/>
                  </a:ext>
                </a:extLst>
              </a:tr>
              <a:tr h="827115">
                <a:tc>
                  <a:txBody>
                    <a:bodyPr/>
                    <a:lstStyle/>
                    <a:p>
                      <a:pPr marL="0" marR="0">
                        <a:lnSpc>
                          <a:spcPct val="107000"/>
                        </a:lnSpc>
                        <a:spcBef>
                          <a:spcPts val="0"/>
                        </a:spcBef>
                        <a:spcAft>
                          <a:spcPts val="0"/>
                        </a:spcAft>
                      </a:pPr>
                      <a:r>
                        <a:rPr lang="en-US" sz="1800" dirty="0">
                          <a:effectLst/>
                        </a:rPr>
                        <a:t>Overall Average Agreement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rPr>
                        <a:t>(Adjacent + Perfect)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endParaRPr lang="en-US" sz="1800" dirty="0" smtClean="0">
                        <a:effectLst/>
                      </a:endParaRPr>
                    </a:p>
                    <a:p>
                      <a:pPr marL="0" marR="0">
                        <a:lnSpc>
                          <a:spcPct val="107000"/>
                        </a:lnSpc>
                        <a:spcBef>
                          <a:spcPts val="0"/>
                        </a:spcBef>
                        <a:spcAft>
                          <a:spcPts val="0"/>
                        </a:spcAft>
                      </a:pPr>
                      <a:r>
                        <a:rPr lang="en-US" sz="1800" dirty="0" smtClean="0">
                          <a:effectLst/>
                        </a:rPr>
                        <a:t>84.99</a:t>
                      </a:r>
                      <a:r>
                        <a:rPr lang="en-US" sz="18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5"/>
                  </a:ext>
                </a:extLst>
              </a:tr>
            </a:tbl>
          </a:graphicData>
        </a:graphic>
      </p:graphicFrame>
      <p:sp>
        <p:nvSpPr>
          <p:cNvPr id="11" name="Rectangle 4"/>
          <p:cNvSpPr>
            <a:spLocks noChangeArrowheads="1"/>
          </p:cNvSpPr>
          <p:nvPr/>
        </p:nvSpPr>
        <p:spPr bwMode="auto">
          <a:xfrm>
            <a:off x="2074228" y="20545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346824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#4:</a:t>
            </a:r>
            <a:br>
              <a:rPr lang="en-US" dirty="0" smtClean="0"/>
            </a:br>
            <a:r>
              <a:rPr lang="en-US" dirty="0" smtClean="0"/>
              <a:t>Implementing Calibration Strategies</a:t>
            </a:r>
            <a:endParaRPr lang="en-US" dirty="0"/>
          </a:p>
        </p:txBody>
      </p:sp>
      <p:sp>
        <p:nvSpPr>
          <p:cNvPr id="3" name="Content Placeholder 2"/>
          <p:cNvSpPr>
            <a:spLocks noGrp="1"/>
          </p:cNvSpPr>
          <p:nvPr>
            <p:ph idx="1"/>
          </p:nvPr>
        </p:nvSpPr>
        <p:spPr/>
        <p:txBody>
          <a:bodyPr/>
          <a:lstStyle/>
          <a:p>
            <a:pPr marL="0" indent="0">
              <a:buNone/>
            </a:pPr>
            <a:r>
              <a:rPr lang="en-US" sz="2000" b="1" dirty="0" smtClean="0"/>
              <a:t>Discuss with a partner a particular inter-rater agreement strategy that you might be able to implement at your own institution.</a:t>
            </a:r>
          </a:p>
          <a:p>
            <a:pPr>
              <a:buFont typeface="Wingdings" panose="05000000000000000000" pitchFamily="2" charset="2"/>
              <a:buChar char="§"/>
            </a:pPr>
            <a:r>
              <a:rPr lang="en-US" sz="2000" dirty="0" smtClean="0"/>
              <a:t>What would be the benefits of implementing such a strategy?</a:t>
            </a:r>
          </a:p>
          <a:p>
            <a:pPr>
              <a:buFont typeface="Wingdings" panose="05000000000000000000" pitchFamily="2" charset="2"/>
              <a:buChar char="§"/>
            </a:pPr>
            <a:r>
              <a:rPr lang="en-US" sz="2000" dirty="0" smtClean="0"/>
              <a:t>What challenges do you anticipate?</a:t>
            </a:r>
          </a:p>
          <a:p>
            <a:pPr>
              <a:buFont typeface="Wingdings" panose="05000000000000000000" pitchFamily="2" charset="2"/>
              <a:buChar char="§"/>
            </a:pPr>
            <a:r>
              <a:rPr lang="en-US" sz="2000" dirty="0" smtClean="0"/>
              <a:t>What do you need to do to get started?</a:t>
            </a:r>
            <a:endParaRPr lang="en-US" sz="2000" dirty="0"/>
          </a:p>
          <a:p>
            <a:endParaRPr lang="en-US" dirty="0"/>
          </a:p>
        </p:txBody>
      </p:sp>
    </p:spTree>
    <p:extLst>
      <p:ext uri="{BB962C8B-B14F-4D97-AF65-F5344CB8AC3E}">
        <p14:creationId xmlns:p14="http://schemas.microsoft.com/office/powerpoint/2010/main" val="32586114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&amp; Contact Information</a:t>
            </a:r>
            <a:endParaRPr lang="en-US" dirty="0"/>
          </a:p>
        </p:txBody>
      </p:sp>
      <p:sp>
        <p:nvSpPr>
          <p:cNvPr id="3" name="Content Placeholder 2"/>
          <p:cNvSpPr>
            <a:spLocks noGrp="1"/>
          </p:cNvSpPr>
          <p:nvPr>
            <p:ph idx="1"/>
          </p:nvPr>
        </p:nvSpPr>
        <p:spPr/>
        <p:txBody>
          <a:bodyPr/>
          <a:lstStyle/>
          <a:p>
            <a:pPr marL="342900" lvl="1" indent="-342900">
              <a:buClr>
                <a:srgbClr val="003264"/>
              </a:buClr>
              <a:buFont typeface="Wingdings" panose="05000000000000000000" pitchFamily="2" charset="2"/>
              <a:buChar char="§"/>
            </a:pPr>
            <a:r>
              <a:rPr lang="en-US" sz="2000" dirty="0" smtClean="0">
                <a:solidFill>
                  <a:srgbClr val="003D7C"/>
                </a:solidFill>
              </a:rPr>
              <a:t>Website:  </a:t>
            </a:r>
            <a:r>
              <a:rPr lang="en-US" sz="2000" b="0" dirty="0">
                <a:hlinkClick r:id="rId3"/>
              </a:rPr>
              <a:t>https://nau.edu/Provost/PEP/Quality-Assurance-System</a:t>
            </a:r>
            <a:r>
              <a:rPr lang="en-US" sz="2000" b="0" dirty="0" smtClean="0">
                <a:hlinkClick r:id="rId3"/>
              </a:rPr>
              <a:t>/</a:t>
            </a:r>
            <a:endParaRPr lang="en-US" sz="2000" b="0" dirty="0" smtClean="0"/>
          </a:p>
          <a:p>
            <a:pPr marL="342900" lvl="1" indent="-342900">
              <a:buClr>
                <a:srgbClr val="003264"/>
              </a:buClr>
              <a:buFont typeface="Wingdings" panose="05000000000000000000" pitchFamily="2" charset="2"/>
              <a:buChar char="§"/>
            </a:pPr>
            <a:r>
              <a:rPr lang="en-US" sz="2000" dirty="0" smtClean="0">
                <a:solidFill>
                  <a:schemeClr val="tx1"/>
                </a:solidFill>
              </a:rPr>
              <a:t>Contact Information:</a:t>
            </a:r>
          </a:p>
          <a:p>
            <a:pPr lvl="1">
              <a:buFont typeface="Arial" panose="020B0604020202020204" pitchFamily="34" charset="0"/>
              <a:buChar char="•"/>
            </a:pPr>
            <a:r>
              <a:rPr lang="en-US" sz="2000" b="0" dirty="0">
                <a:solidFill>
                  <a:schemeClr val="tx1"/>
                </a:solidFill>
              </a:rPr>
              <a:t>Cynthia Conn, PhD</a:t>
            </a:r>
          </a:p>
          <a:p>
            <a:pPr lvl="2">
              <a:buFont typeface="Courier New" panose="02070309020205020404" pitchFamily="49" charset="0"/>
              <a:buChar char="o"/>
            </a:pPr>
            <a:r>
              <a:rPr lang="en-US" sz="2000" i="1" dirty="0">
                <a:solidFill>
                  <a:schemeClr val="tx1"/>
                </a:solidFill>
              </a:rPr>
              <a:t>Assistant Vice Provost, Professional Education </a:t>
            </a:r>
            <a:r>
              <a:rPr lang="en-US" sz="2000" i="1" dirty="0" smtClean="0">
                <a:solidFill>
                  <a:schemeClr val="tx1"/>
                </a:solidFill>
              </a:rPr>
              <a:t>Programs</a:t>
            </a:r>
          </a:p>
          <a:p>
            <a:pPr lvl="2">
              <a:buFont typeface="Courier New" panose="02070309020205020404" pitchFamily="49" charset="0"/>
              <a:buChar char="o"/>
            </a:pPr>
            <a:r>
              <a:rPr lang="en-US" sz="2000" i="1" dirty="0" smtClean="0">
                <a:solidFill>
                  <a:schemeClr val="tx1"/>
                </a:solidFill>
              </a:rPr>
              <a:t>Associate Professor &amp; Associate Dean, College of Education</a:t>
            </a:r>
            <a:endParaRPr lang="en-US" sz="2000" i="1" dirty="0">
              <a:solidFill>
                <a:schemeClr val="tx1"/>
              </a:solidFill>
            </a:endParaRPr>
          </a:p>
          <a:p>
            <a:pPr lvl="2">
              <a:buFont typeface="Courier New" panose="02070309020205020404" pitchFamily="49" charset="0"/>
              <a:buChar char="o"/>
            </a:pPr>
            <a:r>
              <a:rPr lang="en-US" sz="2000" i="1" dirty="0" smtClean="0">
                <a:hlinkClick r:id="rId4"/>
              </a:rPr>
              <a:t>Cynthia.Conn@nau.edu</a:t>
            </a:r>
            <a:endParaRPr lang="en-US" sz="2000" i="1" dirty="0"/>
          </a:p>
          <a:p>
            <a:pPr lvl="1">
              <a:buFont typeface="Arial" panose="020B0604020202020204" pitchFamily="34" charset="0"/>
              <a:buChar char="•"/>
            </a:pPr>
            <a:r>
              <a:rPr lang="en-US" sz="2000" b="0" dirty="0">
                <a:solidFill>
                  <a:schemeClr val="tx1"/>
                </a:solidFill>
              </a:rPr>
              <a:t>Kathy Bohan, </a:t>
            </a:r>
            <a:r>
              <a:rPr lang="en-US" sz="2000" b="0" dirty="0" err="1">
                <a:solidFill>
                  <a:schemeClr val="tx1"/>
                </a:solidFill>
              </a:rPr>
              <a:t>EdD</a:t>
            </a:r>
            <a:endParaRPr lang="en-US" sz="2000" b="0" dirty="0">
              <a:solidFill>
                <a:schemeClr val="tx1"/>
              </a:solidFill>
            </a:endParaRPr>
          </a:p>
          <a:p>
            <a:pPr lvl="2">
              <a:buFont typeface="Courier New" panose="02070309020205020404" pitchFamily="49" charset="0"/>
              <a:buChar char="o"/>
            </a:pPr>
            <a:r>
              <a:rPr lang="en-US" sz="2000" i="1" dirty="0">
                <a:solidFill>
                  <a:schemeClr val="tx1"/>
                </a:solidFill>
              </a:rPr>
              <a:t>Associate Dean, College of </a:t>
            </a:r>
            <a:r>
              <a:rPr lang="en-US" sz="2000" i="1" dirty="0" smtClean="0">
                <a:solidFill>
                  <a:schemeClr val="tx1"/>
                </a:solidFill>
              </a:rPr>
              <a:t>Education</a:t>
            </a:r>
          </a:p>
          <a:p>
            <a:pPr lvl="2">
              <a:buFont typeface="Courier New" panose="02070309020205020404" pitchFamily="49" charset="0"/>
              <a:buChar char="o"/>
            </a:pPr>
            <a:r>
              <a:rPr lang="en-US" sz="2000" i="1" dirty="0" smtClean="0">
                <a:solidFill>
                  <a:schemeClr val="tx1"/>
                </a:solidFill>
                <a:hlinkClick r:id="rId5"/>
              </a:rPr>
              <a:t>Kathy.Bohan@nau.edu</a:t>
            </a:r>
            <a:endParaRPr lang="en-US" sz="2000" i="1" dirty="0" smtClean="0">
              <a:solidFill>
                <a:schemeClr val="tx1"/>
              </a:solidFill>
            </a:endParaRPr>
          </a:p>
          <a:p>
            <a:pPr lvl="1">
              <a:buFont typeface="Arial" panose="020B0604020202020204" pitchFamily="34" charset="0"/>
              <a:buChar char="•"/>
            </a:pPr>
            <a:r>
              <a:rPr lang="en-US" sz="2000" b="0" dirty="0" smtClean="0">
                <a:solidFill>
                  <a:schemeClr val="tx1"/>
                </a:solidFill>
              </a:rPr>
              <a:t>Sue </a:t>
            </a:r>
            <a:r>
              <a:rPr lang="en-US" sz="2000" b="0" dirty="0">
                <a:solidFill>
                  <a:schemeClr val="tx1"/>
                </a:solidFill>
              </a:rPr>
              <a:t>Pieper, PhD</a:t>
            </a:r>
          </a:p>
          <a:p>
            <a:pPr lvl="2">
              <a:buFont typeface="Courier New" panose="02070309020205020404" pitchFamily="49" charset="0"/>
              <a:buChar char="o"/>
            </a:pPr>
            <a:r>
              <a:rPr lang="en-US" sz="2000" i="1" dirty="0">
                <a:solidFill>
                  <a:schemeClr val="tx1"/>
                </a:solidFill>
              </a:rPr>
              <a:t>Assessment Coordinator, Office of Curriculum, Learning Design, &amp; Academic </a:t>
            </a:r>
            <a:r>
              <a:rPr lang="en-US" sz="2000" i="1" dirty="0" smtClean="0">
                <a:solidFill>
                  <a:schemeClr val="tx1"/>
                </a:solidFill>
              </a:rPr>
              <a:t>Assessment</a:t>
            </a:r>
          </a:p>
          <a:p>
            <a:pPr lvl="2">
              <a:buFont typeface="Courier New" panose="02070309020205020404" pitchFamily="49" charset="0"/>
              <a:buChar char="o"/>
            </a:pPr>
            <a:r>
              <a:rPr lang="en-US" sz="2000" i="1" dirty="0" smtClean="0">
                <a:hlinkClick r:id="rId6"/>
              </a:rPr>
              <a:t>Sue.Pieper@nau.edu</a:t>
            </a:r>
            <a:endParaRPr lang="en-US" sz="2000" i="1" dirty="0" smtClean="0"/>
          </a:p>
          <a:p>
            <a:pPr lvl="2"/>
            <a:endParaRPr lang="en-US" sz="1300" i="1" dirty="0"/>
          </a:p>
        </p:txBody>
      </p:sp>
    </p:spTree>
    <p:extLst>
      <p:ext uri="{BB962C8B-B14F-4D97-AF65-F5344CB8AC3E}">
        <p14:creationId xmlns:p14="http://schemas.microsoft.com/office/powerpoint/2010/main" val="10036115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446570" y="1137887"/>
            <a:ext cx="8315201" cy="5720114"/>
          </a:xfrm>
        </p:spPr>
        <p:txBody>
          <a:bodyPr/>
          <a:lstStyle/>
          <a:p>
            <a:pPr marL="0" indent="0">
              <a:buNone/>
            </a:pPr>
            <a:r>
              <a:rPr lang="en-US" sz="2000" b="1" dirty="0" smtClean="0"/>
              <a:t>Performance Assessment</a:t>
            </a:r>
          </a:p>
          <a:p>
            <a:pPr>
              <a:buFont typeface="Wingdings" panose="05000000000000000000" pitchFamily="2" charset="2"/>
              <a:buChar char="§"/>
            </a:pPr>
            <a:r>
              <a:rPr lang="en-US" sz="1800" b="0" dirty="0" smtClean="0"/>
              <a:t>An </a:t>
            </a:r>
            <a:r>
              <a:rPr lang="en-US" sz="1800" b="0" dirty="0"/>
              <a:t>assessment tool that requires test takers to perform—develop a product or demonstrate a process—so that the observer can assign a score or value to that performance. A science project, an essay, a persuasive speech, a mathematics problem solution, and a woodworking project are </a:t>
            </a:r>
            <a:r>
              <a:rPr lang="en-US" sz="1800" b="0" dirty="0" smtClean="0"/>
              <a:t>examples. (See also authentic assessment.)</a:t>
            </a:r>
          </a:p>
          <a:p>
            <a:pPr marL="0" indent="0">
              <a:buNone/>
            </a:pPr>
            <a:r>
              <a:rPr lang="en-US" sz="2000" b="1" dirty="0" smtClean="0"/>
              <a:t>Validity</a:t>
            </a:r>
          </a:p>
          <a:p>
            <a:pPr>
              <a:buFont typeface="Wingdings" panose="05000000000000000000" pitchFamily="2" charset="2"/>
              <a:buChar char="§"/>
            </a:pPr>
            <a:r>
              <a:rPr lang="en-US" sz="1800" b="0" dirty="0" smtClean="0"/>
              <a:t>The </a:t>
            </a:r>
            <a:r>
              <a:rPr lang="en-US" sz="1800" b="0" dirty="0"/>
              <a:t>degree to which the evidence obtained through validation supports the score interpretations and uses to be made of the scores from a certain test administered to a certain person or group on a specific occasion. Sometimes the evidence shows why competing interpretations or uses are inappropriate, or less appropriate, than the proposed ones</a:t>
            </a:r>
            <a:r>
              <a:rPr lang="en-US" sz="1800" b="0" dirty="0" smtClean="0"/>
              <a:t>.</a:t>
            </a:r>
          </a:p>
          <a:p>
            <a:pPr marL="0" indent="0">
              <a:buNone/>
            </a:pPr>
            <a:r>
              <a:rPr lang="en-US" sz="2000" b="1" dirty="0" smtClean="0"/>
              <a:t>Reliability</a:t>
            </a:r>
          </a:p>
          <a:p>
            <a:pPr>
              <a:buFont typeface="Wingdings" panose="05000000000000000000" pitchFamily="2" charset="2"/>
              <a:buChar char="§"/>
            </a:pPr>
            <a:r>
              <a:rPr lang="en-US" sz="1800" b="0" dirty="0" smtClean="0"/>
              <a:t>Scores </a:t>
            </a:r>
            <a:r>
              <a:rPr lang="en-US" sz="1800" b="0" dirty="0"/>
              <a:t>that are highly reliable are accurate, reproducible, and consistent from one testing occasion to another. That is, if the testing process were repeated with a group of test takers, essentially the same results would be obtained. </a:t>
            </a:r>
            <a:endParaRPr lang="en-US" sz="1800" b="0" dirty="0" smtClean="0"/>
          </a:p>
          <a:p>
            <a:pPr lvl="1">
              <a:buFont typeface="Courier New" panose="02070309020205020404" pitchFamily="49" charset="0"/>
              <a:buChar char="o"/>
            </a:pPr>
            <a:endParaRPr lang="en-US" sz="1000" dirty="0" smtClean="0"/>
          </a:p>
          <a:p>
            <a:pPr marL="57150" indent="0">
              <a:buNone/>
            </a:pPr>
            <a:endParaRPr lang="en-US" sz="1000" dirty="0" smtClean="0"/>
          </a:p>
          <a:p>
            <a:pPr marL="57150" indent="0">
              <a:buNone/>
            </a:pPr>
            <a:r>
              <a:rPr lang="en-US" sz="1200" dirty="0" smtClean="0">
                <a:solidFill>
                  <a:schemeClr val="tx1">
                    <a:lumMod val="50000"/>
                  </a:schemeClr>
                </a:solidFill>
              </a:rPr>
              <a:t>National Council on Measurement in Education. (2014). Glossary of important assessment and measurement terms.  </a:t>
            </a:r>
            <a:r>
              <a:rPr lang="en-US" sz="1200" dirty="0">
                <a:solidFill>
                  <a:schemeClr val="tx1">
                    <a:lumMod val="50000"/>
                  </a:schemeClr>
                </a:solidFill>
              </a:rPr>
              <a:t>Retrieved from: http://ncme.org/resource-center/glossary</a:t>
            </a:r>
            <a:r>
              <a:rPr lang="en-US" sz="1200" dirty="0" smtClean="0">
                <a:solidFill>
                  <a:schemeClr val="tx1">
                    <a:lumMod val="50000"/>
                  </a:schemeClr>
                </a:solidFill>
              </a:rPr>
              <a:t>/)</a:t>
            </a:r>
            <a:endParaRPr lang="en-US" sz="1200" dirty="0">
              <a:solidFill>
                <a:schemeClr val="tx1">
                  <a:lumMod val="50000"/>
                </a:schemeClr>
              </a:solidFill>
            </a:endParaRPr>
          </a:p>
        </p:txBody>
      </p:sp>
    </p:spTree>
    <p:extLst>
      <p:ext uri="{BB962C8B-B14F-4D97-AF65-F5344CB8AC3E}">
        <p14:creationId xmlns:p14="http://schemas.microsoft.com/office/powerpoint/2010/main" val="41094425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46570" y="1137887"/>
            <a:ext cx="8315201" cy="5179787"/>
          </a:xfrm>
        </p:spPr>
        <p:txBody>
          <a:bodyPr/>
          <a:lstStyle/>
          <a:p>
            <a:pPr>
              <a:buFont typeface="Wingdings" panose="05000000000000000000" pitchFamily="2" charset="2"/>
              <a:buChar char="§"/>
            </a:pPr>
            <a:r>
              <a:rPr lang="en-US" sz="1350" dirty="0" smtClean="0"/>
              <a:t>Center for Innovative Teaching &amp; Learning. (2005). Norming sessions ensure consistent paper grading in large course. </a:t>
            </a:r>
            <a:r>
              <a:rPr lang="en-US" sz="1350" dirty="0"/>
              <a:t>Retrieved from http://citl.indiana.edu/consultations/teaching_writing/normingArticle.php</a:t>
            </a:r>
          </a:p>
          <a:p>
            <a:pPr>
              <a:buFont typeface="Wingdings" panose="05000000000000000000" pitchFamily="2" charset="2"/>
              <a:buChar char="§"/>
            </a:pPr>
            <a:r>
              <a:rPr lang="en-US" sz="1350" dirty="0" smtClean="0"/>
              <a:t>Daggett</a:t>
            </a:r>
            <a:r>
              <a:rPr lang="en-US" sz="1350" dirty="0"/>
              <a:t>, W.R. (2014). Rigor/relevance framework®: A guide to focusing resources to increase student performance. International Center for Leadership in Education. Retrieved from http://</a:t>
            </a:r>
            <a:r>
              <a:rPr lang="en-US" sz="1350" dirty="0" smtClean="0"/>
              <a:t>www.leadered.com/our-philosophy/rigor-relevance-framework.php</a:t>
            </a:r>
          </a:p>
          <a:p>
            <a:pPr>
              <a:buFont typeface="Wingdings" panose="05000000000000000000" pitchFamily="2" charset="2"/>
              <a:buChar char="§"/>
            </a:pPr>
            <a:r>
              <a:rPr lang="en-US" sz="1350" dirty="0" smtClean="0"/>
              <a:t>Gall</a:t>
            </a:r>
            <a:r>
              <a:rPr lang="en-US" sz="1350" dirty="0"/>
              <a:t>, M. D., Borg, W. R., &amp; Gall, J. P. (1996). </a:t>
            </a:r>
            <a:r>
              <a:rPr lang="en-US" sz="1350" i="1" dirty="0"/>
              <a:t>Educational research: </a:t>
            </a:r>
            <a:r>
              <a:rPr lang="en-US" sz="1350" i="1" dirty="0" smtClean="0"/>
              <a:t>An</a:t>
            </a:r>
            <a:r>
              <a:rPr lang="en-US" sz="1350" dirty="0"/>
              <a:t> </a:t>
            </a:r>
            <a:r>
              <a:rPr lang="en-US" sz="1350" i="1" dirty="0" smtClean="0"/>
              <a:t>introduction</a:t>
            </a:r>
            <a:r>
              <a:rPr lang="en-US" sz="1350" dirty="0" smtClean="0"/>
              <a:t> </a:t>
            </a:r>
            <a:r>
              <a:rPr lang="en-US" sz="1350" dirty="0"/>
              <a:t>(6</a:t>
            </a:r>
            <a:r>
              <a:rPr lang="en-US" sz="1350" baseline="30000" dirty="0"/>
              <a:t>th</a:t>
            </a:r>
            <a:r>
              <a:rPr lang="en-US" sz="1350" dirty="0"/>
              <a:t> Edition). White Plains, NY: Longman Publishers</a:t>
            </a:r>
            <a:r>
              <a:rPr lang="en-US" sz="1350" dirty="0" smtClean="0"/>
              <a:t>.</a:t>
            </a:r>
          </a:p>
          <a:p>
            <a:pPr>
              <a:buFont typeface="Wingdings" panose="05000000000000000000" pitchFamily="2" charset="2"/>
              <a:buChar char="§"/>
            </a:pPr>
            <a:r>
              <a:rPr lang="en-US" sz="1350" dirty="0" smtClean="0"/>
              <a:t>Kane, M. (2013). The argument-based approach to validation. </a:t>
            </a:r>
            <a:r>
              <a:rPr lang="en-US" sz="1350" i="1" dirty="0" smtClean="0"/>
              <a:t>School Psychology Review, 42</a:t>
            </a:r>
            <a:r>
              <a:rPr lang="en-US" sz="1350" dirty="0" smtClean="0"/>
              <a:t>(4), 448-457.</a:t>
            </a:r>
          </a:p>
          <a:p>
            <a:pPr>
              <a:buFont typeface="Wingdings" panose="05000000000000000000" pitchFamily="2" charset="2"/>
              <a:buChar char="§"/>
            </a:pPr>
            <a:r>
              <a:rPr lang="en-US" sz="1350" dirty="0" smtClean="0"/>
              <a:t>Linn</a:t>
            </a:r>
            <a:r>
              <a:rPr lang="en-US" sz="1350" dirty="0"/>
              <a:t>, R. L., Baker, E. L., &amp; Dunbar, S. B. (1991). Complex, </a:t>
            </a:r>
            <a:r>
              <a:rPr lang="en-US" sz="1350" dirty="0" smtClean="0"/>
              <a:t>performance-based</a:t>
            </a:r>
            <a:r>
              <a:rPr lang="en-US" sz="1350" dirty="0"/>
              <a:t> </a:t>
            </a:r>
            <a:r>
              <a:rPr lang="en-US" sz="1350" dirty="0" smtClean="0"/>
              <a:t>assessment</a:t>
            </a:r>
            <a:r>
              <a:rPr lang="en-US" sz="1350" dirty="0"/>
              <a:t>: Expectations and validation criteria. </a:t>
            </a:r>
            <a:r>
              <a:rPr lang="en-US" sz="1350" i="1" dirty="0"/>
              <a:t>Educational Researcher, 20</a:t>
            </a:r>
            <a:r>
              <a:rPr lang="en-US" sz="1350" dirty="0"/>
              <a:t>(8), 15-21.</a:t>
            </a:r>
          </a:p>
          <a:p>
            <a:pPr>
              <a:buFont typeface="Wingdings" panose="05000000000000000000" pitchFamily="2" charset="2"/>
              <a:buChar char="§"/>
            </a:pPr>
            <a:r>
              <a:rPr lang="en-US" sz="1350" dirty="0" err="1"/>
              <a:t>Messick</a:t>
            </a:r>
            <a:r>
              <a:rPr lang="en-US" sz="1350" dirty="0"/>
              <a:t>, S. (1994). The interplay of evidence and consequences in the </a:t>
            </a:r>
            <a:r>
              <a:rPr lang="en-US" sz="1350" dirty="0" smtClean="0"/>
              <a:t>validation</a:t>
            </a:r>
            <a:r>
              <a:rPr lang="en-US" sz="1350" dirty="0"/>
              <a:t> </a:t>
            </a:r>
            <a:r>
              <a:rPr lang="en-US" sz="1350" dirty="0" smtClean="0"/>
              <a:t>of </a:t>
            </a:r>
            <a:r>
              <a:rPr lang="en-US" sz="1350" dirty="0"/>
              <a:t>performance assessments. </a:t>
            </a:r>
            <a:r>
              <a:rPr lang="en-US" sz="1350" i="1" dirty="0"/>
              <a:t>Educational Researcher, 23</a:t>
            </a:r>
            <a:r>
              <a:rPr lang="en-US" sz="1350" dirty="0"/>
              <a:t>(2), </a:t>
            </a:r>
            <a:r>
              <a:rPr lang="en-US" sz="1350" dirty="0" smtClean="0"/>
              <a:t/>
            </a:r>
            <a:br>
              <a:rPr lang="en-US" sz="1350" dirty="0" smtClean="0"/>
            </a:br>
            <a:r>
              <a:rPr lang="en-US" sz="1350" dirty="0" smtClean="0"/>
              <a:t>13-23.</a:t>
            </a:r>
          </a:p>
          <a:p>
            <a:pPr>
              <a:buFont typeface="Wingdings" panose="05000000000000000000" pitchFamily="2" charset="2"/>
              <a:buChar char="§"/>
            </a:pPr>
            <a:r>
              <a:rPr lang="en-US" sz="1350" dirty="0"/>
              <a:t>Pieper, S. (2012, May 21). Evaluating descriptive rubrics checklist. Retrieved from </a:t>
            </a:r>
            <a:r>
              <a:rPr lang="en-US" sz="1350" dirty="0" smtClean="0"/>
              <a:t>http</a:t>
            </a:r>
            <a:r>
              <a:rPr lang="en-US" sz="1350" dirty="0"/>
              <a:t>://www2.nau.edu/~</a:t>
            </a:r>
            <a:r>
              <a:rPr lang="en-US" sz="1350" dirty="0" smtClean="0"/>
              <a:t>d-elearn/events/tracks.php?EVENT_ID=165</a:t>
            </a:r>
          </a:p>
          <a:p>
            <a:pPr>
              <a:buFont typeface="Wingdings" panose="05000000000000000000" pitchFamily="2" charset="2"/>
              <a:buChar char="§"/>
            </a:pPr>
            <a:r>
              <a:rPr lang="en-US" sz="1350" dirty="0"/>
              <a:t>Stevens, D. D., &amp; Levi, A. J. (2005). Introduction to rubrics: An assessment tool to save grading time, convey effective feedback and promote </a:t>
            </a:r>
            <a:r>
              <a:rPr lang="en-US" sz="1350" dirty="0" smtClean="0"/>
              <a:t>student </a:t>
            </a:r>
            <a:r>
              <a:rPr lang="en-US" sz="1350" dirty="0"/>
              <a:t>learning. Sterling, VA: Stylus Publishing, LLC</a:t>
            </a:r>
            <a:r>
              <a:rPr lang="en-US" sz="1350" dirty="0" smtClean="0"/>
              <a:t>.</a:t>
            </a:r>
          </a:p>
          <a:p>
            <a:r>
              <a:rPr lang="en-US" sz="1350" dirty="0" err="1"/>
              <a:t>Suskie</a:t>
            </a:r>
            <a:r>
              <a:rPr lang="en-US" sz="1350" dirty="0"/>
              <a:t>, L. (2004). </a:t>
            </a:r>
            <a:r>
              <a:rPr lang="en-US" sz="1350" i="1" dirty="0"/>
              <a:t>Assessing student learning: A common sense guide. </a:t>
            </a:r>
            <a:r>
              <a:rPr lang="en-US" sz="1350" dirty="0"/>
              <a:t>Bolton, MA: Anker Publishing Company, Inc</a:t>
            </a:r>
            <a:r>
              <a:rPr lang="en-US" sz="1350" dirty="0" smtClean="0"/>
              <a:t>.</a:t>
            </a:r>
            <a:endParaRPr lang="en-US" sz="1350" dirty="0"/>
          </a:p>
          <a:p>
            <a:r>
              <a:rPr lang="en-US" sz="1350" dirty="0"/>
              <a:t>Graham, M., </a:t>
            </a:r>
            <a:r>
              <a:rPr lang="en-US" sz="1350" dirty="0" err="1"/>
              <a:t>Milanowski</a:t>
            </a:r>
            <a:r>
              <a:rPr lang="en-US" sz="1350" dirty="0"/>
              <a:t>, A., &amp; Miller J. (2012). </a:t>
            </a:r>
            <a:r>
              <a:rPr lang="en-US" sz="1350" i="1" dirty="0"/>
              <a:t>Measuring and promoting inter-rater agreement</a:t>
            </a:r>
            <a:r>
              <a:rPr lang="en-US" sz="1350" dirty="0"/>
              <a:t> </a:t>
            </a:r>
            <a:r>
              <a:rPr lang="en-US" sz="1350" i="1" dirty="0"/>
              <a:t>of teacher and principal performance ratings. </a:t>
            </a:r>
            <a:r>
              <a:rPr lang="en-US" sz="1350" dirty="0"/>
              <a:t>Retrieved from </a:t>
            </a:r>
            <a:r>
              <a:rPr lang="en-US" sz="1350" u="sng" dirty="0"/>
              <a:t>http://files.eric.ed.gov/fulltext/ED532068.pdf</a:t>
            </a:r>
            <a:r>
              <a:rPr lang="en-US" sz="1350" dirty="0"/>
              <a:t>. </a:t>
            </a:r>
          </a:p>
          <a:p>
            <a:endParaRPr lang="en-US" sz="1400" dirty="0"/>
          </a:p>
        </p:txBody>
      </p:sp>
    </p:spTree>
    <p:extLst>
      <p:ext uri="{BB962C8B-B14F-4D97-AF65-F5344CB8AC3E}">
        <p14:creationId xmlns:p14="http://schemas.microsoft.com/office/powerpoint/2010/main" val="3206510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139" y="4549698"/>
            <a:ext cx="1839008" cy="1735514"/>
          </a:xfrm>
          <a:prstGeom prst="rect">
            <a:avLst/>
          </a:prstGeom>
        </p:spPr>
      </p:pic>
      <p:sp>
        <p:nvSpPr>
          <p:cNvPr id="169" name="Shape 169"/>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3D7C"/>
              </a:buClr>
              <a:buSzPct val="25000"/>
              <a:buFont typeface="Arial"/>
              <a:buNone/>
            </a:pPr>
            <a:r>
              <a:rPr lang="en-US" i="0" u="none" strike="noStrike" dirty="0">
                <a:ea typeface="Arial"/>
                <a:sym typeface="Arial"/>
              </a:rPr>
              <a:t>Quality Assurance System: D</a:t>
            </a:r>
            <a:r>
              <a:rPr lang="en-US" dirty="0"/>
              <a:t>efinitions</a:t>
            </a:r>
          </a:p>
        </p:txBody>
      </p:sp>
      <p:sp>
        <p:nvSpPr>
          <p:cNvPr id="170" name="Shape 170"/>
          <p:cNvSpPr txBox="1">
            <a:spLocks noGrp="1"/>
          </p:cNvSpPr>
          <p:nvPr>
            <p:ph idx="1"/>
          </p:nvPr>
        </p:nvSpPr>
        <p:spPr>
          <a:xfrm>
            <a:off x="446569" y="1137887"/>
            <a:ext cx="8315201" cy="5181488"/>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3264"/>
              </a:buClr>
              <a:buSzPct val="100000"/>
              <a:buNone/>
            </a:pPr>
            <a:r>
              <a:rPr lang="en-US" sz="2000" b="1" i="0" u="none" strike="noStrike" cap="none" dirty="0">
                <a:solidFill>
                  <a:schemeClr val="tx1"/>
                </a:solidFill>
                <a:ea typeface="Arial"/>
                <a:sym typeface="Arial"/>
              </a:rPr>
              <a:t>What is a Quality Assurance </a:t>
            </a:r>
            <a:r>
              <a:rPr lang="en-US" sz="2000" b="1" i="0" u="none" strike="noStrike" cap="none" dirty="0" smtClean="0">
                <a:solidFill>
                  <a:schemeClr val="tx1"/>
                </a:solidFill>
                <a:ea typeface="Arial"/>
                <a:sym typeface="Arial"/>
              </a:rPr>
              <a:t>System?</a:t>
            </a:r>
          </a:p>
          <a:p>
            <a:pPr marL="444500" marR="0" lvl="0" indent="-342900" algn="l" rtl="0">
              <a:lnSpc>
                <a:spcPct val="100000"/>
              </a:lnSpc>
              <a:spcBef>
                <a:spcPts val="0"/>
              </a:spcBef>
              <a:spcAft>
                <a:spcPts val="0"/>
              </a:spcAft>
              <a:buClr>
                <a:srgbClr val="003264"/>
              </a:buClr>
              <a:buSzPct val="100000"/>
              <a:buFont typeface="Wingdings" panose="05000000000000000000" pitchFamily="2" charset="2"/>
              <a:buChar char="§"/>
            </a:pPr>
            <a:r>
              <a:rPr lang="en-US" sz="2000" i="0" u="none" strike="noStrike" cap="none" dirty="0" smtClean="0">
                <a:solidFill>
                  <a:schemeClr val="tx1"/>
                </a:solidFill>
                <a:ea typeface="Arial"/>
                <a:sym typeface="Arial"/>
              </a:rPr>
              <a:t>CAEP </a:t>
            </a:r>
            <a:r>
              <a:rPr lang="en-US" sz="2000" i="0" u="none" strike="noStrike" cap="none" dirty="0">
                <a:solidFill>
                  <a:schemeClr val="tx1"/>
                </a:solidFill>
                <a:ea typeface="Arial"/>
                <a:sym typeface="Arial"/>
              </a:rPr>
              <a:t>STANDARD 5.1 The provider’s </a:t>
            </a:r>
            <a:r>
              <a:rPr lang="en-US" sz="2000" i="1" u="sng" strike="noStrike" cap="none" dirty="0">
                <a:solidFill>
                  <a:schemeClr val="tx1"/>
                </a:solidFill>
                <a:ea typeface="Arial"/>
                <a:sym typeface="Arial"/>
              </a:rPr>
              <a:t>quality assurance system</a:t>
            </a:r>
            <a:r>
              <a:rPr lang="en-US" sz="2000" i="0" u="none" strike="noStrike" cap="none" dirty="0">
                <a:solidFill>
                  <a:schemeClr val="tx1"/>
                </a:solidFill>
                <a:ea typeface="Arial"/>
                <a:sym typeface="Arial"/>
              </a:rPr>
              <a:t> is comprised of multiple measures that can monitor candidate progress, completer achievements, and provider operational effectiveness. Evidence demonstrates that the provider satisfies all CAEP </a:t>
            </a:r>
            <a:r>
              <a:rPr lang="en-US" sz="2000" i="0" u="none" strike="noStrike" cap="none" dirty="0" smtClean="0">
                <a:solidFill>
                  <a:schemeClr val="tx1"/>
                </a:solidFill>
                <a:ea typeface="Arial"/>
                <a:sym typeface="Arial"/>
              </a:rPr>
              <a:t>standards.</a:t>
            </a:r>
          </a:p>
          <a:p>
            <a:pPr marL="444500" marR="0" lvl="0" indent="-342900" algn="l" rtl="0">
              <a:lnSpc>
                <a:spcPct val="100000"/>
              </a:lnSpc>
              <a:spcBef>
                <a:spcPts val="0"/>
              </a:spcBef>
              <a:spcAft>
                <a:spcPts val="0"/>
              </a:spcAft>
              <a:buClr>
                <a:srgbClr val="003264"/>
              </a:buClr>
              <a:buSzPct val="100000"/>
              <a:buFont typeface="Wingdings" panose="05000000000000000000" pitchFamily="2" charset="2"/>
              <a:buChar char="§"/>
            </a:pPr>
            <a:r>
              <a:rPr lang="en-US" sz="2000" dirty="0" smtClean="0">
                <a:solidFill>
                  <a:schemeClr val="tx1"/>
                </a:solidFill>
              </a:rPr>
              <a:t>CAEP </a:t>
            </a:r>
            <a:r>
              <a:rPr lang="en-US" sz="2000" dirty="0">
                <a:solidFill>
                  <a:schemeClr val="tx1"/>
                </a:solidFill>
              </a:rPr>
              <a:t>Standard 5.3 REQUIRED COMPONENT The provider </a:t>
            </a:r>
            <a:r>
              <a:rPr lang="en-US" sz="2000" u="sng" dirty="0">
                <a:solidFill>
                  <a:schemeClr val="tx1"/>
                </a:solidFill>
              </a:rPr>
              <a:t>r</a:t>
            </a:r>
            <a:r>
              <a:rPr lang="en-US" sz="2000" i="1" u="sng" dirty="0">
                <a:solidFill>
                  <a:schemeClr val="tx1"/>
                </a:solidFill>
              </a:rPr>
              <a:t>egularly and systematically assesses performance against its goals and relevant standards</a:t>
            </a:r>
            <a:r>
              <a:rPr lang="en-US" sz="2000" dirty="0">
                <a:solidFill>
                  <a:schemeClr val="tx1"/>
                </a:solidFill>
              </a:rPr>
              <a:t>, tracks results over time, tests innovations and the effects of selection criteria on subsequent progress and completion, and uses results to improve program elements and processes.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3D7C"/>
              </a:buClr>
              <a:buSzPct val="25000"/>
              <a:buFont typeface="Arial"/>
              <a:buNone/>
            </a:pPr>
            <a:r>
              <a:rPr lang="en-US" dirty="0" smtClean="0"/>
              <a:t>What is the Purpose of a Quality Assurance System?</a:t>
            </a:r>
            <a:endParaRPr lang="en-US" i="0" u="none" strike="noStrike" dirty="0">
              <a:ea typeface="Arial"/>
              <a:sym typeface="Arial"/>
            </a:endParaRPr>
          </a:p>
        </p:txBody>
      </p:sp>
      <p:sp>
        <p:nvSpPr>
          <p:cNvPr id="155" name="Shape 155"/>
          <p:cNvSpPr txBox="1">
            <a:spLocks noGrp="1"/>
          </p:cNvSpPr>
          <p:nvPr>
            <p:ph idx="1"/>
          </p:nvPr>
        </p:nvSpPr>
        <p:spPr>
          <a:xfrm>
            <a:off x="1075720" y="1350175"/>
            <a:ext cx="7056900" cy="4983000"/>
          </a:xfrm>
          <a:prstGeom prst="rect">
            <a:avLst/>
          </a:prstGeom>
          <a:noFill/>
          <a:ln>
            <a:noFill/>
          </a:ln>
        </p:spPr>
        <p:txBody>
          <a:bodyPr lIns="91425" tIns="91425" rIns="91425" bIns="91425" anchor="t" anchorCtr="0">
            <a:noAutofit/>
          </a:bodyPr>
          <a:lstStyle/>
          <a:p>
            <a:pPr marL="0" marR="0" lvl="0" indent="0" rtl="0">
              <a:lnSpc>
                <a:spcPct val="100000"/>
              </a:lnSpc>
              <a:spcBef>
                <a:spcPts val="0"/>
              </a:spcBef>
              <a:spcAft>
                <a:spcPts val="0"/>
              </a:spcAft>
              <a:buNone/>
            </a:pPr>
            <a:r>
              <a:rPr lang="en-US" sz="2400" dirty="0"/>
              <a:t>Ideas</a:t>
            </a:r>
            <a:r>
              <a:rPr lang="en-US" sz="2400" dirty="0" smtClean="0"/>
              <a:t>:</a:t>
            </a:r>
          </a:p>
        </p:txBody>
      </p:sp>
    </p:spTree>
    <p:extLst>
      <p:ext uri="{BB962C8B-B14F-4D97-AF65-F5344CB8AC3E}">
        <p14:creationId xmlns:p14="http://schemas.microsoft.com/office/powerpoint/2010/main" val="3735841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866494" y="166254"/>
            <a:ext cx="7307930" cy="916404"/>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3D7C"/>
              </a:buClr>
              <a:buSzPct val="25000"/>
              <a:buFont typeface="Arial"/>
              <a:buNone/>
            </a:pPr>
            <a:r>
              <a:rPr lang="en-US" i="0" u="none" strike="noStrike" dirty="0">
                <a:latin typeface="Arial"/>
                <a:ea typeface="Arial"/>
                <a:cs typeface="Arial"/>
                <a:sym typeface="Arial"/>
              </a:rPr>
              <a:t>Quality Assurance System:</a:t>
            </a:r>
            <a:br>
              <a:rPr lang="en-US" i="0" u="none" strike="noStrike" dirty="0">
                <a:latin typeface="Arial"/>
                <a:ea typeface="Arial"/>
                <a:cs typeface="Arial"/>
                <a:sym typeface="Arial"/>
              </a:rPr>
            </a:br>
            <a:r>
              <a:rPr lang="en-US" i="0" u="none" strike="noStrike" dirty="0">
                <a:latin typeface="Arial"/>
                <a:ea typeface="Arial"/>
                <a:cs typeface="Arial"/>
                <a:sym typeface="Arial"/>
              </a:rPr>
              <a:t>Components/Structure</a:t>
            </a:r>
          </a:p>
        </p:txBody>
      </p:sp>
      <p:pic>
        <p:nvPicPr>
          <p:cNvPr id="162" name="Shape 162"/>
          <p:cNvPicPr preferRelativeResize="0"/>
          <p:nvPr/>
        </p:nvPicPr>
        <p:blipFill>
          <a:blip r:embed="rId3">
            <a:alphaModFix/>
          </a:blip>
          <a:stretch>
            <a:fillRect/>
          </a:stretch>
        </p:blipFill>
        <p:spPr>
          <a:xfrm>
            <a:off x="1874163" y="1285476"/>
            <a:ext cx="5292591" cy="5001234"/>
          </a:xfrm>
          <a:prstGeom prst="rect">
            <a:avLst/>
          </a:prstGeom>
          <a:noFill/>
          <a:ln>
            <a:noFill/>
          </a:ln>
        </p:spPr>
      </p:pic>
      <p:sp>
        <p:nvSpPr>
          <p:cNvPr id="163" name="Shape 163"/>
          <p:cNvSpPr txBox="1"/>
          <p:nvPr/>
        </p:nvSpPr>
        <p:spPr>
          <a:xfrm>
            <a:off x="199504" y="5907510"/>
            <a:ext cx="8828117" cy="3792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US" sz="1800" b="1" dirty="0" smtClean="0">
                <a:solidFill>
                  <a:schemeClr val="tx1"/>
                </a:solidFill>
              </a:rPr>
              <a:t>NAU QAS </a:t>
            </a:r>
            <a:r>
              <a:rPr lang="en-US" sz="1800" b="1" dirty="0">
                <a:solidFill>
                  <a:schemeClr val="tx1"/>
                </a:solidFill>
              </a:rPr>
              <a:t>Resources: </a:t>
            </a:r>
            <a:r>
              <a:rPr lang="en-US" sz="1800" dirty="0">
                <a:solidFill>
                  <a:schemeClr val="tx1"/>
                </a:solidFill>
              </a:rPr>
              <a:t>https://nau.edu/Provost/PEP/Quality-Assurance-System/</a:t>
            </a:r>
            <a:endParaRPr lang="en-US" sz="1800" dirty="0">
              <a:solidFill>
                <a:schemeClr val="tx1"/>
              </a:solidFill>
              <a:hlinkClick r:id="rId4"/>
            </a:endParaRPr>
          </a:p>
          <a:p>
            <a:pPr lvl="0">
              <a:spcBef>
                <a:spcPts val="0"/>
              </a:spcBef>
              <a:buNone/>
            </a:pPr>
            <a:endParaRPr sz="1800" dirty="0"/>
          </a:p>
        </p:txBody>
      </p:sp>
    </p:spTree>
    <p:extLst>
      <p:ext uri="{BB962C8B-B14F-4D97-AF65-F5344CB8AC3E}">
        <p14:creationId xmlns:p14="http://schemas.microsoft.com/office/powerpoint/2010/main" val="3385087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NAU16x9">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U16x9" id="{51C0C400-7FBA-4ED0-A352-3DBAB6CDAD43}" vid="{C02CE3C7-B79E-4E94-A4E5-0F2AD6D5E366}"/>
    </a:ext>
  </a:extLst>
</a:theme>
</file>

<file path=ppt/theme/theme2.xml><?xml version="1.0" encoding="utf-8"?>
<a:theme xmlns:a="http://schemas.openxmlformats.org/drawingml/2006/main" name="1_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NAU16x9</Template>
  <TotalTime>1261</TotalTime>
  <Words>7010</Words>
  <Application>Microsoft Office PowerPoint</Application>
  <PresentationFormat>On-screen Show (4:3)</PresentationFormat>
  <Paragraphs>710</Paragraphs>
  <Slides>68</Slides>
  <Notes>66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68</vt:i4>
      </vt:variant>
    </vt:vector>
  </HeadingPairs>
  <TitlesOfParts>
    <vt:vector size="79" baseType="lpstr">
      <vt:lpstr>Arial</vt:lpstr>
      <vt:lpstr>Arial Hebrew Scholar</vt:lpstr>
      <vt:lpstr>Calibri</vt:lpstr>
      <vt:lpstr>Courier New</vt:lpstr>
      <vt:lpstr>Noto Sans Symbols</vt:lpstr>
      <vt:lpstr>Rial</vt:lpstr>
      <vt:lpstr>Times</vt:lpstr>
      <vt:lpstr>Times New Roman</vt:lpstr>
      <vt:lpstr>Wingdings</vt:lpstr>
      <vt:lpstr>NAU16x9</vt:lpstr>
      <vt:lpstr>1_Dark-Blue-Vertical-PPT-Template</vt:lpstr>
      <vt:lpstr>PowerPoint Presentation</vt:lpstr>
      <vt:lpstr>Introduction</vt:lpstr>
      <vt:lpstr>What is Your Context?</vt:lpstr>
      <vt:lpstr>Workshop Objectives</vt:lpstr>
      <vt:lpstr>What is a Quality Assurance System?</vt:lpstr>
      <vt:lpstr>Quality Assurance System: Definitions</vt:lpstr>
      <vt:lpstr>Quality Assurance System: Definitions</vt:lpstr>
      <vt:lpstr>What is the Purpose of a Quality Assurance System?</vt:lpstr>
      <vt:lpstr>Quality Assurance System: Components/Structure</vt:lpstr>
      <vt:lpstr>Developing a Quality Assurance System</vt:lpstr>
      <vt:lpstr>Quality Assurance System: Strategies</vt:lpstr>
      <vt:lpstr>Strategy: High Level Needs Analysis</vt:lpstr>
      <vt:lpstr>Activity: High Level Needs Analysis</vt:lpstr>
      <vt:lpstr>Developing A Quality Assurance System: Who is on Your Team?</vt:lpstr>
      <vt:lpstr>Developing A Quality Assurance System</vt:lpstr>
      <vt:lpstr>PowerPoint Presentation</vt:lpstr>
      <vt:lpstr>Big Ideas from Part I</vt:lpstr>
      <vt:lpstr>Workshop Part 2 objectives</vt:lpstr>
      <vt:lpstr>Quality Assurance System Strategies</vt:lpstr>
      <vt:lpstr>Strategy: Assessment Audit</vt:lpstr>
      <vt:lpstr>Strategy: Assessment Audit</vt:lpstr>
      <vt:lpstr> Assessment Audit Example </vt:lpstr>
      <vt:lpstr>Assessment Audit Activity</vt:lpstr>
      <vt:lpstr>Quality Assurance System Strategies</vt:lpstr>
      <vt:lpstr>Strategy: Identify &amp; Implement Data Tools and Human Resources</vt:lpstr>
      <vt:lpstr>Data Tools and Functions Self-Assessment </vt:lpstr>
      <vt:lpstr>Data Tools Activity</vt:lpstr>
      <vt:lpstr>Quality Assurance System Strategies</vt:lpstr>
      <vt:lpstr>Strategy: Assessment Policies &amp; Procedures</vt:lpstr>
      <vt:lpstr>Examples  </vt:lpstr>
      <vt:lpstr>SPA Report Policies and Procedures</vt:lpstr>
      <vt:lpstr>Example: EPP Level Assessment Plan  and Master Calendar</vt:lpstr>
      <vt:lpstr>Policies and Procedures Activity</vt:lpstr>
      <vt:lpstr>CAEP Self-Study Report</vt:lpstr>
      <vt:lpstr>PowerPoint Presentation</vt:lpstr>
      <vt:lpstr>Big Ideas from Parts 1 &amp; 2</vt:lpstr>
      <vt:lpstr>Workshop Objectives</vt:lpstr>
      <vt:lpstr>Exploring the Validity Inquiry Process (VIP) Model</vt:lpstr>
      <vt:lpstr>Introduction to Validity Inquiry Process Model and Relation to CAEP</vt:lpstr>
      <vt:lpstr>Purpose of the Validity Inquiry Process (VIP) Model</vt:lpstr>
      <vt:lpstr>The Approach</vt:lpstr>
      <vt:lpstr>Validity Inquiry Process (VIP) Model Criteria</vt:lpstr>
      <vt:lpstr>PowerPoint Presentation</vt:lpstr>
      <vt:lpstr>Using the VIP Model Instruments</vt:lpstr>
      <vt:lpstr>PowerPoint Presentation</vt:lpstr>
      <vt:lpstr>Activity #1: Using the Validity Inquiry Form</vt:lpstr>
      <vt:lpstr>Activity #1: Question Prompts to Promote Deep Discussion</vt:lpstr>
      <vt:lpstr>Activity #2: Using the Validity Inquiry Form</vt:lpstr>
      <vt:lpstr>Activity #2: Using the Validity Inquiry Form</vt:lpstr>
      <vt:lpstr>Activity #2: Question Prompts to Promote Deep Discussion</vt:lpstr>
      <vt:lpstr>PowerPoint Presentation</vt:lpstr>
      <vt:lpstr>Activity #3: Using the Metarubric</vt:lpstr>
      <vt:lpstr>PowerPoint Presentation</vt:lpstr>
      <vt:lpstr>Using the VIP Model Instruments</vt:lpstr>
      <vt:lpstr>Implementing Validity Inquiry Process Model</vt:lpstr>
      <vt:lpstr>Performance Assessment Review Meeting</vt:lpstr>
      <vt:lpstr>Feedback on Meeting and Overview of Next Steps</vt:lpstr>
      <vt:lpstr>Documentation for CAEP Standard 5</vt:lpstr>
      <vt:lpstr>strategies for implementing calibration trainings and determining inter-rater Agreement </vt:lpstr>
      <vt:lpstr>Definitions</vt:lpstr>
      <vt:lpstr>Calibration Strategies</vt:lpstr>
      <vt:lpstr>Factors that affect Inter-Rater Agreement</vt:lpstr>
      <vt:lpstr>Calculating Inter-rater Agreement</vt:lpstr>
      <vt:lpstr>Inter-Rater Agreement</vt:lpstr>
      <vt:lpstr>Activity #4: Implementing Calibration Strategies</vt:lpstr>
      <vt:lpstr>Resources &amp; Contact Information</vt:lpstr>
      <vt:lpstr>Definitions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Quality Assurance System, Building a Validity Argument for Locally Developed Performance Assessments, and Strategies for Calibrating  Instruments</dc:title>
  <dc:creator>Cynthia Conn</dc:creator>
  <cp:lastModifiedBy>Cynthia Conn</cp:lastModifiedBy>
  <cp:revision>84</cp:revision>
  <cp:lastPrinted>2017-08-08T18:16:46Z</cp:lastPrinted>
  <dcterms:modified xsi:type="dcterms:W3CDTF">2017-08-10T17:19:25Z</dcterms:modified>
</cp:coreProperties>
</file>