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7" r:id="rId3"/>
    <p:sldId id="258" r:id="rId4"/>
    <p:sldId id="259" r:id="rId5"/>
    <p:sldId id="264" r:id="rId6"/>
    <p:sldId id="26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4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5148130" y="-5144189"/>
            <a:ext cx="1899684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24081" y="6085317"/>
            <a:ext cx="2147776" cy="304800"/>
          </a:xfrm>
        </p:spPr>
        <p:txBody>
          <a:bodyPr anchor="ctr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4661592"/>
            <a:ext cx="9652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2509285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5945572" y="611570"/>
            <a:ext cx="304800" cy="12188061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37" y="378615"/>
            <a:ext cx="2051227" cy="109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95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7287"/>
            <a:ext cx="11074400" cy="990600"/>
          </a:xfrm>
        </p:spPr>
        <p:txBody>
          <a:bodyPr anchor="ctr"/>
          <a:lstStyle>
            <a:lvl1pPr>
              <a:defRPr sz="2800" cap="sm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8555"/>
            <a:ext cx="11074400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EBF49-2DB2-4691-87F9-AEACA211C9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9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2" y="1358557"/>
            <a:ext cx="5442095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557"/>
            <a:ext cx="5486400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EBF49-2DB2-4691-87F9-AEACA211C9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49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57" y="1351145"/>
            <a:ext cx="5500347" cy="5008472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2" y="1351145"/>
            <a:ext cx="5485716" cy="243902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2" y="3868933"/>
            <a:ext cx="5485716" cy="2490685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9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EBF49-2DB2-4691-87F9-AEACA211C9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96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860" y="1301923"/>
            <a:ext cx="5434711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2" y="1301923"/>
            <a:ext cx="5485716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3860" y="3937846"/>
            <a:ext cx="5434711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2" y="3937846"/>
            <a:ext cx="5485716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EBF49-2DB2-4691-87F9-AEACA211C9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451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603861" y="1348711"/>
            <a:ext cx="11079457" cy="501090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dirty="0"/>
              <a:t>Table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EBF49-2DB2-4691-87F9-AEACA211C9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0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62" y="4800601"/>
            <a:ext cx="8913452" cy="566739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4663" y="612775"/>
            <a:ext cx="8913452" cy="41148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4662" y="5367339"/>
            <a:ext cx="8913452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EBF49-2DB2-4691-87F9-AEACA211C9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76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F49-2DB2-4691-87F9-AEACA211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04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3591122" y="-1742878"/>
            <a:ext cx="5013700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24081" y="6085317"/>
            <a:ext cx="2147776" cy="304800"/>
          </a:xfrm>
        </p:spPr>
        <p:txBody>
          <a:bodyPr anchor="ctr"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4509981"/>
            <a:ext cx="9652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FFFFC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2357674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5400000">
            <a:off x="5945572" y="611570"/>
            <a:ext cx="304800" cy="12188061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 rot="5400000">
            <a:off x="5166360" y="-5171623"/>
            <a:ext cx="1843787" cy="12188061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31" y="376092"/>
            <a:ext cx="2050456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43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5400000">
            <a:off x="5945572" y="611570"/>
            <a:ext cx="304800" cy="12188061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 rot="5400000">
            <a:off x="5166360" y="-5171623"/>
            <a:ext cx="1843787" cy="12188061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24081" y="6085317"/>
            <a:ext cx="2147776" cy="304800"/>
          </a:xfrm>
        </p:spPr>
        <p:txBody>
          <a:bodyPr anchor="ctr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4661592"/>
            <a:ext cx="9652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2509285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31" y="376092"/>
            <a:ext cx="2050456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30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2668971" y="-2665029"/>
            <a:ext cx="6858000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659971"/>
            <a:ext cx="9652000" cy="2819400"/>
          </a:xfrm>
        </p:spPr>
        <p:txBody>
          <a:bodyPr anchor="b"/>
          <a:lstStyle>
            <a:lvl1pPr algn="ctr">
              <a:spcAft>
                <a:spcPts val="0"/>
              </a:spcAft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3707969"/>
            <a:ext cx="9652000" cy="137160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FFFFC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5400000">
            <a:off x="5166361" y="-157924"/>
            <a:ext cx="1843787" cy="12188061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48800" y="6400800"/>
            <a:ext cx="2540000" cy="304800"/>
          </a:xfrm>
        </p:spPr>
        <p:txBody>
          <a:bodyPr anchor="ctr"/>
          <a:lstStyle>
            <a:lvl1pPr algn="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31" y="5383669"/>
            <a:ext cx="2050456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5208755" y="-125245"/>
            <a:ext cx="1778432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659972"/>
            <a:ext cx="9652000" cy="2582077"/>
          </a:xfrm>
        </p:spPr>
        <p:txBody>
          <a:bodyPr anchor="b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3362155"/>
            <a:ext cx="9652000" cy="137160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48800" y="6400800"/>
            <a:ext cx="2540000" cy="304800"/>
          </a:xfrm>
        </p:spPr>
        <p:txBody>
          <a:bodyPr anchor="ctr"/>
          <a:lstStyle>
            <a:lvl1pPr algn="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5400000">
            <a:off x="6040632" y="-1067787"/>
            <a:ext cx="114680" cy="12188061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5846908"/>
            <a:ext cx="6740595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58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5400000">
            <a:off x="5166361" y="-157924"/>
            <a:ext cx="1843787" cy="12188061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48800" y="6400800"/>
            <a:ext cx="2540000" cy="304800"/>
          </a:xfrm>
        </p:spPr>
        <p:txBody>
          <a:bodyPr anchor="ctr"/>
          <a:lstStyle>
            <a:lvl1pPr algn="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659972"/>
            <a:ext cx="9652000" cy="2582077"/>
          </a:xfrm>
        </p:spPr>
        <p:txBody>
          <a:bodyPr anchor="b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3362155"/>
            <a:ext cx="9652000" cy="137160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 rot="5400000">
            <a:off x="6040632" y="-1067787"/>
            <a:ext cx="114680" cy="12188061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31" y="5383669"/>
            <a:ext cx="2050456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42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 rot="5400000">
            <a:off x="2668971" y="-2665029"/>
            <a:ext cx="6858000" cy="121880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 rot="5400000">
            <a:off x="5553940" y="219941"/>
            <a:ext cx="1088067" cy="12188061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73" y="6190083"/>
            <a:ext cx="6740556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91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2668971" y="-2665030"/>
            <a:ext cx="6858000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6190082"/>
            <a:ext cx="6740595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57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 userDrawn="1"/>
        </p:nvSpPr>
        <p:spPr bwMode="auto">
          <a:xfrm rot="5400000">
            <a:off x="2668971" y="-2665029"/>
            <a:ext cx="6858000" cy="121880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" y="2"/>
            <a:ext cx="12192000" cy="57699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 rot="5400000">
            <a:off x="5553940" y="219941"/>
            <a:ext cx="1088067" cy="12188061"/>
          </a:xfrm>
          <a:prstGeom prst="rect">
            <a:avLst/>
          </a:prstGeom>
          <a:solidFill>
            <a:srgbClr val="F1AB1F"/>
          </a:solidFill>
          <a:ln w="9525">
            <a:solidFill>
              <a:srgbClr val="F1AB1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73" y="6190083"/>
            <a:ext cx="6740556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789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5427" y="147287"/>
            <a:ext cx="11086935" cy="990600"/>
          </a:xfrm>
        </p:spPr>
        <p:txBody>
          <a:bodyPr anchor="ctr"/>
          <a:lstStyle>
            <a:lvl1pPr>
              <a:defRPr sz="2800" cap="small" baseline="0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4" y="1358555"/>
            <a:ext cx="11086936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022016" y="6553200"/>
            <a:ext cx="2660344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5425" y="6553200"/>
            <a:ext cx="6570492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33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7287"/>
            <a:ext cx="11074400" cy="990600"/>
          </a:xfrm>
        </p:spPr>
        <p:txBody>
          <a:bodyPr anchor="ctr"/>
          <a:lstStyle>
            <a:lvl1pPr>
              <a:defRPr sz="2800" cap="small" baseline="0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8555"/>
            <a:ext cx="11074400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 Hebrew Scholar" charset="-79"/>
                <a:ea typeface="Arial Hebrew Scholar" charset="-79"/>
                <a:cs typeface="Arial Hebrew Scholar" charset="-79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530E-D695-45C9-AFB6-E411BBE09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47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2" y="1358557"/>
            <a:ext cx="5442095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557"/>
            <a:ext cx="5486400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9D31-C077-4F1D-9A24-5EC35A00F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782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57" y="1351145"/>
            <a:ext cx="5500347" cy="5008472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2" y="1351145"/>
            <a:ext cx="5485716" cy="243902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2" y="3868933"/>
            <a:ext cx="5485716" cy="2490685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9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2BB6-1A9C-452C-B494-FBD8DDFC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69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860" y="1301923"/>
            <a:ext cx="5434711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2" y="1301923"/>
            <a:ext cx="5485716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3860" y="3937846"/>
            <a:ext cx="5434711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2" y="3937846"/>
            <a:ext cx="5485716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6E62A-80FB-44D8-8A0D-CECAD572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8592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603861" y="1348711"/>
            <a:ext cx="11079457" cy="501090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dirty="0"/>
              <a:t>Table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80C0-0ACE-425D-849B-9C4339D9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4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/>
        </p:nvSpPr>
        <p:spPr bwMode="auto">
          <a:xfrm rot="5400000">
            <a:off x="2668971" y="-2665029"/>
            <a:ext cx="6858000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24081" y="5745753"/>
            <a:ext cx="2147776" cy="304800"/>
          </a:xfrm>
        </p:spPr>
        <p:txBody>
          <a:bodyPr anchor="ctr"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4461865"/>
            <a:ext cx="9652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FFFFC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2309558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37" y="378615"/>
            <a:ext cx="2051227" cy="109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930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62" y="4800601"/>
            <a:ext cx="8913452" cy="566739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4663" y="612775"/>
            <a:ext cx="8913452" cy="41148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4662" y="5367339"/>
            <a:ext cx="8913452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16E3-BCC5-4306-8204-3518F1026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2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 rot="5400000">
            <a:off x="2668971" y="-2665029"/>
            <a:ext cx="6858000" cy="121880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 rot="5400000">
            <a:off x="5553938" y="219938"/>
            <a:ext cx="1088068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6190082"/>
            <a:ext cx="6740595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9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 rot="5400000">
            <a:off x="2668971" y="-2665029"/>
            <a:ext cx="6858000" cy="121880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5553940" y="219941"/>
            <a:ext cx="1088067" cy="12188061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73" y="6190083"/>
            <a:ext cx="6740556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7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 rot="5400000">
            <a:off x="2668971" y="-2665030"/>
            <a:ext cx="6858000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6190082"/>
            <a:ext cx="6740595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4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 rot="5400000">
            <a:off x="2668971" y="-2665030"/>
            <a:ext cx="6858000" cy="12188059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73" y="6190083"/>
            <a:ext cx="6740556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2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 rot="5400000">
            <a:off x="2668971" y="-2665029"/>
            <a:ext cx="6858000" cy="121880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 rot="5400000">
            <a:off x="5553938" y="219938"/>
            <a:ext cx="1088068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" y="2"/>
            <a:ext cx="12192000" cy="57699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6190082"/>
            <a:ext cx="6740595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9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5427" y="147287"/>
            <a:ext cx="11086935" cy="990600"/>
          </a:xfrm>
        </p:spPr>
        <p:txBody>
          <a:bodyPr anchor="ctr"/>
          <a:lstStyle>
            <a:lvl1pPr>
              <a:defRPr sz="2800" cap="sm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4" y="1358555"/>
            <a:ext cx="11086936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022016" y="6553200"/>
            <a:ext cx="2660344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5425" y="6553200"/>
            <a:ext cx="6570492" cy="304800"/>
          </a:xfrm>
          <a:ln/>
        </p:spPr>
        <p:txBody>
          <a:bodyPr/>
          <a:lstStyle>
            <a:lvl1pPr>
              <a:defRPr>
                <a:solidFill>
                  <a:srgbClr val="1B203D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7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/>
        </p:nvSpPr>
        <p:spPr bwMode="auto">
          <a:xfrm rot="5400000">
            <a:off x="5827329" y="497271"/>
            <a:ext cx="533400" cy="12188059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 rot="5400000">
            <a:off x="5529030" y="-5525089"/>
            <a:ext cx="1137884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47284"/>
            <a:ext cx="1107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68403"/>
            <a:ext cx="11074400" cy="495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97629" y="6553200"/>
            <a:ext cx="38847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800" b="1" i="0" u="none" kern="1500" cap="all" spc="15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F97FF7-46FB-44AA-B046-22E4EBA1EDA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3173" y="6553200"/>
            <a:ext cx="386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 b="1" i="0" u="none" kern="1500" cap="all" spc="15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73929" y="65532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 b="1" i="0" u="none" cap="all">
                <a:solidFill>
                  <a:srgbClr val="1B203D"/>
                </a:solidFill>
                <a:latin typeface="Rial"/>
                <a:cs typeface="Rial"/>
              </a:defRPr>
            </a:lvl1pPr>
          </a:lstStyle>
          <a:p>
            <a:fld id="{100EBF49-2DB2-4691-87F9-AEACA211C96E}" type="slidenum">
              <a:rPr lang="en-US" smtClean="0"/>
              <a:t>‹#›</a:t>
            </a:fld>
            <a:endParaRPr lang="en-US"/>
          </a:p>
        </p:txBody>
      </p:sp>
      <p:cxnSp>
        <p:nvCxnSpPr>
          <p:cNvPr id="4106" name="Straight Connector 11"/>
          <p:cNvCxnSpPr>
            <a:cxnSpLocks noChangeShapeType="1"/>
          </p:cNvCxnSpPr>
          <p:nvPr/>
        </p:nvCxnSpPr>
        <p:spPr bwMode="auto">
          <a:xfrm>
            <a:off x="1432079" y="1137884"/>
            <a:ext cx="10353524" cy="159104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4107" name="Straight Connector 20"/>
          <p:cNvCxnSpPr>
            <a:cxnSpLocks noChangeShapeType="1"/>
          </p:cNvCxnSpPr>
          <p:nvPr/>
        </p:nvCxnSpPr>
        <p:spPr bwMode="auto">
          <a:xfrm rot="5400000" flipH="1" flipV="1">
            <a:off x="11440850" y="723637"/>
            <a:ext cx="77788" cy="2116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67852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cap="all">
          <a:solidFill>
            <a:schemeClr val="bg1"/>
          </a:solidFill>
          <a:latin typeface="Arial"/>
          <a:ea typeface="+mj-ea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003264"/>
        </a:buClr>
        <a:buChar char="•"/>
        <a:defRPr sz="2100">
          <a:solidFill>
            <a:srgbClr val="1B203D"/>
          </a:solidFill>
          <a:latin typeface="Arial"/>
          <a:ea typeface="+mn-ea"/>
          <a:cs typeface="Arial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1800" b="1">
          <a:solidFill>
            <a:srgbClr val="1B203D"/>
          </a:solidFill>
          <a:latin typeface="Arial"/>
          <a:cs typeface="Arial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800" i="0">
          <a:solidFill>
            <a:srgbClr val="1B203D"/>
          </a:solidFill>
          <a:latin typeface="Arial"/>
          <a:cs typeface="Arial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B203D"/>
          </a:solidFill>
          <a:latin typeface="Arial"/>
          <a:cs typeface="Arial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B203D"/>
          </a:solidFill>
          <a:latin typeface="Arial"/>
          <a:cs typeface="Arial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/>
        </p:nvSpPr>
        <p:spPr bwMode="auto">
          <a:xfrm rot="5400000">
            <a:off x="5827329" y="497271"/>
            <a:ext cx="533400" cy="1218805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 rot="5400000">
            <a:off x="5529030" y="-5525089"/>
            <a:ext cx="1137884" cy="12188059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47284"/>
            <a:ext cx="1107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68403"/>
            <a:ext cx="11074400" cy="495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97629" y="6553200"/>
            <a:ext cx="38847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800" b="1" i="0" u="none" kern="1500" cap="all" spc="1500">
                <a:solidFill>
                  <a:schemeClr val="bg1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3173" y="6553200"/>
            <a:ext cx="386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 b="1" i="0" u="none" kern="1500" cap="all" spc="15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73929" y="65532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 b="1" i="0" u="none" cap="all">
                <a:solidFill>
                  <a:schemeClr val="bg1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fld id="{1BD493C5-18C0-4657-ABB8-57661F65AE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106" name="Straight Connector 11"/>
          <p:cNvCxnSpPr>
            <a:cxnSpLocks noChangeShapeType="1"/>
          </p:cNvCxnSpPr>
          <p:nvPr/>
        </p:nvCxnSpPr>
        <p:spPr bwMode="auto">
          <a:xfrm>
            <a:off x="1432079" y="1137884"/>
            <a:ext cx="10353524" cy="159104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4107" name="Straight Connector 20"/>
          <p:cNvCxnSpPr>
            <a:cxnSpLocks noChangeShapeType="1"/>
          </p:cNvCxnSpPr>
          <p:nvPr/>
        </p:nvCxnSpPr>
        <p:spPr bwMode="auto">
          <a:xfrm rot="5400000" flipH="1" flipV="1">
            <a:off x="11440850" y="723637"/>
            <a:ext cx="77788" cy="2116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259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cap="all">
          <a:solidFill>
            <a:srgbClr val="1B203D"/>
          </a:solidFill>
          <a:latin typeface="Arial"/>
          <a:ea typeface="+mj-ea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003264"/>
        </a:buClr>
        <a:buChar char="•"/>
        <a:defRPr sz="2100">
          <a:solidFill>
            <a:srgbClr val="1B203D"/>
          </a:solidFill>
          <a:latin typeface="Arial"/>
          <a:ea typeface="+mn-ea"/>
          <a:cs typeface="Arial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1800" b="1">
          <a:solidFill>
            <a:srgbClr val="1B203D"/>
          </a:solidFill>
          <a:latin typeface="Arial"/>
          <a:cs typeface="Arial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800" i="0">
          <a:solidFill>
            <a:srgbClr val="1B203D"/>
          </a:solidFill>
          <a:latin typeface="Arial"/>
          <a:cs typeface="Arial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B203D"/>
          </a:solidFill>
          <a:latin typeface="Arial"/>
          <a:cs typeface="Arial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B203D"/>
          </a:solidFill>
          <a:latin typeface="Arial"/>
          <a:cs typeface="Arial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type="subTitle" idx="1"/>
          </p:nvPr>
        </p:nvSpPr>
        <p:spPr>
          <a:xfrm>
            <a:off x="1353670" y="3018733"/>
            <a:ext cx="9652000" cy="108604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4000" b="1" dirty="0"/>
              <a:t>Undergraduate Research Symposium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/>
              <a:t>Friday, April 26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200" dirty="0"/>
              <a:t>Register at nau.edu/symposium by March 15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DAF3EC-9CE0-D4D9-4B08-A1BC37E54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529" y="0"/>
            <a:ext cx="7888942" cy="190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47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Present?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73161" y="1590123"/>
            <a:ext cx="9178510" cy="424889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For continued personal and professional development</a:t>
            </a:r>
          </a:p>
          <a:p>
            <a:endParaRPr lang="en-US" dirty="0"/>
          </a:p>
          <a:p>
            <a:r>
              <a:rPr lang="en-US" dirty="0"/>
              <a:t>Show off your hard work to members of the community, industry representatives, faculty, and other students</a:t>
            </a:r>
          </a:p>
          <a:p>
            <a:pPr lvl="1"/>
            <a:r>
              <a:rPr lang="en-US" sz="1900" dirty="0"/>
              <a:t>You never know when you will make that valuable connection that could impact your future!</a:t>
            </a:r>
          </a:p>
          <a:p>
            <a:pPr marL="457188" lvl="1" indent="0">
              <a:buNone/>
            </a:pPr>
            <a:endParaRPr lang="en-US" dirty="0"/>
          </a:p>
          <a:p>
            <a:r>
              <a:rPr lang="en-US" dirty="0"/>
              <a:t>Gain new perspective on your work by getting feedback from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Great addition to your resumé and talking point in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5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Attend?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74138" y="1552139"/>
            <a:ext cx="10243697" cy="5001061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/>
              <a:t>Learn about exciting research taking place across all disciplines at NAU</a:t>
            </a:r>
          </a:p>
          <a:p>
            <a:pPr>
              <a:spcBef>
                <a:spcPts val="400"/>
              </a:spcBef>
            </a:pPr>
            <a:endParaRPr lang="en-US" dirty="0"/>
          </a:p>
          <a:p>
            <a:pPr>
              <a:spcBef>
                <a:spcPts val="400"/>
              </a:spcBef>
            </a:pPr>
            <a:r>
              <a:rPr lang="en-US" dirty="0"/>
              <a:t>Engage in thought-provoking conversations with researchers about their work</a:t>
            </a:r>
          </a:p>
          <a:p>
            <a:pPr marL="0" indent="0">
              <a:spcBef>
                <a:spcPts val="400"/>
              </a:spcBef>
              <a:buNone/>
            </a:pPr>
            <a:endParaRPr lang="en-US" dirty="0"/>
          </a:p>
          <a:p>
            <a:pPr>
              <a:spcBef>
                <a:spcPts val="400"/>
              </a:spcBef>
            </a:pPr>
            <a:r>
              <a:rPr lang="en-US" dirty="0"/>
              <a:t>Get ideas for your own future projects </a:t>
            </a:r>
          </a:p>
          <a:p>
            <a:pPr marL="0" indent="0">
              <a:spcBef>
                <a:spcPts val="400"/>
              </a:spcBef>
              <a:buNone/>
            </a:pPr>
            <a:endParaRPr lang="en-US" dirty="0"/>
          </a:p>
          <a:p>
            <a:pPr>
              <a:spcBef>
                <a:spcPts val="400"/>
              </a:spcBef>
            </a:pPr>
            <a:r>
              <a:rPr lang="en-US" dirty="0"/>
              <a:t>See what it takes to present, in case you have the opportunity to share your work at a conference someday</a:t>
            </a:r>
          </a:p>
          <a:p>
            <a:pPr marL="457188" lvl="1" indent="0">
              <a:spcBef>
                <a:spcPts val="400"/>
              </a:spcBef>
              <a:buNone/>
            </a:pPr>
            <a:endParaRPr lang="en-US" dirty="0"/>
          </a:p>
          <a:p>
            <a:pPr>
              <a:spcBef>
                <a:spcPts val="400"/>
              </a:spcBef>
            </a:pPr>
            <a:r>
              <a:rPr lang="en-US" dirty="0"/>
              <a:t>Support those who have worked hard all year to be able to showcase their research at the event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228" y="1916704"/>
            <a:ext cx="11086936" cy="500106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Register to present: Feb 1 – Mar 15</a:t>
            </a:r>
          </a:p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Open Houses for poster design in the Lumberjack Lounge:  </a:t>
            </a:r>
          </a:p>
          <a:p>
            <a:pPr lvl="1"/>
            <a:r>
              <a:rPr lang="en-US" sz="2200" dirty="0"/>
              <a:t>April 3, 1-5 pm </a:t>
            </a:r>
          </a:p>
          <a:p>
            <a:pPr lvl="1"/>
            <a:endParaRPr lang="en-US" sz="800" dirty="0"/>
          </a:p>
          <a:p>
            <a:pPr lvl="1"/>
            <a:r>
              <a:rPr lang="en-US" sz="2200" dirty="0"/>
              <a:t>April 9, 2-6 pm </a:t>
            </a:r>
          </a:p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/>
              <a:t>More information available at nau.edu/symposium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1867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type="subTitle" idx="1"/>
          </p:nvPr>
        </p:nvSpPr>
        <p:spPr>
          <a:xfrm>
            <a:off x="1270000" y="2483556"/>
            <a:ext cx="9652000" cy="108604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Undergraduate Research Symposium</a:t>
            </a:r>
          </a:p>
          <a:p>
            <a:pPr marL="0" indent="0" algn="ctr">
              <a:buNone/>
            </a:pPr>
            <a:endParaRPr lang="en-US" sz="4400" dirty="0"/>
          </a:p>
          <a:p>
            <a:r>
              <a:rPr lang="en-US" sz="3600" dirty="0"/>
              <a:t>Friday, April 26</a:t>
            </a:r>
          </a:p>
          <a:p>
            <a:pPr marL="0" indent="0" algn="ctr">
              <a:buNone/>
            </a:pPr>
            <a:endParaRPr lang="en-US" sz="36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100" normalizeH="0" baseline="0" noProof="0" dirty="0">
                <a:ln>
                  <a:noFill/>
                </a:ln>
                <a:solidFill>
                  <a:srgbClr val="1B203D"/>
                </a:solidFill>
                <a:effectLst/>
                <a:uLnTx/>
                <a:uFillTx/>
                <a:latin typeface="Arial" charset="0"/>
                <a:cs typeface="Arial" charset="0"/>
              </a:rPr>
              <a:t>Register at nau.edu/symposium by March 15</a:t>
            </a:r>
          </a:p>
        </p:txBody>
      </p:sp>
    </p:spTree>
    <p:extLst>
      <p:ext uri="{BB962C8B-B14F-4D97-AF65-F5344CB8AC3E}">
        <p14:creationId xmlns:p14="http://schemas.microsoft.com/office/powerpoint/2010/main" val="1716300256"/>
      </p:ext>
    </p:extLst>
  </p:cSld>
  <p:clrMapOvr>
    <a:masterClrMapping/>
  </p:clrMapOvr>
</p:sld>
</file>

<file path=ppt/theme/theme1.xml><?xml version="1.0" encoding="utf-8"?>
<a:theme xmlns:a="http://schemas.openxmlformats.org/drawingml/2006/main" name="Dark-Blue-Vertical-PPT-Template">
  <a:themeElements>
    <a:clrScheme name="Custom 1">
      <a:dk1>
        <a:srgbClr val="003366"/>
      </a:dk1>
      <a:lt1>
        <a:srgbClr val="FFFFFF"/>
      </a:lt1>
      <a:dk2>
        <a:srgbClr val="0066B3"/>
      </a:dk2>
      <a:lt2>
        <a:srgbClr val="C3B8B2"/>
      </a:lt2>
      <a:accent1>
        <a:srgbClr val="FBB040"/>
      </a:accent1>
      <a:accent2>
        <a:srgbClr val="F07F09"/>
      </a:accent2>
      <a:accent3>
        <a:srgbClr val="B1541F"/>
      </a:accent3>
      <a:accent4>
        <a:srgbClr val="00ABA3"/>
      </a:accent4>
      <a:accent5>
        <a:srgbClr val="009DDC"/>
      </a:accent5>
      <a:accent6>
        <a:srgbClr val="0066B3"/>
      </a:accent6>
      <a:hlink>
        <a:srgbClr val="FFCC00"/>
      </a:hlink>
      <a:folHlink>
        <a:srgbClr val="0085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U_Preside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ark-Blue-Vertical-PPT-Template">
  <a:themeElements>
    <a:clrScheme name="Custom 1">
      <a:dk1>
        <a:srgbClr val="003366"/>
      </a:dk1>
      <a:lt1>
        <a:srgbClr val="FFFFFF"/>
      </a:lt1>
      <a:dk2>
        <a:srgbClr val="0066B3"/>
      </a:dk2>
      <a:lt2>
        <a:srgbClr val="C3B8B2"/>
      </a:lt2>
      <a:accent1>
        <a:srgbClr val="FBB040"/>
      </a:accent1>
      <a:accent2>
        <a:srgbClr val="F07F09"/>
      </a:accent2>
      <a:accent3>
        <a:srgbClr val="B1541F"/>
      </a:accent3>
      <a:accent4>
        <a:srgbClr val="00ABA3"/>
      </a:accent4>
      <a:accent5>
        <a:srgbClr val="009DDC"/>
      </a:accent5>
      <a:accent6>
        <a:srgbClr val="0066B3"/>
      </a:accent6>
      <a:hlink>
        <a:srgbClr val="FFCC00"/>
      </a:hlink>
      <a:folHlink>
        <a:srgbClr val="0085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U_Preside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0731 277153 Update PPT Template on Marketing Web Page 4-3</Template>
  <TotalTime>2529</TotalTime>
  <Words>209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Hebrew Scholar</vt:lpstr>
      <vt:lpstr>Calibri</vt:lpstr>
      <vt:lpstr>Rial</vt:lpstr>
      <vt:lpstr>Dark-Blue-Vertical-PPT-Template</vt:lpstr>
      <vt:lpstr>1_Dark-Blue-Vertical-PPT-Template</vt:lpstr>
      <vt:lpstr>PowerPoint Presentation</vt:lpstr>
      <vt:lpstr>Why Present?</vt:lpstr>
      <vt:lpstr>Why Attend?</vt:lpstr>
      <vt:lpstr>Important Dates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 Zecher</dc:creator>
  <cp:lastModifiedBy>Tina Zecher</cp:lastModifiedBy>
  <cp:revision>23</cp:revision>
  <dcterms:created xsi:type="dcterms:W3CDTF">2018-12-04T18:58:16Z</dcterms:created>
  <dcterms:modified xsi:type="dcterms:W3CDTF">2024-01-11T15:37:48Z</dcterms:modified>
</cp:coreProperties>
</file>